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Layouts/slideLayout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Layouts/slideLayout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4" r:id="rId3"/>
    <p:sldMasterId id="2147483696" r:id="rId4"/>
  </p:sldMasterIdLst>
  <p:notesMasterIdLst>
    <p:notesMasterId r:id="rId282"/>
  </p:notesMasterIdLst>
  <p:sldIdLst>
    <p:sldId id="256" r:id="rId5"/>
    <p:sldId id="257" r:id="rId6"/>
    <p:sldId id="293" r:id="rId7"/>
    <p:sldId id="314" r:id="rId8"/>
    <p:sldId id="340" r:id="rId9"/>
    <p:sldId id="327" r:id="rId10"/>
    <p:sldId id="325" r:id="rId11"/>
    <p:sldId id="326" r:id="rId12"/>
    <p:sldId id="335" r:id="rId13"/>
    <p:sldId id="334" r:id="rId14"/>
    <p:sldId id="336" r:id="rId15"/>
    <p:sldId id="337" r:id="rId16"/>
    <p:sldId id="338" r:id="rId17"/>
    <p:sldId id="339" r:id="rId18"/>
    <p:sldId id="341" r:id="rId19"/>
    <p:sldId id="342" r:id="rId20"/>
    <p:sldId id="343" r:id="rId21"/>
    <p:sldId id="344" r:id="rId22"/>
    <p:sldId id="345" r:id="rId23"/>
    <p:sldId id="346" r:id="rId24"/>
    <p:sldId id="331" r:id="rId25"/>
    <p:sldId id="322" r:id="rId26"/>
    <p:sldId id="596"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 id="364" r:id="rId45"/>
    <p:sldId id="365" r:id="rId46"/>
    <p:sldId id="366" r:id="rId47"/>
    <p:sldId id="367" r:id="rId48"/>
    <p:sldId id="368" r:id="rId49"/>
    <p:sldId id="369" r:id="rId50"/>
    <p:sldId id="370" r:id="rId51"/>
    <p:sldId id="371" r:id="rId52"/>
    <p:sldId id="372" r:id="rId53"/>
    <p:sldId id="373" r:id="rId54"/>
    <p:sldId id="374" r:id="rId55"/>
    <p:sldId id="375" r:id="rId56"/>
    <p:sldId id="590" r:id="rId57"/>
    <p:sldId id="591" r:id="rId58"/>
    <p:sldId id="592" r:id="rId59"/>
    <p:sldId id="377" r:id="rId60"/>
    <p:sldId id="378" r:id="rId61"/>
    <p:sldId id="379" r:id="rId62"/>
    <p:sldId id="380" r:id="rId63"/>
    <p:sldId id="381" r:id="rId64"/>
    <p:sldId id="382" r:id="rId65"/>
    <p:sldId id="383" r:id="rId66"/>
    <p:sldId id="384" r:id="rId67"/>
    <p:sldId id="385" r:id="rId68"/>
    <p:sldId id="386" r:id="rId69"/>
    <p:sldId id="387" r:id="rId70"/>
    <p:sldId id="388" r:id="rId71"/>
    <p:sldId id="389" r:id="rId72"/>
    <p:sldId id="390" r:id="rId73"/>
    <p:sldId id="391" r:id="rId74"/>
    <p:sldId id="392" r:id="rId75"/>
    <p:sldId id="393" r:id="rId76"/>
    <p:sldId id="394" r:id="rId77"/>
    <p:sldId id="395" r:id="rId78"/>
    <p:sldId id="396" r:id="rId79"/>
    <p:sldId id="397" r:id="rId80"/>
    <p:sldId id="398" r:id="rId81"/>
    <p:sldId id="399" r:id="rId82"/>
    <p:sldId id="400" r:id="rId83"/>
    <p:sldId id="401" r:id="rId84"/>
    <p:sldId id="402" r:id="rId85"/>
    <p:sldId id="403" r:id="rId86"/>
    <p:sldId id="404" r:id="rId87"/>
    <p:sldId id="405" r:id="rId88"/>
    <p:sldId id="406" r:id="rId89"/>
    <p:sldId id="407" r:id="rId90"/>
    <p:sldId id="408" r:id="rId91"/>
    <p:sldId id="409" r:id="rId92"/>
    <p:sldId id="410" r:id="rId93"/>
    <p:sldId id="411" r:id="rId94"/>
    <p:sldId id="412" r:id="rId95"/>
    <p:sldId id="413" r:id="rId96"/>
    <p:sldId id="414" r:id="rId97"/>
    <p:sldId id="415" r:id="rId98"/>
    <p:sldId id="416" r:id="rId99"/>
    <p:sldId id="417" r:id="rId100"/>
    <p:sldId id="418" r:id="rId101"/>
    <p:sldId id="419" r:id="rId102"/>
    <p:sldId id="420" r:id="rId103"/>
    <p:sldId id="421" r:id="rId104"/>
    <p:sldId id="422" r:id="rId105"/>
    <p:sldId id="423" r:id="rId106"/>
    <p:sldId id="424" r:id="rId107"/>
    <p:sldId id="425" r:id="rId108"/>
    <p:sldId id="426" r:id="rId109"/>
    <p:sldId id="427" r:id="rId110"/>
    <p:sldId id="428" r:id="rId111"/>
    <p:sldId id="429" r:id="rId112"/>
    <p:sldId id="430" r:id="rId113"/>
    <p:sldId id="431" r:id="rId114"/>
    <p:sldId id="432" r:id="rId115"/>
    <p:sldId id="433" r:id="rId116"/>
    <p:sldId id="434" r:id="rId117"/>
    <p:sldId id="435" r:id="rId118"/>
    <p:sldId id="436" r:id="rId119"/>
    <p:sldId id="437" r:id="rId120"/>
    <p:sldId id="438" r:id="rId121"/>
    <p:sldId id="439" r:id="rId122"/>
    <p:sldId id="440" r:id="rId123"/>
    <p:sldId id="441" r:id="rId124"/>
    <p:sldId id="442" r:id="rId125"/>
    <p:sldId id="443" r:id="rId126"/>
    <p:sldId id="444" r:id="rId127"/>
    <p:sldId id="445" r:id="rId128"/>
    <p:sldId id="446" r:id="rId129"/>
    <p:sldId id="447" r:id="rId130"/>
    <p:sldId id="448" r:id="rId131"/>
    <p:sldId id="595" r:id="rId132"/>
    <p:sldId id="449" r:id="rId133"/>
    <p:sldId id="450" r:id="rId134"/>
    <p:sldId id="451" r:id="rId135"/>
    <p:sldId id="452" r:id="rId136"/>
    <p:sldId id="604" r:id="rId137"/>
    <p:sldId id="605" r:id="rId138"/>
    <p:sldId id="606" r:id="rId139"/>
    <p:sldId id="607" r:id="rId140"/>
    <p:sldId id="589" r:id="rId141"/>
    <p:sldId id="453" r:id="rId142"/>
    <p:sldId id="454" r:id="rId143"/>
    <p:sldId id="455" r:id="rId144"/>
    <p:sldId id="456" r:id="rId145"/>
    <p:sldId id="457" r:id="rId146"/>
    <p:sldId id="458" r:id="rId147"/>
    <p:sldId id="459" r:id="rId148"/>
    <p:sldId id="460" r:id="rId149"/>
    <p:sldId id="461" r:id="rId150"/>
    <p:sldId id="462" r:id="rId151"/>
    <p:sldId id="464" r:id="rId152"/>
    <p:sldId id="465" r:id="rId153"/>
    <p:sldId id="466" r:id="rId154"/>
    <p:sldId id="602" r:id="rId155"/>
    <p:sldId id="467" r:id="rId156"/>
    <p:sldId id="468" r:id="rId157"/>
    <p:sldId id="469" r:id="rId158"/>
    <p:sldId id="470" r:id="rId159"/>
    <p:sldId id="471" r:id="rId160"/>
    <p:sldId id="472" r:id="rId161"/>
    <p:sldId id="473" r:id="rId162"/>
    <p:sldId id="474" r:id="rId163"/>
    <p:sldId id="475" r:id="rId164"/>
    <p:sldId id="476" r:id="rId165"/>
    <p:sldId id="477" r:id="rId166"/>
    <p:sldId id="478" r:id="rId167"/>
    <p:sldId id="479" r:id="rId168"/>
    <p:sldId id="480" r:id="rId169"/>
    <p:sldId id="481" r:id="rId170"/>
    <p:sldId id="482" r:id="rId171"/>
    <p:sldId id="483" r:id="rId172"/>
    <p:sldId id="484" r:id="rId173"/>
    <p:sldId id="485" r:id="rId174"/>
    <p:sldId id="486" r:id="rId175"/>
    <p:sldId id="487" r:id="rId176"/>
    <p:sldId id="488" r:id="rId177"/>
    <p:sldId id="489" r:id="rId178"/>
    <p:sldId id="490" r:id="rId179"/>
    <p:sldId id="491" r:id="rId180"/>
    <p:sldId id="492" r:id="rId181"/>
    <p:sldId id="493" r:id="rId182"/>
    <p:sldId id="494" r:id="rId183"/>
    <p:sldId id="495" r:id="rId184"/>
    <p:sldId id="496" r:id="rId185"/>
    <p:sldId id="497" r:id="rId186"/>
    <p:sldId id="498" r:id="rId187"/>
    <p:sldId id="499" r:id="rId188"/>
    <p:sldId id="500" r:id="rId189"/>
    <p:sldId id="501" r:id="rId190"/>
    <p:sldId id="502" r:id="rId191"/>
    <p:sldId id="503" r:id="rId192"/>
    <p:sldId id="504" r:id="rId193"/>
    <p:sldId id="505" r:id="rId194"/>
    <p:sldId id="506" r:id="rId195"/>
    <p:sldId id="507" r:id="rId196"/>
    <p:sldId id="508" r:id="rId197"/>
    <p:sldId id="509" r:id="rId198"/>
    <p:sldId id="510" r:id="rId199"/>
    <p:sldId id="511" r:id="rId200"/>
    <p:sldId id="512" r:id="rId201"/>
    <p:sldId id="513" r:id="rId202"/>
    <p:sldId id="514" r:id="rId203"/>
    <p:sldId id="515" r:id="rId204"/>
    <p:sldId id="516" r:id="rId205"/>
    <p:sldId id="517" r:id="rId206"/>
    <p:sldId id="518" r:id="rId207"/>
    <p:sldId id="519" r:id="rId208"/>
    <p:sldId id="520" r:id="rId209"/>
    <p:sldId id="521" r:id="rId210"/>
    <p:sldId id="522" r:id="rId211"/>
    <p:sldId id="523" r:id="rId212"/>
    <p:sldId id="524" r:id="rId213"/>
    <p:sldId id="525" r:id="rId214"/>
    <p:sldId id="526" r:id="rId215"/>
    <p:sldId id="603" r:id="rId216"/>
    <p:sldId id="593" r:id="rId217"/>
    <p:sldId id="594" r:id="rId218"/>
    <p:sldId id="601" r:id="rId219"/>
    <p:sldId id="527" r:id="rId220"/>
    <p:sldId id="528" r:id="rId221"/>
    <p:sldId id="529" r:id="rId222"/>
    <p:sldId id="530" r:id="rId223"/>
    <p:sldId id="531" r:id="rId224"/>
    <p:sldId id="532" r:id="rId225"/>
    <p:sldId id="533" r:id="rId226"/>
    <p:sldId id="534" r:id="rId227"/>
    <p:sldId id="535" r:id="rId228"/>
    <p:sldId id="536" r:id="rId229"/>
    <p:sldId id="537" r:id="rId230"/>
    <p:sldId id="538" r:id="rId231"/>
    <p:sldId id="539" r:id="rId232"/>
    <p:sldId id="540" r:id="rId233"/>
    <p:sldId id="541" r:id="rId234"/>
    <p:sldId id="542" r:id="rId235"/>
    <p:sldId id="543" r:id="rId236"/>
    <p:sldId id="544" r:id="rId237"/>
    <p:sldId id="545" r:id="rId238"/>
    <p:sldId id="546" r:id="rId239"/>
    <p:sldId id="547" r:id="rId240"/>
    <p:sldId id="548" r:id="rId241"/>
    <p:sldId id="549" r:id="rId242"/>
    <p:sldId id="550" r:id="rId243"/>
    <p:sldId id="551" r:id="rId244"/>
    <p:sldId id="552" r:id="rId245"/>
    <p:sldId id="553" r:id="rId246"/>
    <p:sldId id="554" r:id="rId247"/>
    <p:sldId id="555" r:id="rId248"/>
    <p:sldId id="556" r:id="rId249"/>
    <p:sldId id="557" r:id="rId250"/>
    <p:sldId id="558" r:id="rId251"/>
    <p:sldId id="559" r:id="rId252"/>
    <p:sldId id="560" r:id="rId253"/>
    <p:sldId id="561" r:id="rId254"/>
    <p:sldId id="562" r:id="rId255"/>
    <p:sldId id="563" r:id="rId256"/>
    <p:sldId id="564" r:id="rId257"/>
    <p:sldId id="565" r:id="rId258"/>
    <p:sldId id="566" r:id="rId259"/>
    <p:sldId id="567" r:id="rId260"/>
    <p:sldId id="568" r:id="rId261"/>
    <p:sldId id="569" r:id="rId262"/>
    <p:sldId id="570" r:id="rId263"/>
    <p:sldId id="571" r:id="rId264"/>
    <p:sldId id="572" r:id="rId265"/>
    <p:sldId id="573" r:id="rId266"/>
    <p:sldId id="574" r:id="rId267"/>
    <p:sldId id="575" r:id="rId268"/>
    <p:sldId id="576" r:id="rId269"/>
    <p:sldId id="577" r:id="rId270"/>
    <p:sldId id="578" r:id="rId271"/>
    <p:sldId id="579" r:id="rId272"/>
    <p:sldId id="580" r:id="rId273"/>
    <p:sldId id="581" r:id="rId274"/>
    <p:sldId id="582" r:id="rId275"/>
    <p:sldId id="583" r:id="rId276"/>
    <p:sldId id="584" r:id="rId277"/>
    <p:sldId id="585" r:id="rId278"/>
    <p:sldId id="586" r:id="rId279"/>
    <p:sldId id="587" r:id="rId280"/>
    <p:sldId id="588" r:id="rId281"/>
  </p:sldIdLst>
  <p:sldSz cx="9144000" cy="6858000"/>
  <p:notesSz cx="6669088" cy="992822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9649" autoAdjust="0"/>
  </p:normalViewPr>
  <p:slideViewPr>
    <p:cSldViewPr>
      <p:cViewPr>
        <p:scale>
          <a:sx n="70" d="100"/>
          <a:sy n="70" d="100"/>
        </p:scale>
        <p:origin x="-108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2682" y="-108"/>
      </p:cViewPr>
      <p:guideLst>
        <p:guide orient="horz" pos="3127"/>
        <p:guide pos="2101"/>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260" Type="http://schemas.openxmlformats.org/officeDocument/2006/relationships/slide" Target="slides/slide256.xml"/><Relationship Id="rId265" Type="http://schemas.openxmlformats.org/officeDocument/2006/relationships/slide" Target="slides/slide261.xml"/><Relationship Id="rId281" Type="http://schemas.openxmlformats.org/officeDocument/2006/relationships/slide" Target="slides/slide277.xml"/><Relationship Id="rId286"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slideMaster" Target="slideMasters/slideMaster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slide" Target="slides/slide251.xml"/><Relationship Id="rId271" Type="http://schemas.openxmlformats.org/officeDocument/2006/relationships/slide" Target="slides/slide267.xml"/><Relationship Id="rId276" Type="http://schemas.openxmlformats.org/officeDocument/2006/relationships/slide" Target="slides/slide272.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viewProps" Target="viewProp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777607" y="1"/>
            <a:ext cx="2889938" cy="496411"/>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3CAB442-85FC-40EE-ACB5-63FF1DA451F3}" type="datetimeFigureOut">
              <a:rPr lang="en-US"/>
              <a:pPr>
                <a:defRPr/>
              </a:pPr>
              <a:t>2/28/2011</a:t>
            </a:fld>
            <a:endParaRPr lang="en-US"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66909" y="4715908"/>
            <a:ext cx="533527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30079"/>
            <a:ext cx="2889938"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777607" y="9430079"/>
            <a:ext cx="2889938" cy="496411"/>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D79CEDA-E537-4D63-A83F-B89B2A433535}"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configure a contact for a user, and make that contact</a:t>
            </a:r>
            <a:r>
              <a:rPr lang="en-US" baseline="0" dirty="0" smtClean="0"/>
              <a:t> a “Presence Buddy”.  This step is necessary so that you can monitor that user’s presence information (i.e., off-hook, on-hook, available, unavailable, busy, etc.).</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240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delete a user, in order to see how the deletion process works.</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246</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Deletion</a:t>
            </a:r>
            <a:r>
              <a:rPr lang="en-US" baseline="0" dirty="0" smtClean="0"/>
              <a:t> is a 2-stage process.  The Note on the form explains how it works. </a:t>
            </a:r>
          </a:p>
          <a:p>
            <a:pPr lvl="1"/>
            <a:r>
              <a:rPr lang="en-US" baseline="0" dirty="0" smtClean="0"/>
              <a:t>The first delete, or “soft delete” moves the user to the “deleted users” list, but does not actually remove the user from the database. </a:t>
            </a:r>
          </a:p>
          <a:p>
            <a:pPr lvl="1">
              <a:buNone/>
            </a:pP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247</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appears</a:t>
            </a:r>
            <a:r>
              <a:rPr lang="en-US" baseline="0" dirty="0" smtClean="0"/>
              <a:t> that the user has been deleted from the system, but that is not the case.</a:t>
            </a:r>
          </a:p>
          <a:p>
            <a:pPr lvl="1">
              <a:buNone/>
            </a:pP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248</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Check the “Show Deleted Users” list</a:t>
            </a:r>
            <a:r>
              <a:rPr lang="en-US" baseline="0" dirty="0" smtClean="0"/>
              <a:t>.</a:t>
            </a:r>
          </a:p>
          <a:p>
            <a:pPr lvl="1">
              <a:buNone/>
            </a:pP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249</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“deleted” user isn’t really deleted, just moved to a different list</a:t>
            </a:r>
            <a:r>
              <a:rPr lang="en-US" baseline="0" dirty="0" smtClean="0"/>
              <a:t>.</a:t>
            </a:r>
          </a:p>
          <a:p>
            <a:pPr lvl="1">
              <a:buNone/>
            </a:pP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250</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“delete” will remove the user from the database.</a:t>
            </a:r>
            <a:endParaRPr lang="en-US" baseline="0" dirty="0" smtClean="0"/>
          </a:p>
          <a:p>
            <a:pPr lvl="1">
              <a:buNone/>
            </a:pP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251</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“delete” will remove the user from the database.</a:t>
            </a:r>
            <a:endParaRPr lang="en-US" baseline="0" dirty="0" smtClean="0"/>
          </a:p>
          <a:p>
            <a:pPr lvl="1">
              <a:buNone/>
            </a:pP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252</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“delete” will remove the user from the database.</a:t>
            </a:r>
            <a:endParaRPr lang="en-US" baseline="0" dirty="0" smtClean="0"/>
          </a:p>
          <a:p>
            <a:pPr lvl="1">
              <a:buNone/>
            </a:pP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253</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B36982E5-3BDA-41D3-AA01-F65612CAF807}" type="slidenum">
              <a:rPr lang="en-US" sz="800" b="1">
                <a:solidFill>
                  <a:srgbClr val="988888"/>
                </a:solidFill>
              </a:rPr>
              <a:pPr algn="l">
                <a:lnSpc>
                  <a:spcPct val="100000"/>
                </a:lnSpc>
              </a:pPr>
              <a:t>255</a:t>
            </a:fld>
            <a:endParaRPr lang="en-US" sz="800" b="1" dirty="0">
              <a:solidFill>
                <a:srgbClr val="988888"/>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if the weblmurl command cannot contact the WebLM server in</a:t>
            </a:r>
            <a:r>
              <a:rPr lang="en-US" baseline="0" dirty="0" smtClean="0"/>
              <a:t> SMGR, it will complain about that instead of providing the success message shown in the slide.</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257</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“Entity Monitoring” field indicates how many SIP entities are down</a:t>
            </a:r>
            <a:r>
              <a:rPr lang="en-US" baseline="0" dirty="0" smtClean="0"/>
              <a:t> out of how many are being monitored.  In this case, the single down SIP entity is the CMM, which is not completely configured on ME6.1.</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268</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of 71 administered endpoints, 13 are registered with SM, and of those, 10 are Advanced SIP Telephony (AST) capable endpoints (i.e., in this case, they are Flare/A175 endpoints).</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269</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Sort by column by clicking on the column header.</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270</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3EB80EC-93FB-45C9-8BE8-8A27B829C188}" type="slidenum">
              <a:rPr lang="en-US" smtClean="0"/>
              <a:pPr/>
              <a:t>277</a:t>
            </a:fld>
            <a:endParaRPr lang="en-US" dirty="0" smtClean="0"/>
          </a:p>
        </p:txBody>
      </p:sp>
      <p:sp>
        <p:nvSpPr>
          <p:cNvPr id="98307" name="Rectangle 4"/>
          <p:cNvSpPr>
            <a:spLocks noGrp="1" noRot="1" noChangeAspect="1" noChangeArrowheads="1" noTextEdit="1"/>
          </p:cNvSpPr>
          <p:nvPr>
            <p:ph type="sldImg"/>
          </p:nvPr>
        </p:nvSpPr>
        <p:spPr>
          <a:ln/>
        </p:spPr>
      </p:sp>
      <p:sp>
        <p:nvSpPr>
          <p:cNvPr id="98308" name="Rectangle 5"/>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6E0B93-7AFA-4B5B-9436-70B301E61A42}" type="slidenum">
              <a:rPr lang="en-US" smtClean="0">
                <a:latin typeface="Arial" pitchFamily="34" charset="0"/>
                <a:cs typeface="Arial" pitchFamily="34" charset="0"/>
              </a:rPr>
              <a:pPr fontAlgn="base">
                <a:spcBef>
                  <a:spcPct val="0"/>
                </a:spcBef>
                <a:spcAft>
                  <a:spcPct val="0"/>
                </a:spcAft>
              </a:pPr>
              <a:t>21</a:t>
            </a:fld>
            <a:endParaRPr lang="en-US" smtClean="0">
              <a:latin typeface="Arial" pitchFamily="34" charset="0"/>
              <a:cs typeface="Arial" pitchFamily="34" charset="0"/>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xfrm>
            <a:off x="665366" y="4714171"/>
            <a:ext cx="5338358" cy="4469438"/>
          </a:xfrm>
          <a:noFill/>
        </p:spPr>
        <p:txBody>
          <a:bodyPr wrap="square" numCol="1" anchor="t" anchorCtr="0" compatLnSpc="1">
            <a:prstTxWarp prst="textNoShape">
              <a:avLst/>
            </a:prstTxWarp>
          </a:bodyPr>
          <a:lstStyle/>
          <a:p>
            <a:pPr eaLnBrk="1" hangingPunct="1"/>
            <a:endParaRPr lang="ru-RU"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7924E6FC-EE35-4390-BB6B-45A99F7C4634}" type="slidenum">
              <a:rPr lang="en-US" sz="800" b="1">
                <a:solidFill>
                  <a:srgbClr val="988888"/>
                </a:solidFill>
              </a:rPr>
              <a:pPr algn="l">
                <a:lnSpc>
                  <a:spcPct val="100000"/>
                </a:lnSpc>
              </a:pPr>
              <a:t>25</a:t>
            </a:fld>
            <a:endParaRPr lang="en-US" sz="800" b="1" dirty="0">
              <a:solidFill>
                <a:srgbClr val="988888"/>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buFont typeface="Webdings" pitchFamily="18" charset="2"/>
              <a:buNone/>
            </a:pPr>
            <a:r>
              <a:rPr lang="en-US" b="1" dirty="0" smtClean="0"/>
              <a:t>Before</a:t>
            </a:r>
            <a:r>
              <a:rPr lang="en-US" b="1" baseline="0" dirty="0" smtClean="0"/>
              <a:t> you start verify Dom0 and </a:t>
            </a:r>
            <a:r>
              <a:rPr lang="en-US" b="1" baseline="0" dirty="0" err="1" smtClean="0"/>
              <a:t>Cdom</a:t>
            </a:r>
            <a:r>
              <a:rPr lang="en-US" b="1" baseline="0" dirty="0" smtClean="0"/>
              <a:t> IP addresses are not present in the network!</a:t>
            </a:r>
            <a:endParaRPr lang="en-US" b="1"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F7A756CD-CC29-4D9C-8021-AFEE205492B1}" type="slidenum">
              <a:rPr lang="en-US" sz="800" b="1">
                <a:solidFill>
                  <a:srgbClr val="988888"/>
                </a:solidFill>
              </a:rPr>
              <a:pPr algn="l">
                <a:lnSpc>
                  <a:spcPct val="100000"/>
                </a:lnSpc>
              </a:pPr>
              <a:t>26</a:t>
            </a:fld>
            <a:endParaRPr lang="en-US" sz="800" b="1" dirty="0">
              <a:solidFill>
                <a:srgbClr val="988888"/>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7E23E5B3-981C-4C5C-B510-EB82C3AD7423}" type="slidenum">
              <a:rPr lang="en-US" sz="800" b="1">
                <a:solidFill>
                  <a:srgbClr val="988888"/>
                </a:solidFill>
              </a:rPr>
              <a:pPr algn="l">
                <a:lnSpc>
                  <a:spcPct val="100000"/>
                </a:lnSpc>
              </a:pPr>
              <a:t>27</a:t>
            </a:fld>
            <a:endParaRPr lang="en-US" sz="800" b="1" dirty="0">
              <a:solidFill>
                <a:srgbClr val="988888"/>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E69F23E3-B086-4993-890B-17A3417007EA}" type="slidenum">
              <a:rPr lang="en-US" sz="800" b="1">
                <a:solidFill>
                  <a:srgbClr val="988888"/>
                </a:solidFill>
              </a:rPr>
              <a:pPr algn="l">
                <a:lnSpc>
                  <a:spcPct val="100000"/>
                </a:lnSpc>
              </a:pPr>
              <a:t>28</a:t>
            </a:fld>
            <a:endParaRPr lang="en-US" sz="800" b="1" dirty="0">
              <a:solidFill>
                <a:srgbClr val="988888"/>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B36982E5-3BDA-41D3-AA01-F65612CAF807}" type="slidenum">
              <a:rPr lang="en-US" sz="800" b="1">
                <a:solidFill>
                  <a:srgbClr val="988888"/>
                </a:solidFill>
              </a:rPr>
              <a:pPr algn="l">
                <a:lnSpc>
                  <a:spcPct val="100000"/>
                </a:lnSpc>
              </a:pPr>
              <a:t>29</a:t>
            </a:fld>
            <a:endParaRPr lang="en-US" sz="800" b="1" dirty="0">
              <a:solidFill>
                <a:srgbClr val="988888"/>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779150" y="9430079"/>
            <a:ext cx="2888395" cy="496411"/>
          </a:xfrm>
          <a:prstGeom prst="rect">
            <a:avLst/>
          </a:prstGeom>
          <a:noFill/>
          <a:ln w="9525">
            <a:noFill/>
            <a:miter lim="800000"/>
            <a:headEnd/>
            <a:tailEnd/>
          </a:ln>
        </p:spPr>
        <p:txBody>
          <a:bodyPr lIns="91059" tIns="45529" rIns="91059" bIns="45529" anchor="b"/>
          <a:lstStyle/>
          <a:p>
            <a:pPr algn="r" defTabSz="908050"/>
            <a:fld id="{6B1FC25D-244E-4A2D-8D07-D3DCD42D3843}" type="slidenum">
              <a:rPr lang="en-US" sz="1200"/>
              <a:pPr algn="r" defTabSz="908050"/>
              <a:t>3</a:t>
            </a:fld>
            <a:endParaRPr lang="en-US" sz="120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lIns="91059" tIns="45529" rIns="91059" bIns="45529" numCol="1" anchor="t" anchorCtr="0" compatLnSpc="1">
            <a:prstTxWarp prst="textNoShape">
              <a:avLst/>
            </a:prstTxWarp>
          </a:bodyPr>
          <a:lstStyle/>
          <a:p>
            <a:pPr marL="214313" indent="-214313"/>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03834C90-F467-4002-A50D-4B4CB5599B83}" type="slidenum">
              <a:rPr lang="en-US" sz="800" b="1">
                <a:solidFill>
                  <a:srgbClr val="988888"/>
                </a:solidFill>
              </a:rPr>
              <a:pPr algn="l">
                <a:lnSpc>
                  <a:spcPct val="100000"/>
                </a:lnSpc>
              </a:pPr>
              <a:t>30</a:t>
            </a:fld>
            <a:endParaRPr lang="en-US" sz="800" b="1" dirty="0">
              <a:solidFill>
                <a:srgbClr val="988888"/>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B36982E5-3BDA-41D3-AA01-F65612CAF807}" type="slidenum">
              <a:rPr lang="en-US" sz="800" b="1">
                <a:solidFill>
                  <a:srgbClr val="988888"/>
                </a:solidFill>
              </a:rPr>
              <a:pPr algn="l">
                <a:lnSpc>
                  <a:spcPct val="100000"/>
                </a:lnSpc>
              </a:pPr>
              <a:t>31</a:t>
            </a:fld>
            <a:endParaRPr lang="en-US" sz="800" b="1" dirty="0">
              <a:solidFill>
                <a:srgbClr val="988888"/>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42B36F0E-68D9-4E49-A158-EAE424123D16}" type="slidenum">
              <a:rPr lang="en-US" sz="800" b="1">
                <a:solidFill>
                  <a:srgbClr val="988888"/>
                </a:solidFill>
              </a:rPr>
              <a:pPr algn="l">
                <a:lnSpc>
                  <a:spcPct val="100000"/>
                </a:lnSpc>
              </a:pPr>
              <a:t>32</a:t>
            </a:fld>
            <a:endParaRPr lang="en-US" sz="800" b="1" dirty="0">
              <a:solidFill>
                <a:srgbClr val="988888"/>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83E1C7BD-B001-4652-91E8-B4C3647C1AE5}" type="slidenum">
              <a:rPr lang="en-US" sz="800" b="1">
                <a:solidFill>
                  <a:srgbClr val="988888"/>
                </a:solidFill>
              </a:rPr>
              <a:pPr algn="l">
                <a:lnSpc>
                  <a:spcPct val="100000"/>
                </a:lnSpc>
              </a:pPr>
              <a:t>33</a:t>
            </a:fld>
            <a:endParaRPr lang="en-US" sz="800" b="1" dirty="0">
              <a:solidFill>
                <a:srgbClr val="988888"/>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65A4E68D-AFE2-450C-AC10-361F9038F5ED}" type="slidenum">
              <a:rPr lang="en-US" sz="800" b="1">
                <a:solidFill>
                  <a:srgbClr val="988888"/>
                </a:solidFill>
              </a:rPr>
              <a:pPr algn="l">
                <a:lnSpc>
                  <a:spcPct val="100000"/>
                </a:lnSpc>
              </a:pPr>
              <a:t>34</a:t>
            </a:fld>
            <a:endParaRPr lang="en-US" sz="800" b="1" dirty="0">
              <a:solidFill>
                <a:srgbClr val="988888"/>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0AFA2491-53D7-4EE5-8F24-3C42094C28CE}" type="slidenum">
              <a:rPr lang="en-US" sz="800" b="1">
                <a:solidFill>
                  <a:srgbClr val="988888"/>
                </a:solidFill>
              </a:rPr>
              <a:pPr algn="l">
                <a:lnSpc>
                  <a:spcPct val="100000"/>
                </a:lnSpc>
              </a:pPr>
              <a:t>35</a:t>
            </a:fld>
            <a:endParaRPr lang="en-US" sz="800" b="1" dirty="0">
              <a:solidFill>
                <a:srgbClr val="988888"/>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6261F92D-8193-4AFB-9B15-75AEEC77375B}" type="slidenum">
              <a:rPr lang="en-US" sz="800" b="1">
                <a:solidFill>
                  <a:srgbClr val="988888"/>
                </a:solidFill>
              </a:rPr>
              <a:pPr algn="l">
                <a:lnSpc>
                  <a:spcPct val="100000"/>
                </a:lnSpc>
              </a:pPr>
              <a:t>36</a:t>
            </a:fld>
            <a:endParaRPr lang="en-US" sz="800" b="1" dirty="0">
              <a:solidFill>
                <a:srgbClr val="988888"/>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DD577232-17BC-40E3-9C38-F6797D15EDF6}" type="slidenum">
              <a:rPr lang="en-US" sz="800" b="1">
                <a:solidFill>
                  <a:srgbClr val="988888"/>
                </a:solidFill>
              </a:rPr>
              <a:pPr algn="l">
                <a:lnSpc>
                  <a:spcPct val="100000"/>
                </a:lnSpc>
              </a:pPr>
              <a:t>37</a:t>
            </a:fld>
            <a:endParaRPr lang="en-US" sz="800" b="1" dirty="0">
              <a:solidFill>
                <a:srgbClr val="988888"/>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052C3B2C-22E5-4627-A911-44CD6CD354EE}" type="slidenum">
              <a:rPr lang="en-US" sz="800" b="1">
                <a:solidFill>
                  <a:srgbClr val="988888"/>
                </a:solidFill>
              </a:rPr>
              <a:pPr algn="l">
                <a:lnSpc>
                  <a:spcPct val="100000"/>
                </a:lnSpc>
              </a:pPr>
              <a:t>38</a:t>
            </a:fld>
            <a:endParaRPr lang="en-US" sz="800" b="1" dirty="0">
              <a:solidFill>
                <a:srgbClr val="988888"/>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779150" y="9430079"/>
            <a:ext cx="2888395" cy="496411"/>
          </a:xfrm>
          <a:prstGeom prst="rect">
            <a:avLst/>
          </a:prstGeom>
          <a:noFill/>
          <a:ln w="9525">
            <a:noFill/>
            <a:miter lim="800000"/>
            <a:headEnd/>
            <a:tailEnd/>
          </a:ln>
        </p:spPr>
        <p:txBody>
          <a:bodyPr lIns="91059" tIns="45529" rIns="91059" bIns="45529" anchor="b"/>
          <a:lstStyle/>
          <a:p>
            <a:pPr algn="r" defTabSz="908050"/>
            <a:fld id="{6F6AA095-DE88-4AA8-B3AE-34F165648868}" type="slidenum">
              <a:rPr lang="en-US" sz="1200"/>
              <a:pPr algn="r" defTabSz="908050"/>
              <a:t>4</a:t>
            </a:fld>
            <a:endParaRPr lang="en-US" sz="120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lIns="91059" tIns="45529" rIns="91059" bIns="45529" numCol="1" anchor="t" anchorCtr="0" compatLnSpc="1">
            <a:prstTxWarp prst="textNoShape">
              <a:avLst/>
            </a:prstTxWarp>
          </a:bodyPr>
          <a:lstStyle/>
          <a:p>
            <a:pPr marL="214313" indent="-214313"/>
            <a:endParaRPr lang="en-GB"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a:t>
            </a:r>
          </a:p>
          <a:p>
            <a:pPr lvl="1"/>
            <a:r>
              <a:rPr lang="en-US" dirty="0" smtClean="0"/>
              <a:t>Line</a:t>
            </a:r>
            <a:r>
              <a:rPr lang="en-US" baseline="0" dirty="0" smtClean="0"/>
              <a:t> 4: Provide FQDN, not just hostname.  The System Platform installer extracts the DNS domain name (dr.avaya.com in this case) from the value you provide.  If you provide only the hostname, the DNS domain name is never set for System Platform.</a:t>
            </a:r>
          </a:p>
          <a:p>
            <a:pPr lvl="1"/>
            <a:r>
              <a:rPr lang="en-US" baseline="0" dirty="0" smtClean="0"/>
              <a:t>Line 13: We recommend the use of NTP, in order to make log timestamps more usable and relevant to real time.</a:t>
            </a:r>
          </a:p>
          <a:p>
            <a:pPr lvl="1"/>
            <a:r>
              <a:rPr lang="en-US" baseline="0" dirty="0" smtClean="0"/>
              <a:t>Lines 14-17: The default passwords are shown.  You can accept the defaults, or you can create your own passwords for these System Platform accounts.</a:t>
            </a:r>
          </a:p>
          <a:p>
            <a:pPr lvl="1"/>
            <a:r>
              <a:rPr lang="en-US" baseline="0" dirty="0" smtClean="0"/>
              <a:t>Lines 5-6: DNS Primary and Secondary IP Addresses are optional.  However, if you put nothing in these fields, then you’ll see a zero (0) appear in the relevant field later in the workbook.  When this happens, do not enter the zero (0) in the administration interface.  Just leave that field blank and proceed to the next field.</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51</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a:t>
            </a:r>
          </a:p>
          <a:p>
            <a:pPr lvl="1"/>
            <a:r>
              <a:rPr lang="en-US" dirty="0" smtClean="0"/>
              <a:t>Lines 20-30: These</a:t>
            </a:r>
            <a:r>
              <a:rPr lang="en-US" baseline="0" dirty="0" smtClean="0"/>
              <a:t> are paired values (IP address/hostname) for the VMs in the template, i.e., CM, Utility Server, Session Manager, Presence Server, and System Manager.</a:t>
            </a:r>
          </a:p>
          <a:p>
            <a:pPr lvl="1"/>
            <a:r>
              <a:rPr lang="en-US" baseline="0" dirty="0" smtClean="0"/>
              <a:t>Line 26:  The Session Manager VM has a second interface called the “SIP Entity”.  This interface has no hostname, only an IP address.  SIP Servers and Endpoints use this interface for registration and other SIP messaging.</a:t>
            </a:r>
          </a:p>
          <a:p>
            <a:pPr lvl="1"/>
            <a:r>
              <a:rPr lang="en-US" baseline="0" dirty="0" smtClean="0"/>
              <a:t>Line 35: The ME Server Domain is the DNS domain that you provided as part of the dom0 and cdom “hostnames” (FQDNs, really) during the System Platform installation.</a:t>
            </a:r>
          </a:p>
          <a:p>
            <a:pPr lvl="1"/>
            <a:r>
              <a:rPr lang="en-US" baseline="0" dirty="0" smtClean="0"/>
              <a:t>Lines 36-37: The customer super-user login is the CM login that you’ll use to access CM most often.  It is set up by the Installation Wizard as a profile 18 superuser login, and has sufficient permissions to perform all your installation tasks for CM.</a:t>
            </a:r>
          </a:p>
          <a:p>
            <a:pPr lvl="1"/>
            <a:r>
              <a:rPr lang="en-US" baseline="0" dirty="0" smtClean="0"/>
              <a:t>Line 38: The SMGRUser login is defined by the system, but you select its password.  System Manager uses this account to access CM and run necessary administration commands (like add station, save trans, etc.) on your behalf.</a:t>
            </a:r>
          </a:p>
          <a:p>
            <a:pPr lvl="1"/>
            <a:r>
              <a:rPr lang="en-US" baseline="0" dirty="0" smtClean="0"/>
              <a:t>Lines 46-47: Be careful to accurately specify the media-gateway type and serial number.  If you get this wrong, the SIP trunk between SM and CM will not come into service, and your endpoints will not be able to make calls.  If you discover later that you made an error here, you can correct it in CM by removing and then adding back the media-gateway, using the correct information.</a:t>
            </a:r>
          </a:p>
          <a:p>
            <a:pPr lvl="1"/>
            <a:r>
              <a:rPr lang="en-US" baseline="0" dirty="0" smtClean="0"/>
              <a:t>Line 48: The Media Gateway IP Address is entered here for reference only.  The Installation Wizard cannot configure the Media Gateway initial networking parameters: you must do that manually using the standard installation and administration instructions for Avaya H.248 media gateways.</a:t>
            </a:r>
          </a:p>
          <a:p>
            <a:pPr lvl="1"/>
            <a:r>
              <a:rPr lang="en-US" baseline="0" dirty="0" smtClean="0"/>
              <a:t>Line 40: Dial Plan length can be 3, 4, 5, 6, or 7.  The Installation Wizard will use the value that you select to build a standard dial plan that corresponds to that length in CM.</a:t>
            </a:r>
          </a:p>
          <a:p>
            <a:pPr lvl="1"/>
            <a:r>
              <a:rPr lang="en-US" baseline="0" dirty="0" smtClean="0"/>
              <a:t>Line 41: The Installation Wizard provides the enrollment password to both SM and SMGR, and sets the expiration timer to one (1) hour.  SM presents the enrollment password to SMGR in order to first establish contact, and if it matches SMGR’s copy, then SMGR and SM exchange certificates for the TLS link that will connect them, using the Secure Certificate Exchange Protocol (SCEP).  This strategy reduces that certificate exchange (which can otherwise be complicated and time-consuming) to an automatic, invisible transaction.  Because the enrollment password expires in one hour, if you later need to configure additional SIP server entities  in the system, then you must reset the enrollment password in SMGR and set a new expiration timer value.  The navigational path to that page in SMGR is Services -&gt; Security -&gt; Certificates -&gt; Enrollment Password.  The expiration timer can take on values between one hour and four weeks.</a:t>
            </a:r>
          </a:p>
          <a:p>
            <a:pPr lvl="1"/>
            <a:r>
              <a:rPr lang="en-US" baseline="0" dirty="0" smtClean="0"/>
              <a:t>Line 42: The SIP Domain groups your SIP entities (servers, endpoints) into a community for authentication and service purposes.  In order to register with your Session Manager and use it to make calls, an endpoint must be in the proper SIP domain, or Session Manager will refuse service.  The SIP Domain is an entirely different thing than the ME server’s DNS domain, which groups system platform and the included Virtual Machines for the purposes of translating their hostnames into IP addresses (and vice-versa).  In this workbook example, the DNS domain is dr.avaya.com, while the SIP Domain is aaw.avaya.com.</a:t>
            </a:r>
          </a:p>
          <a:p>
            <a:pPr lvl="1"/>
            <a:endParaRPr lang="en-US" baseline="0" dirty="0" smtClean="0"/>
          </a:p>
          <a:p>
            <a:pPr lvl="1"/>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52</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a PC on which the Standalone</a:t>
            </a:r>
            <a:r>
              <a:rPr lang="en-US" baseline="0" dirty="0" smtClean="0"/>
              <a:t> Installation Wizard has already been downloaded and installed.</a:t>
            </a:r>
          </a:p>
          <a:p>
            <a:r>
              <a:rPr lang="en-US" baseline="0" dirty="0" smtClean="0"/>
              <a:t>The Standalone Installation Wizard is a .exe file that self-installs on your PC when you double-click the .exe file.</a:t>
            </a:r>
          </a:p>
          <a:p>
            <a:r>
              <a:rPr lang="en-US" baseline="0" dirty="0" smtClean="0"/>
              <a:t>When the installation is complete, you launch the Standalone Installation Wizard by accessing it from the Windows Start menu, as shown.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57</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Double-clicking the SP</a:t>
            </a:r>
            <a:r>
              <a:rPr lang="en-US" baseline="0" dirty="0" smtClean="0"/>
              <a:t> Pre-Installation Wizard link launches a Windows command window.</a:t>
            </a:r>
          </a:p>
          <a:p>
            <a:r>
              <a:rPr lang="en-US" baseline="0" dirty="0" smtClean="0"/>
              <a:t>Note the background command at the bottom of the window:  this command launches the Wizard in its own window.</a:t>
            </a:r>
          </a:p>
          <a:p>
            <a:r>
              <a:rPr lang="en-US" baseline="0" dirty="0" smtClean="0"/>
              <a:t>The Command window persists, even when the Wizard’s window is later killed.  You must delete this window manually when you’ve finished.</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58</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Installation</a:t>
            </a:r>
            <a:r>
              <a:rPr lang="en-US" baseline="0" dirty="0" smtClean="0"/>
              <a:t> Wizard supports five (5) products.  We want to run it for “ME”, the Midsize Enterprise.</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59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start with a blank template, i.e., we don’t yet have an EPW file that we could load in order to pre-populate fields</a:t>
            </a:r>
            <a:r>
              <a:rPr lang="en-US" baseline="0" dirty="0" smtClean="0"/>
              <a:t> on the Wizard’s forms.</a:t>
            </a:r>
          </a:p>
          <a:p>
            <a:r>
              <a:rPr lang="en-US" baseline="0" dirty="0" smtClean="0"/>
              <a:t>The Wizard produces an EPW file as its final output.  Once we have that EPW, we can use it during template installation, or reload it into the Standalone Installation Wizard and make any desired changes.</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60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779150" y="9430079"/>
            <a:ext cx="2888395" cy="496411"/>
          </a:xfrm>
          <a:prstGeom prst="rect">
            <a:avLst/>
          </a:prstGeom>
          <a:noFill/>
          <a:ln w="9525">
            <a:noFill/>
            <a:miter lim="800000"/>
            <a:headEnd/>
            <a:tailEnd/>
          </a:ln>
        </p:spPr>
        <p:txBody>
          <a:bodyPr lIns="91059" tIns="45529" rIns="91059" bIns="45529" anchor="b"/>
          <a:lstStyle/>
          <a:p>
            <a:pPr algn="r" defTabSz="908050"/>
            <a:fld id="{8467B928-C7BE-4B29-AEAD-80DF069CD479}" type="slidenum">
              <a:rPr lang="en-US" sz="1200"/>
              <a:pPr algn="r" defTabSz="908050"/>
              <a:t>5</a:t>
            </a:fld>
            <a:endParaRPr lang="en-US" sz="120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lIns="91059" tIns="45529" rIns="91059" bIns="45529" numCol="1" anchor="t" anchorCtr="0" compatLnSpc="1">
            <a:prstTxWarp prst="textNoShape">
              <a:avLst/>
            </a:prstTxWarp>
          </a:bodyPr>
          <a:lstStyle/>
          <a:p>
            <a:pPr marL="214313" indent="-214313"/>
            <a:endParaRPr lang="en-GB"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62</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superuser login/password is the account we use to access the</a:t>
            </a:r>
            <a:r>
              <a:rPr lang="en-US" baseline="0" dirty="0" smtClean="0"/>
              <a:t> CM virtual machine for CLI or browser sessions and to run the SAT.</a:t>
            </a:r>
          </a:p>
          <a:p>
            <a:r>
              <a:rPr lang="en-US" baseline="0" dirty="0" smtClean="0"/>
              <a:t>The SMGRUser account is the account that SMGR uses when it logs into CM in order to execute administrative commands like “add station”, “change off-pbx station-mapping”, etc.</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66</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Non-root username MUST be admin!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67</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enrollment</a:t>
            </a:r>
            <a:r>
              <a:rPr lang="en-US" baseline="0" dirty="0" smtClean="0"/>
              <a:t> password gets entered into both Session Manager (SM) and System Manger (SMGR) during the template post-install script execution.  Then when SM and SMGR need to exchange certificates in order to set up their secure connection with each other, SMGR can authenticate SM’s connection request by checking that the SM’s presented enrollment password is correct.  Then the certificate exchange takes place painlessly (and invisibly) via the Secure Certificate Exchange Protocol, without human intervention.</a:t>
            </a:r>
          </a:p>
          <a:p>
            <a:r>
              <a:rPr lang="en-US" baseline="0" dirty="0" smtClean="0"/>
              <a:t>The enrollment password is normally created along with an expiration timer value from 1 hour to 4 weeks.  When that timer expires, the enrollment password becomes invalid, and any subsequent attempts to connect new SMs to the system will fail until a new enrollment password and timer value are administered.</a:t>
            </a:r>
          </a:p>
          <a:p>
            <a:r>
              <a:rPr lang="en-US" baseline="0" dirty="0" smtClean="0"/>
              <a:t>You can create a new enrollment password and timer value in SMGR by navigating to  Services -&gt; Security -&gt; Certificates -&gt; Enrollment Password.</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77</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the Installation Wizard configures all the</a:t>
            </a:r>
            <a:r>
              <a:rPr lang="en-US" baseline="0" dirty="0" smtClean="0"/>
              <a:t> Presence values based on the data that you’ve already entered.  This screen is presented so that you can confirm that the correct values were used.</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84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Not set values correspond</a:t>
            </a:r>
            <a:r>
              <a:rPr lang="en-US" baseline="0" dirty="0" smtClean="0"/>
              <a:t> to forms that we skipped during our dialogue with the Installation Wizard.  </a:t>
            </a:r>
          </a:p>
          <a:p>
            <a:r>
              <a:rPr lang="en-US" dirty="0" smtClean="0"/>
              <a:t>Carefully check each of the Not set values to be sure that you actually intended</a:t>
            </a:r>
            <a:r>
              <a:rPr lang="en-US" baseline="0" dirty="0" smtClean="0"/>
              <a:t> that value to be Not set.</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85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7924E6FC-EE35-4390-BB6B-45A99F7C4634}" type="slidenum">
              <a:rPr lang="en-US" sz="800" b="1">
                <a:solidFill>
                  <a:srgbClr val="988888"/>
                </a:solidFill>
              </a:rPr>
              <a:pPr algn="l">
                <a:lnSpc>
                  <a:spcPct val="100000"/>
                </a:lnSpc>
              </a:pPr>
              <a:t>95</a:t>
            </a:fld>
            <a:endParaRPr lang="en-US" sz="800" b="1" dirty="0">
              <a:solidFill>
                <a:srgbClr val="988888"/>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default passwords are created by appending “01” to the account name, e.g., root/root01.  For well-protected</a:t>
            </a:r>
            <a:r>
              <a:rPr lang="en-US" baseline="0" dirty="0" smtClean="0"/>
              <a:t> lab systems or training sessions, the default passwords are adequate.  Customers typically want more secure passwords.  The ME Intelligent Workbook’s Configuration Data worksheet provides entries for these password values, and you must populate them as part of your pre-installation preparation.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97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Hostname</a:t>
            </a:r>
            <a:r>
              <a:rPr lang="en-US" baseline="0" dirty="0" smtClean="0"/>
              <a:t> = FQDN</a:t>
            </a:r>
            <a:endParaRPr lang="ru-RU" dirty="0"/>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105</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Hostname = FQDN</a:t>
            </a:r>
            <a:endParaRPr lang="ru-RU" dirty="0"/>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108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We recommend that you use NTP and specify an NTP</a:t>
            </a:r>
            <a:r>
              <a:rPr lang="en-US" baseline="0" dirty="0" smtClean="0"/>
              <a:t> server here.  Correct real-time timestamps in the logs make log analysis much easier.  Also, if you are debugging multiple systems at a customer site, it is much easier to correlate log events if their timestamps are all  based on a common time reference.</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111</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default passwords are created by appending “01” to the account name, e.g., root/root01.  For well-protected</a:t>
            </a:r>
            <a:r>
              <a:rPr lang="en-US" baseline="0" dirty="0" smtClean="0"/>
              <a:t> lab systems or training sessions, the default passwords are adequate.  Customers typically want more secure passwords.  The ME Intelligent Workbook’s Configuration Data worksheet provides entries for these password values, and you must populate them as part of your pre-installation preparation.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112</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default passwords are created by appending “01” to the account name, e.g., root/root01.  For well-protected</a:t>
            </a:r>
            <a:r>
              <a:rPr lang="en-US" baseline="0" dirty="0" smtClean="0"/>
              <a:t> lab systems or training sessions, the default passwords are adequate.  Customers typically want more secure passwords.  The ME Intelligent Workbook’s Configuration Data worksheet provides entries for these password values, and you must populate them as part of your pre-installation preparation.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113</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default passwords are created by appending “01” to the account name, e.g., root/root01.  For well-protected</a:t>
            </a:r>
            <a:r>
              <a:rPr lang="en-US" baseline="0" dirty="0" smtClean="0"/>
              <a:t> lab systems or training sessions, the default passwords are adequate.  Customers typically want more secure passwords.  The ME Intelligent Workbook’s Configuration Data worksheet provides entries for these password values, and you must populate them as part of your pre-installation preparation.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114</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default passwords are created by appending “01” to the account name, e.g., root/root01.  For well-protected</a:t>
            </a:r>
            <a:r>
              <a:rPr lang="en-US" baseline="0" dirty="0" smtClean="0"/>
              <a:t> lab systems or training sessions, the default passwords are adequate.  Customers typically want more secure passwords.  The ME Intelligent Workbook’s Configuration Data worksheet provides entries for these password values, and you must populate them as part of your pre-installation preparation.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115</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default passwords are created by appending “01” to the account name, e.g., root/root01.  For well-protected</a:t>
            </a:r>
            <a:r>
              <a:rPr lang="en-US" baseline="0" dirty="0" smtClean="0"/>
              <a:t> lab systems or training sessions, the default passwords are adequate.  Customers typically want more secure passwords.  The ME Intelligent Workbook’s Configuration Data worksheet provides entries for these password values, and you must populate them as part of your pre-installation preparation.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116</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default passwords are created by appending “01” to the account name, e.g., root/root01.  For well-protected</a:t>
            </a:r>
            <a:r>
              <a:rPr lang="en-US" baseline="0" dirty="0" smtClean="0"/>
              <a:t> lab systems or training sessions, the default passwords are adequate.  Customers typically want more secure passwords.  The ME Intelligent Workbook’s Configuration Data worksheet provides entries for these password values, and you must populate them as part of your pre-installation preparation.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117</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having</a:t>
            </a:r>
            <a:r>
              <a:rPr lang="en-US" baseline="0" dirty="0" smtClean="0"/>
              <a:t> you attempt this access so you’ll understand why you can’t talk to the CDOM with a CLI session or browser until ~15 minutes after the first boot following System Platform installation.  It’s easy to conclude that System Platform is broken when your browser and CLI sessions won’t connect during this time, but it’s not broken, it’s just initializing itself.  Be patient.</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121</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When you’re done in CDOM and want to fall back to your dom0 session, you can’t exit the “xm console udom” session by entering “exit”.  That will just get you another CDOM login: prompt.</a:t>
            </a:r>
          </a:p>
          <a:p>
            <a:pPr marL="108614" indent="-108614" defTabSz="893735">
              <a:lnSpc>
                <a:spcPct val="90000"/>
              </a:lnSpc>
              <a:spcBef>
                <a:spcPct val="45000"/>
              </a:spcBef>
              <a:buClr>
                <a:schemeClr val="tx1"/>
              </a:buClr>
              <a:buSzPct val="90000"/>
              <a:buFont typeface="Webdings" pitchFamily="18" charset="2"/>
              <a:buChar char="4"/>
              <a:defRPr/>
            </a:pPr>
            <a:r>
              <a:rPr lang="en-US" baseline="0" dirty="0" smtClean="0"/>
              <a:t>To exit the “xm console udom” session, you hit the </a:t>
            </a:r>
            <a:r>
              <a:rPr lang="en-US" b="1" baseline="0" dirty="0" smtClean="0"/>
              <a:t>cntrl-]</a:t>
            </a:r>
            <a:r>
              <a:rPr lang="en-US" baseline="0" dirty="0" smtClean="0"/>
              <a:t> character pair.  (This same pair has been used historically to exit telnet sessions as well.)  </a:t>
            </a:r>
          </a:p>
          <a:p>
            <a:pPr>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123</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F7A756CD-CC29-4D9C-8021-AFEE205492B1}" type="slidenum">
              <a:rPr lang="en-US" sz="800" b="1">
                <a:solidFill>
                  <a:srgbClr val="988888"/>
                </a:solidFill>
              </a:rPr>
              <a:pPr algn="l">
                <a:lnSpc>
                  <a:spcPct val="100000"/>
                </a:lnSpc>
              </a:pPr>
              <a:t>125</a:t>
            </a:fld>
            <a:endParaRPr lang="en-US" sz="800" b="1" dirty="0">
              <a:solidFill>
                <a:srgbClr val="988888"/>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7E23E5B3-981C-4C5C-B510-EB82C3AD7423}" type="slidenum">
              <a:rPr lang="en-US" sz="800" b="1">
                <a:solidFill>
                  <a:srgbClr val="988888"/>
                </a:solidFill>
              </a:rPr>
              <a:pPr algn="l">
                <a:lnSpc>
                  <a:spcPct val="100000"/>
                </a:lnSpc>
              </a:pPr>
              <a:t>127</a:t>
            </a:fld>
            <a:endParaRPr lang="en-US" sz="800" b="1" dirty="0">
              <a:solidFill>
                <a:srgbClr val="988888"/>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template installer downloads the template configuration and image files into /vsp-template/Midsize_Ent in CDOM</a:t>
            </a:r>
            <a:r>
              <a:rPr lang="en-US" baseline="0" dirty="0" smtClean="0"/>
              <a:t> hard disk space.</a:t>
            </a:r>
          </a:p>
          <a:p>
            <a:r>
              <a:rPr lang="en-US" baseline="0" dirty="0" smtClean="0"/>
              <a:t>The downloaded files include:</a:t>
            </a:r>
          </a:p>
          <a:p>
            <a:pPr lvl="1"/>
            <a:r>
              <a:rPr lang="en-US" baseline="0" dirty="0" smtClean="0"/>
              <a:t>The .ovf (Open Virtualization Format) file that defines the template.</a:t>
            </a:r>
          </a:p>
          <a:p>
            <a:pPr lvl="1"/>
            <a:r>
              <a:rPr lang="en-US" baseline="0" dirty="0" smtClean="0"/>
              <a:t>The .mf (Manifest File) file that contains SHA1 checksum values for all the template files.</a:t>
            </a:r>
          </a:p>
          <a:p>
            <a:pPr lvl="1"/>
            <a:r>
              <a:rPr lang="en-US" baseline="0" dirty="0" smtClean="0"/>
              <a:t>The .gz and .bz2 image files for the virtual machines</a:t>
            </a:r>
          </a:p>
          <a:p>
            <a:pPr lvl="1"/>
            <a:r>
              <a:rPr lang="en-US" baseline="0" dirty="0" smtClean="0"/>
              <a:t>The .sh plug-in shell scripts.</a:t>
            </a:r>
          </a:p>
          <a:p>
            <a:pPr lvl="1"/>
            <a:r>
              <a:rPr lang="en-US" baseline="0" dirty="0" smtClean="0"/>
              <a:t>The .war and .tar pre- and post- install scripts.</a:t>
            </a:r>
          </a:p>
          <a:p>
            <a:pPr lvl="0"/>
            <a:r>
              <a:rPr lang="en-US" baseline="0" dirty="0" smtClean="0"/>
              <a:t>The downloaded files remain here after the template installation is complete.  If you delete the template and re-install, the re-install takes less time because the files are still there, and do not have to be re-loaded onto the hard drive.</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143</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template installer confirms the SHA1 checksum</a:t>
            </a:r>
            <a:r>
              <a:rPr lang="en-US" baseline="0" dirty="0" smtClean="0"/>
              <a:t> on each file listed in the manifest file, and if a calculated checksum does not match the manifest file checksum, template installation halts with a checksum error.</a:t>
            </a:r>
          </a:p>
          <a:p>
            <a:r>
              <a:rPr lang="en-US" baseline="0" dirty="0" smtClean="0"/>
              <a:t>You can manually confirm file checksums by running the sha1sum command on the file of interest, as shown in the lower part of the slide.</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144</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of these actions take place in parallel, and others wait for </a:t>
            </a:r>
            <a:r>
              <a:rPr lang="en-US" baseline="0" dirty="0" smtClean="0"/>
              <a:t>earlier actions to complete because of dependencies.</a:t>
            </a:r>
          </a:p>
          <a:p>
            <a:r>
              <a:rPr lang="en-US" baseline="0" dirty="0" smtClean="0"/>
              <a:t>The Installation Wizard (embedded in the template installer) launches at the line, “Wait for User to Complete Data Entry”.</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145</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didn’t specify an EPW file, then when</a:t>
            </a:r>
            <a:r>
              <a:rPr lang="en-US" baseline="0" dirty="0" smtClean="0"/>
              <a:t> the Installation Wizard runs, you must fill in all the blanks.</a:t>
            </a:r>
          </a:p>
          <a:p>
            <a:r>
              <a:rPr lang="en-US" baseline="0" dirty="0" smtClean="0"/>
              <a:t>If you did provide an EPW file, then you just confirm that the pre-populated values are correct.</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146</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template installation continues in the background if you log off, or if your session is timed out by idle-session timers.  If you log back in</a:t>
            </a:r>
            <a:r>
              <a:rPr lang="en-US" baseline="0" dirty="0" smtClean="0"/>
              <a:t> before template installation is complete, you are taken back to this page.</a:t>
            </a:r>
            <a:endParaRPr lang="en-US" dirty="0" smtClean="0"/>
          </a:p>
          <a:p>
            <a:r>
              <a:rPr lang="en-US" dirty="0" smtClean="0"/>
              <a:t>The template installation log is always available</a:t>
            </a:r>
            <a:r>
              <a:rPr lang="en-US" baseline="0" dirty="0" smtClean="0"/>
              <a:t> once the initial installation is complete.  You can review it by browsing to CDOM, navigating to  Virtual Machine Management -&gt; View Install/Upgrade Log.  It looks exactly like the template installer output that you see, if you monitor the template installation in real time.</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150</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E69F23E3-B086-4993-890B-17A3417007EA}" type="slidenum">
              <a:rPr lang="en-US" sz="800" b="1">
                <a:solidFill>
                  <a:srgbClr val="988888"/>
                </a:solidFill>
              </a:rPr>
              <a:pPr algn="l">
                <a:lnSpc>
                  <a:spcPct val="100000"/>
                </a:lnSpc>
              </a:pPr>
              <a:t>151</a:t>
            </a:fld>
            <a:endParaRPr lang="en-US" sz="800" b="1" dirty="0">
              <a:solidFill>
                <a:srgbClr val="988888"/>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Intelligent Workbook</a:t>
            </a:r>
            <a:r>
              <a:rPr lang="en-US" baseline="0" dirty="0" smtClean="0"/>
              <a:t> specifies patches and service packs that are the latest available at the time of installation.</a:t>
            </a:r>
          </a:p>
          <a:p>
            <a:r>
              <a:rPr lang="en-US" baseline="0" dirty="0" smtClean="0"/>
              <a:t>If newer patches or service packs for System Platform, CM, SMGR, or Presence Server subsequently become GA, you can install those newer patches or service packs.</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152</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B36982E5-3BDA-41D3-AA01-F65612CAF807}" type="slidenum">
              <a:rPr lang="en-US" sz="800" b="1">
                <a:solidFill>
                  <a:srgbClr val="988888"/>
                </a:solidFill>
              </a:rPr>
              <a:pPr algn="l">
                <a:lnSpc>
                  <a:spcPct val="100000"/>
                </a:lnSpc>
              </a:pPr>
              <a:t>153</a:t>
            </a:fld>
            <a:endParaRPr lang="en-US" sz="800" b="1" dirty="0">
              <a:solidFill>
                <a:srgbClr val="988888"/>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SMGR</a:t>
            </a:r>
            <a:r>
              <a:rPr lang="en-US" baseline="0" dirty="0" smtClean="0"/>
              <a:t> patches are typically .bin files that must be transferred onto the SMGR virtual machine.  You will then execute the patch file using a CLI session on SMGR.</a:t>
            </a:r>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159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03834C90-F467-4002-A50D-4B4CB5599B83}" type="slidenum">
              <a:rPr lang="en-US" sz="800" b="1">
                <a:solidFill>
                  <a:srgbClr val="988888"/>
                </a:solidFill>
              </a:rPr>
              <a:pPr algn="l">
                <a:lnSpc>
                  <a:spcPct val="100000"/>
                </a:lnSpc>
              </a:pPr>
              <a:t>168</a:t>
            </a:fld>
            <a:endParaRPr lang="en-US" sz="800" b="1" dirty="0">
              <a:solidFill>
                <a:srgbClr val="988888"/>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First-time browser login to SMGR is not what you probably expect.  Read the Note on the login page,</a:t>
            </a:r>
            <a:r>
              <a:rPr lang="en-US" baseline="0" dirty="0" smtClean="0"/>
              <a:t> and avoid a LOT of frustration.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169</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Import</a:t>
            </a:r>
            <a:r>
              <a:rPr lang="en-US" baseline="0" dirty="0" smtClean="0"/>
              <a:t> with Firefox might fail. Use IE7.</a:t>
            </a:r>
            <a:endParaRPr lang="ru-RU" dirty="0"/>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177</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 Complete field indicates 100%,</a:t>
            </a:r>
            <a:r>
              <a:rPr lang="en-US" baseline="0" dirty="0" smtClean="0"/>
              <a:t> the XML file import steps are done.</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185</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you begin the manual</a:t>
            </a:r>
            <a:r>
              <a:rPr lang="en-US" baseline="0" dirty="0" smtClean="0"/>
              <a:t> administration steps for SMGR.  These are steps that cannot currently be accomplished by XML file import, and they must be performed by a human administrator.</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186</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on Red X and execute test manually</a:t>
            </a:r>
            <a:endParaRPr lang="ru-RU" dirty="0"/>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190</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a:t>
            </a:r>
            <a:r>
              <a:rPr lang="en-US" baseline="0" dirty="0" smtClean="0"/>
              <a:t> n</a:t>
            </a:r>
            <a:r>
              <a:rPr lang="en-US" dirty="0" smtClean="0"/>
              <a:t>ow,</a:t>
            </a:r>
            <a:r>
              <a:rPr lang="en-US" baseline="0" dirty="0" smtClean="0"/>
              <a:t> </a:t>
            </a:r>
            <a:r>
              <a:rPr lang="en-US" dirty="0" smtClean="0"/>
              <a:t>Session Manager should have received</a:t>
            </a:r>
            <a:r>
              <a:rPr lang="en-US" baseline="0" dirty="0" smtClean="0"/>
              <a:t> its data from System Manager.  In this step, you confirm that the replication of that data from SMGR to SM has succeeded.</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195</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you create an</a:t>
            </a:r>
            <a:r>
              <a:rPr lang="en-US" baseline="0" dirty="0" smtClean="0"/>
              <a:t> Application Sequence in which CM is the only sequenced application.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197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42B36F0E-68D9-4E49-A158-EAE424123D16}" type="slidenum">
              <a:rPr lang="en-US" sz="800" b="1">
                <a:solidFill>
                  <a:srgbClr val="988888"/>
                </a:solidFill>
              </a:rPr>
              <a:pPr algn="l">
                <a:lnSpc>
                  <a:spcPct val="100000"/>
                </a:lnSpc>
              </a:pPr>
              <a:t>204</a:t>
            </a:fld>
            <a:endParaRPr lang="en-US" sz="800" b="1" dirty="0">
              <a:solidFill>
                <a:srgbClr val="988888"/>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buFont typeface="Webdings" pitchFamily="18" charset="2"/>
              <a:buNone/>
            </a:pPr>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step confirms the health of the Presence</a:t>
            </a:r>
            <a:r>
              <a:rPr lang="en-US" baseline="0" dirty="0" smtClean="0"/>
              <a:t> Server, and validates successful Presence Server installation.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206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pPr>
              <a:defRPr/>
            </a:pPr>
            <a:fld id="{AD79CEDA-E537-4D63-A83F-B89B2A433535}" type="slidenum">
              <a:rPr lang="en-US" smtClean="0"/>
              <a:pPr>
                <a:defRPr/>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a:t>
            </a:r>
            <a:r>
              <a:rPr lang="en-US" dirty="0" smtClean="0"/>
              <a:t>his step, you set the From- and To- Presence</a:t>
            </a:r>
            <a:r>
              <a:rPr lang="en-US" baseline="0" dirty="0" smtClean="0"/>
              <a:t> Domain Substitutions required for correct Presence Server operation.</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207</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step sets the default</a:t>
            </a:r>
            <a:r>
              <a:rPr lang="en-US" baseline="0" dirty="0" smtClean="0"/>
              <a:t> policy for Presence to “allow”, meaning that any user on the system is “allowed” to see the presence information for any other user by default.  It is not necessary for a user to grant permission to another user for Presence state information access.</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208</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must now restart</a:t>
            </a:r>
            <a:r>
              <a:rPr lang="en-US" baseline="0" dirty="0" smtClean="0"/>
              <a:t> the Presence Server for the Domain Substitution rule changes to take effect.</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210</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6255359" y="9499036"/>
            <a:ext cx="159009" cy="115485"/>
          </a:xfrm>
          <a:prstGeom prst="rect">
            <a:avLst/>
          </a:prstGeom>
          <a:noFill/>
          <a:ln w="9525" algn="ctr">
            <a:noFill/>
            <a:miter lim="800000"/>
            <a:headEnd/>
            <a:tailEnd/>
          </a:ln>
        </p:spPr>
        <p:txBody>
          <a:bodyPr lIns="0" tIns="0" rIns="0" bIns="0"/>
          <a:lstStyle/>
          <a:p>
            <a:pPr algn="l">
              <a:lnSpc>
                <a:spcPct val="100000"/>
              </a:lnSpc>
            </a:pPr>
            <a:fld id="{83E1C7BD-B001-4652-91E8-B4C3647C1AE5}" type="slidenum">
              <a:rPr lang="en-US" sz="800" b="1">
                <a:solidFill>
                  <a:srgbClr val="988888"/>
                </a:solidFill>
              </a:rPr>
              <a:pPr algn="l">
                <a:lnSpc>
                  <a:spcPct val="100000"/>
                </a:lnSpc>
              </a:pPr>
              <a:t>216</a:t>
            </a:fld>
            <a:endParaRPr lang="en-US" sz="800" b="1" dirty="0">
              <a:solidFill>
                <a:srgbClr val="988888"/>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buFont typeface="Webdings" pitchFamily="18" charset="2"/>
              <a:buNone/>
            </a:pPr>
            <a:r>
              <a:rPr lang="en-US" dirty="0" smtClean="0"/>
              <a:t>You can</a:t>
            </a:r>
            <a:r>
              <a:rPr lang="en-US" baseline="0" dirty="0" smtClean="0"/>
              <a:t> administer a new user before that user’s endpoint is connected to the LAN.</a:t>
            </a:r>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when you check the “Delete Endpoint on Unassign…” checkbox, then deleting a user will also delete that user’s CM station administration.  If you don’t check the box, then the station translations persist in CM even after the user has been deleted in SMGR.</a:t>
            </a:r>
          </a:p>
          <a:p>
            <a:r>
              <a:rPr lang="en-US" baseline="0" dirty="0" smtClean="0"/>
              <a:t>If you don’t check the checkbox, and you want to assign that CM station to another user, then you check the “Use Existing Endpoints” checkbox immediately above the “Extension” field and specify that extension for the new user.</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224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use</a:t>
            </a:r>
            <a:r>
              <a:rPr lang="en-US" baseline="0" dirty="0" smtClean="0"/>
              <a:t> of trunk group 3 is specific to ME6.1, since the SIP trunk connecting SM and CM is trunk group 3.  All endpoints must specify that SIP trunk.</a:t>
            </a:r>
          </a:p>
          <a:p>
            <a:r>
              <a:rPr lang="en-US" baseline="0" dirty="0" smtClean="0"/>
              <a:t>This configuration can be changed to use aar, as long as you implement in CM the correct route pattern to route endpoint calls to trunk group 3 through aar routing.</a:t>
            </a:r>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225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Perform this step to create</a:t>
            </a:r>
            <a:r>
              <a:rPr lang="en-US" baseline="0" dirty="0" smtClean="0"/>
              <a:t> a new default template for Flare/A175 from the Flare/A175 user just configured.</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229</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Name the new default</a:t>
            </a:r>
            <a:r>
              <a:rPr lang="en-US" baseline="0" dirty="0" smtClean="0"/>
              <a:t> template, “Flare_A175”.</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232</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create a second Flare/A175 user using the Flare_A175</a:t>
            </a:r>
            <a:r>
              <a:rPr lang="en-US" baseline="0" dirty="0" smtClean="0"/>
              <a:t> default template.</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233</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the new Flare_A175</a:t>
            </a:r>
            <a:r>
              <a:rPr lang="en-US" baseline="0" dirty="0" smtClean="0"/>
              <a:t> default template is now available in the drop-down list of default templates.</a:t>
            </a:r>
            <a:endParaRPr lang="en-US" dirty="0"/>
          </a:p>
        </p:txBody>
      </p:sp>
      <p:sp>
        <p:nvSpPr>
          <p:cNvPr id="4" name="Slide Number Placeholder 3"/>
          <p:cNvSpPr>
            <a:spLocks noGrp="1"/>
          </p:cNvSpPr>
          <p:nvPr>
            <p:ph type="sldNum" sz="quarter" idx="10"/>
          </p:nvPr>
        </p:nvSpPr>
        <p:spPr/>
        <p:txBody>
          <a:bodyPr/>
          <a:lstStyle/>
          <a:p>
            <a:pPr>
              <a:defRPr/>
            </a:pPr>
            <a:fld id="{DD3BA6BA-1E05-498E-B968-B44D1C9C4CC8}" type="slidenum">
              <a:rPr lang="en-US" smtClean="0"/>
              <a:pPr>
                <a:defRPr/>
              </a:pPr>
              <a:t>237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Line 4"/>
          <p:cNvSpPr>
            <a:spLocks noChangeShapeType="1"/>
          </p:cNvSpPr>
          <p:nvPr/>
        </p:nvSpPr>
        <p:spPr bwMode="auto">
          <a:xfrm>
            <a:off x="8505825" y="6615113"/>
            <a:ext cx="0" cy="95250"/>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dirty="0">
              <a:latin typeface="+mn-lt"/>
              <a:cs typeface="+mn-cs"/>
            </a:endParaRPr>
          </a:p>
        </p:txBody>
      </p:sp>
      <p:pic>
        <p:nvPicPr>
          <p:cNvPr id="5" name="Picture 5" descr="AVAYA_IC_LOCKUP"/>
          <p:cNvPicPr>
            <a:picLocks noChangeAspect="1" noChangeArrowheads="1"/>
          </p:cNvPicPr>
          <p:nvPr/>
        </p:nvPicPr>
        <p:blipFill>
          <a:blip r:embed="rId3" cstate="print"/>
          <a:srcRect/>
          <a:stretch>
            <a:fillRect/>
          </a:stretch>
        </p:blipFill>
        <p:spPr bwMode="auto">
          <a:xfrm>
            <a:off x="842963" y="841375"/>
            <a:ext cx="2274887" cy="1027113"/>
          </a:xfrm>
          <a:prstGeom prst="rect">
            <a:avLst/>
          </a:prstGeom>
          <a:noFill/>
          <a:ln w="9525">
            <a:noFill/>
            <a:miter lim="800000"/>
            <a:headEnd/>
            <a:tailEnd/>
          </a:ln>
        </p:spPr>
      </p:pic>
      <p:sp>
        <p:nvSpPr>
          <p:cNvPr id="5122" name="Rectangle 2"/>
          <p:cNvSpPr>
            <a:spLocks noGrp="1" noChangeArrowheads="1"/>
          </p:cNvSpPr>
          <p:nvPr>
            <p:ph type="ctrTitle"/>
          </p:nvPr>
        </p:nvSpPr>
        <p:spPr>
          <a:xfrm>
            <a:off x="2124075" y="2706688"/>
            <a:ext cx="6551613" cy="1154112"/>
          </a:xfrm>
          <a:ln/>
        </p:spPr>
        <p:txBody>
          <a:bodyPr/>
          <a:lstStyle>
            <a:lvl1pPr>
              <a:defRPr sz="3200"/>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2124075" y="4221163"/>
            <a:ext cx="6551613" cy="863600"/>
          </a:xfrm>
        </p:spPr>
        <p:txBody>
          <a:bodyPr/>
          <a:lstStyle>
            <a:lvl1pPr marL="0" indent="0">
              <a:buFont typeface="Webdings" pitchFamily="18" charset="2"/>
              <a:buNone/>
              <a:defRPr sz="2000">
                <a:solidFill>
                  <a:srgbClr val="CC0000"/>
                </a:solidFill>
              </a:defRPr>
            </a:lvl1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6F5E7516-A3A3-4D5E-82B9-74CD7F5BCDF0}"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482600"/>
            <a:ext cx="2054225" cy="5826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482600"/>
            <a:ext cx="6013450" cy="5826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07F3B1E8-75BA-4244-86F7-F9B820682E95}" type="slidenum">
              <a:rPr lang="en-US"/>
              <a:pPr>
                <a:defRPr/>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vaya Title and Content">
    <p:spTree>
      <p:nvGrpSpPr>
        <p:cNvPr id="1" name=""/>
        <p:cNvGrpSpPr/>
        <p:nvPr/>
      </p:nvGrpSpPr>
      <p:grpSpPr>
        <a:xfrm>
          <a:off x="0" y="0"/>
          <a:ext cx="0" cy="0"/>
          <a:chOff x="0" y="0"/>
          <a:chExt cx="0" cy="0"/>
        </a:xfrm>
      </p:grpSpPr>
      <p:pic>
        <p:nvPicPr>
          <p:cNvPr id="4" name="Picture 7" descr="AVAYA_IC_LOCKUP"/>
          <p:cNvPicPr>
            <a:picLocks noChangeAspect="1" noChangeArrowheads="1"/>
          </p:cNvPicPr>
          <p:nvPr/>
        </p:nvPicPr>
        <p:blipFill>
          <a:blip r:embed="rId2" cstate="print"/>
          <a:srcRect/>
          <a:stretch>
            <a:fillRect/>
          </a:stretch>
        </p:blipFill>
        <p:spPr bwMode="auto">
          <a:xfrm>
            <a:off x="7666038" y="354013"/>
            <a:ext cx="1060450" cy="479425"/>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AC04BACA-EC40-4950-9B65-522B25761FC4}" type="slidenum">
              <a:rPr/>
              <a:pPr>
                <a:defRPr/>
              </a:pPr>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Line 6"/>
          <p:cNvSpPr>
            <a:spLocks noChangeShapeType="1"/>
          </p:cNvSpPr>
          <p:nvPr/>
        </p:nvSpPr>
        <p:spPr bwMode="auto">
          <a:xfrm>
            <a:off x="8505825" y="6615113"/>
            <a:ext cx="0" cy="95250"/>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dirty="0">
              <a:latin typeface="+mn-lt"/>
              <a:cs typeface="+mn-cs"/>
            </a:endParaRPr>
          </a:p>
        </p:txBody>
      </p:sp>
      <p:pic>
        <p:nvPicPr>
          <p:cNvPr id="5" name="Picture 7" descr="AVAYA_IC_LOCKUP"/>
          <p:cNvPicPr>
            <a:picLocks noChangeAspect="1" noChangeArrowheads="1"/>
          </p:cNvPicPr>
          <p:nvPr/>
        </p:nvPicPr>
        <p:blipFill>
          <a:blip r:embed="rId3" cstate="print"/>
          <a:srcRect/>
          <a:stretch>
            <a:fillRect/>
          </a:stretch>
        </p:blipFill>
        <p:spPr bwMode="auto">
          <a:xfrm>
            <a:off x="6761163" y="508000"/>
            <a:ext cx="1970087" cy="889000"/>
          </a:xfrm>
          <a:prstGeom prst="rect">
            <a:avLst/>
          </a:prstGeom>
          <a:noFill/>
          <a:ln w="9525">
            <a:noFill/>
            <a:miter lim="800000"/>
            <a:headEnd/>
            <a:tailEnd/>
          </a:ln>
        </p:spPr>
      </p:pic>
      <p:sp>
        <p:nvSpPr>
          <p:cNvPr id="6" name="Text Box 8"/>
          <p:cNvSpPr txBox="1">
            <a:spLocks noChangeArrowheads="1"/>
          </p:cNvSpPr>
          <p:nvPr/>
        </p:nvSpPr>
        <p:spPr bwMode="auto">
          <a:xfrm>
            <a:off x="5392738" y="6596063"/>
            <a:ext cx="2995612" cy="171450"/>
          </a:xfrm>
          <a:prstGeom prst="rect">
            <a:avLst/>
          </a:prstGeom>
          <a:noFill/>
          <a:ln w="9525" algn="ctr">
            <a:noFill/>
            <a:miter lim="800000"/>
            <a:headEnd/>
            <a:tailEnd/>
          </a:ln>
          <a:effectLst/>
        </p:spPr>
        <p:txBody>
          <a:bodyPr wrap="none" lIns="0" tIns="0" rIns="0" bIns="0"/>
          <a:lstStyle/>
          <a:p>
            <a:pPr algn="r" fontAlgn="auto">
              <a:spcBef>
                <a:spcPts val="0"/>
              </a:spcBef>
              <a:spcAft>
                <a:spcPts val="0"/>
              </a:spcAft>
              <a:defRPr/>
            </a:pPr>
            <a:r>
              <a:rPr lang="en-US" sz="800" dirty="0">
                <a:solidFill>
                  <a:srgbClr val="988888"/>
                </a:solidFill>
                <a:latin typeface="+mn-lt"/>
                <a:cs typeface="+mn-cs"/>
              </a:rPr>
              <a:t>© 2009 Avaya Inc. All rights reserved.</a:t>
            </a:r>
          </a:p>
        </p:txBody>
      </p:sp>
      <p:sp>
        <p:nvSpPr>
          <p:cNvPr id="7170" name="Rectangle 2"/>
          <p:cNvSpPr>
            <a:spLocks noGrp="1" noChangeArrowheads="1"/>
          </p:cNvSpPr>
          <p:nvPr>
            <p:ph type="ctrTitle"/>
          </p:nvPr>
        </p:nvSpPr>
        <p:spPr>
          <a:xfrm>
            <a:off x="3751263" y="2130425"/>
            <a:ext cx="4492625" cy="1298575"/>
          </a:xfrm>
        </p:spPr>
        <p:txBody>
          <a:bodyPr/>
          <a:lstStyle>
            <a:lvl1pPr algn="r">
              <a:defRPr sz="3400"/>
            </a:lvl1pPr>
          </a:lstStyle>
          <a:p>
            <a:r>
              <a:rPr lang="en-US" smtClean="0"/>
              <a:t>Click to edit Master title style</a:t>
            </a:r>
            <a:endParaRPr lang="en-US"/>
          </a:p>
        </p:txBody>
      </p:sp>
      <p:sp>
        <p:nvSpPr>
          <p:cNvPr id="7171" name="Rectangle 3"/>
          <p:cNvSpPr>
            <a:spLocks noGrp="1" noChangeArrowheads="1"/>
          </p:cNvSpPr>
          <p:nvPr>
            <p:ph type="subTitle" idx="1"/>
          </p:nvPr>
        </p:nvSpPr>
        <p:spPr>
          <a:xfrm>
            <a:off x="3751263" y="3716338"/>
            <a:ext cx="4492625" cy="1081087"/>
          </a:xfrm>
        </p:spPr>
        <p:txBody>
          <a:bodyPr/>
          <a:lstStyle>
            <a:lvl1pPr marL="0" indent="0" algn="r">
              <a:buFont typeface="Webdings" pitchFamily="18" charset="2"/>
              <a:buNone/>
              <a:defRPr sz="2000">
                <a:solidFill>
                  <a:srgbClr val="CC0000"/>
                </a:solidFill>
              </a:defRPr>
            </a:lvl1pPr>
          </a:lstStyle>
          <a:p>
            <a:r>
              <a:rPr lang="en-US" smtClean="0"/>
              <a:t>Click to edit Master subtitle style</a:t>
            </a:r>
            <a:endParaRPr lang="en-US"/>
          </a:p>
        </p:txBody>
      </p:sp>
      <p:sp>
        <p:nvSpPr>
          <p:cNvPr id="7" name="Rectangle 5"/>
          <p:cNvSpPr>
            <a:spLocks noGrp="1" noChangeArrowheads="1"/>
          </p:cNvSpPr>
          <p:nvPr>
            <p:ph type="sldNum" sz="quarter" idx="10"/>
          </p:nvPr>
        </p:nvSpPr>
        <p:spPr/>
        <p:txBody>
          <a:bodyPr/>
          <a:lstStyle>
            <a:lvl1pPr>
              <a:defRPr/>
            </a:lvl1pPr>
          </a:lstStyle>
          <a:p>
            <a:pPr>
              <a:defRPr/>
            </a:pPr>
            <a:fld id="{52A8EE0F-9350-48C7-BFB2-9968713C729C}" type="slidenum">
              <a:rPr lang="en-US"/>
              <a:pPr>
                <a:defRPr/>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54E24796-A15B-4181-B7C2-81FE708640D2}" type="slidenum">
              <a:rPr lang="en-US"/>
              <a:pPr>
                <a:defRPr/>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F1EFC90B-22D6-49D9-85D4-46E9CA4A945C}" type="slidenum">
              <a:rPr lang="en-US"/>
              <a:pPr>
                <a:defRPr/>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57338"/>
            <a:ext cx="403225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557338"/>
            <a:ext cx="4033838"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BF665AD3-DE36-49EA-BBD5-BF125479BE71}" type="slidenum">
              <a:rPr lang="en-US"/>
              <a:pPr>
                <a:defRPr/>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5733233B-C8B3-4AC9-BE5E-A11006E2B0A2}" type="slidenum">
              <a:rPr lang="en-US"/>
              <a:pPr>
                <a:defRPr/>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F7EDC846-D734-4ACF-A2D5-BAA844BF953F}" type="slidenum">
              <a:rPr lang="en-US"/>
              <a:pPr>
                <a:defRPr/>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AE3F1C51-F88A-40DF-9F5B-0A92EECFF344}"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A0ACA770-D2AF-4601-81FA-D601747EDCC5}" type="slidenum">
              <a:rPr lang="en-US"/>
              <a:pPr>
                <a:defRPr/>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7F04D56E-8738-4FCD-94C5-35EB194747F4}" type="slidenum">
              <a:rPr lang="en-US"/>
              <a:pPr>
                <a:defRPr/>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1F0B431B-0EDC-4541-B6C4-48BD86A2A473}" type="slidenum">
              <a:rPr lang="en-US"/>
              <a:pPr>
                <a:defRPr/>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1D5942FA-0EC3-438E-B8BB-3C81B7EAE738}" type="slidenum">
              <a:rPr lang="en-US"/>
              <a:pPr>
                <a:defRPr/>
              </a:pPr>
              <a:t>‹#›</a:t>
            </a:fld>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482600"/>
            <a:ext cx="2054225" cy="5826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482600"/>
            <a:ext cx="6013450" cy="5826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A9D86CCD-C635-4EB2-879C-09444C9292B0}" type="slidenum">
              <a:rPr lang="en-US"/>
              <a:pPr>
                <a:defRPr/>
              </a:pPr>
              <a:t>‹#›</a:t>
            </a:fld>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Line 4"/>
          <p:cNvSpPr>
            <a:spLocks noChangeShapeType="1"/>
          </p:cNvSpPr>
          <p:nvPr/>
        </p:nvSpPr>
        <p:spPr bwMode="auto">
          <a:xfrm>
            <a:off x="8505825" y="6615113"/>
            <a:ext cx="0" cy="95250"/>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dirty="0">
              <a:latin typeface="+mn-lt"/>
              <a:cs typeface="+mn-cs"/>
            </a:endParaRPr>
          </a:p>
        </p:txBody>
      </p:sp>
      <p:sp>
        <p:nvSpPr>
          <p:cNvPr id="5" name="Line 5"/>
          <p:cNvSpPr>
            <a:spLocks noChangeShapeType="1"/>
          </p:cNvSpPr>
          <p:nvPr/>
        </p:nvSpPr>
        <p:spPr bwMode="auto">
          <a:xfrm>
            <a:off x="0" y="3863975"/>
            <a:ext cx="9144000" cy="0"/>
          </a:xfrm>
          <a:prstGeom prst="line">
            <a:avLst/>
          </a:prstGeom>
          <a:noFill/>
          <a:ln w="19050">
            <a:solidFill>
              <a:srgbClr val="CC0000"/>
            </a:solidFill>
            <a:round/>
            <a:headEnd/>
            <a:tailEnd/>
          </a:ln>
          <a:effectLst/>
        </p:spPr>
        <p:txBody>
          <a:bodyPr lIns="0" tIns="0" rIns="0" bIns="0">
            <a:spAutoFit/>
          </a:bodyPr>
          <a:lstStyle/>
          <a:p>
            <a:pPr fontAlgn="auto">
              <a:spcBef>
                <a:spcPts val="0"/>
              </a:spcBef>
              <a:spcAft>
                <a:spcPts val="0"/>
              </a:spcAft>
              <a:defRPr/>
            </a:pPr>
            <a:endParaRPr lang="en-US" dirty="0">
              <a:latin typeface="+mn-lt"/>
              <a:cs typeface="+mn-cs"/>
            </a:endParaRPr>
          </a:p>
        </p:txBody>
      </p:sp>
      <p:sp>
        <p:nvSpPr>
          <p:cNvPr id="6" name="AutoShape 6"/>
          <p:cNvSpPr>
            <a:spLocks noChangeArrowheads="1"/>
          </p:cNvSpPr>
          <p:nvPr/>
        </p:nvSpPr>
        <p:spPr bwMode="auto">
          <a:xfrm>
            <a:off x="2124075" y="3789363"/>
            <a:ext cx="215900" cy="71437"/>
          </a:xfrm>
          <a:prstGeom prst="triangle">
            <a:avLst>
              <a:gd name="adj" fmla="val 50000"/>
            </a:avLst>
          </a:prstGeom>
          <a:solidFill>
            <a:srgbClr val="CC0000"/>
          </a:solidFill>
          <a:ln w="9525" algn="ctr">
            <a:noFill/>
            <a:miter lim="800000"/>
            <a:headEnd/>
            <a:tailEnd/>
          </a:ln>
          <a:effectLst/>
        </p:spPr>
        <p:txBody>
          <a:bodyPr lIns="0" tIns="0" rIns="0" bIns="0" anchor="ctr">
            <a:spAutoFit/>
          </a:bodyPr>
          <a:lstStyle/>
          <a:p>
            <a:pPr fontAlgn="auto">
              <a:spcBef>
                <a:spcPts val="0"/>
              </a:spcBef>
              <a:spcAft>
                <a:spcPts val="0"/>
              </a:spcAft>
              <a:defRPr/>
            </a:pPr>
            <a:endParaRPr lang="en-US" dirty="0">
              <a:latin typeface="+mn-lt"/>
              <a:cs typeface="+mn-cs"/>
            </a:endParaRPr>
          </a:p>
        </p:txBody>
      </p:sp>
      <p:pic>
        <p:nvPicPr>
          <p:cNvPr id="7" name="Picture 9" descr="AVAYA_IC_LOCKUP"/>
          <p:cNvPicPr>
            <a:picLocks noChangeAspect="1" noChangeArrowheads="1"/>
          </p:cNvPicPr>
          <p:nvPr/>
        </p:nvPicPr>
        <p:blipFill>
          <a:blip r:embed="rId3" cstate="print"/>
          <a:srcRect/>
          <a:stretch>
            <a:fillRect/>
          </a:stretch>
        </p:blipFill>
        <p:spPr bwMode="auto">
          <a:xfrm>
            <a:off x="6761163" y="508000"/>
            <a:ext cx="1970087" cy="889000"/>
          </a:xfrm>
          <a:prstGeom prst="rect">
            <a:avLst/>
          </a:prstGeom>
          <a:noFill/>
          <a:ln w="9525">
            <a:noFill/>
            <a:miter lim="800000"/>
            <a:headEnd/>
            <a:tailEnd/>
          </a:ln>
        </p:spPr>
      </p:pic>
      <p:sp>
        <p:nvSpPr>
          <p:cNvPr id="8" name="Text Box 10"/>
          <p:cNvSpPr txBox="1">
            <a:spLocks noChangeArrowheads="1"/>
          </p:cNvSpPr>
          <p:nvPr/>
        </p:nvSpPr>
        <p:spPr bwMode="auto">
          <a:xfrm>
            <a:off x="5392738" y="6596063"/>
            <a:ext cx="2995612" cy="171450"/>
          </a:xfrm>
          <a:prstGeom prst="rect">
            <a:avLst/>
          </a:prstGeom>
          <a:noFill/>
          <a:ln w="9525" algn="ctr">
            <a:noFill/>
            <a:miter lim="800000"/>
            <a:headEnd/>
            <a:tailEnd/>
          </a:ln>
          <a:effectLst/>
        </p:spPr>
        <p:txBody>
          <a:bodyPr wrap="none" lIns="0" tIns="0" rIns="0" bIns="0"/>
          <a:lstStyle/>
          <a:p>
            <a:pPr algn="r" fontAlgn="auto">
              <a:spcBef>
                <a:spcPts val="0"/>
              </a:spcBef>
              <a:spcAft>
                <a:spcPts val="0"/>
              </a:spcAft>
              <a:defRPr/>
            </a:pPr>
            <a:r>
              <a:rPr lang="en-US" sz="800" dirty="0">
                <a:solidFill>
                  <a:srgbClr val="988888"/>
                </a:solidFill>
                <a:latin typeface="+mn-lt"/>
                <a:cs typeface="+mn-cs"/>
              </a:rPr>
              <a:t>© 2009 Avaya Inc. All rights reserved.</a:t>
            </a:r>
          </a:p>
        </p:txBody>
      </p:sp>
      <p:sp>
        <p:nvSpPr>
          <p:cNvPr id="9218" name="Rectangle 2"/>
          <p:cNvSpPr>
            <a:spLocks noGrp="1" noChangeArrowheads="1"/>
          </p:cNvSpPr>
          <p:nvPr>
            <p:ph type="ctrTitle"/>
          </p:nvPr>
        </p:nvSpPr>
        <p:spPr>
          <a:xfrm>
            <a:off x="898525" y="2130425"/>
            <a:ext cx="6145213" cy="1298575"/>
          </a:xfrm>
        </p:spPr>
        <p:txBody>
          <a:bodyPr/>
          <a:lstStyle>
            <a:lvl1pPr>
              <a:defRPr sz="3400"/>
            </a:lvl1pPr>
          </a:lstStyle>
          <a:p>
            <a:r>
              <a:rPr lang="en-US" smtClean="0"/>
              <a:t>Click to edit Master title style</a:t>
            </a:r>
            <a:endParaRPr lang="en-US"/>
          </a:p>
        </p:txBody>
      </p:sp>
      <p:sp>
        <p:nvSpPr>
          <p:cNvPr id="9219" name="Rectangle 3"/>
          <p:cNvSpPr>
            <a:spLocks noGrp="1" noChangeArrowheads="1"/>
          </p:cNvSpPr>
          <p:nvPr>
            <p:ph type="subTitle" idx="1"/>
          </p:nvPr>
        </p:nvSpPr>
        <p:spPr>
          <a:xfrm>
            <a:off x="900113" y="4221163"/>
            <a:ext cx="6143625" cy="1081087"/>
          </a:xfrm>
          <a:ln/>
        </p:spPr>
        <p:txBody>
          <a:bodyPr/>
          <a:lstStyle>
            <a:lvl1pPr marL="0" indent="0">
              <a:buFont typeface="Webdings" pitchFamily="18" charset="2"/>
              <a:buNone/>
              <a:defRPr sz="2000">
                <a:solidFill>
                  <a:srgbClr val="CC0000"/>
                </a:solidFill>
              </a:defRPr>
            </a:lvl1pPr>
          </a:lstStyle>
          <a:p>
            <a:r>
              <a:rPr lang="en-US" smtClean="0"/>
              <a:t>Click to edit Master subtitle style</a:t>
            </a:r>
            <a:endParaRPr lang="en-US"/>
          </a:p>
        </p:txBody>
      </p:sp>
      <p:sp>
        <p:nvSpPr>
          <p:cNvPr id="9" name="Rectangle 8"/>
          <p:cNvSpPr>
            <a:spLocks noGrp="1" noChangeArrowheads="1"/>
          </p:cNvSpPr>
          <p:nvPr>
            <p:ph type="sldNum" sz="quarter" idx="10"/>
          </p:nvPr>
        </p:nvSpPr>
        <p:spPr/>
        <p:txBody>
          <a:bodyPr/>
          <a:lstStyle>
            <a:lvl1pPr>
              <a:defRPr/>
            </a:lvl1pPr>
          </a:lstStyle>
          <a:p>
            <a:pPr>
              <a:defRPr/>
            </a:pPr>
            <a:fld id="{88F1BAE1-E481-43CE-ADCC-13B5147125CE}" type="slidenum">
              <a:rPr lang="en-US"/>
              <a:pPr>
                <a:defRPr/>
              </a:pPr>
              <a:t>‹#›</a:t>
            </a:fld>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DE5ED13B-87EE-4819-A0A2-E1C054DB1258}" type="slidenum">
              <a:rPr lang="en-US"/>
              <a:pPr>
                <a:defRPr/>
              </a:pPr>
              <a:t>‹#›</a:t>
            </a:fld>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A552F118-C134-4456-A2B0-B9E62FB8E934}" type="slidenum">
              <a:rPr lang="en-US"/>
              <a:pPr>
                <a:defRPr/>
              </a:pPr>
              <a:t>‹#›</a:t>
            </a:fld>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57338"/>
            <a:ext cx="403225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557338"/>
            <a:ext cx="4033838"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288BFFB1-5329-4911-BC40-431DB6687B2D}" type="slidenum">
              <a:rPr lang="en-US"/>
              <a:pPr>
                <a:defRPr/>
              </a:pPr>
              <a:t>‹#›</a:t>
            </a:fld>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0720F30E-FCDE-4E2F-B200-0370B2692E42}" type="slidenum">
              <a:rPr lang="en-US"/>
              <a:pPr>
                <a:defRPr/>
              </a:pPr>
              <a:t>‹#›</a:t>
            </a:fld>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8E376739-DBDB-489C-BC32-194FDC09F0E1}" type="slidenum">
              <a:rPr lang="en-US"/>
              <a:pPr>
                <a:defRPr/>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818EEA0A-AF48-459B-8061-A2481AD3C9D6}" type="slidenum">
              <a:rPr lang="en-US"/>
              <a:pPr>
                <a:defRPr/>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1A11F680-874A-44AA-94A4-07661010B576}" type="slidenum">
              <a:rPr lang="en-US"/>
              <a:pPr>
                <a:defRPr/>
              </a:pPr>
              <a:t>‹#›</a:t>
            </a:fld>
            <a:endParaRPr lang="en-US"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10793A88-5690-424A-9D55-78CC491ACF88}" type="slidenum">
              <a:rPr lang="en-US"/>
              <a:pPr>
                <a:defRPr/>
              </a:pPr>
              <a:t>‹#›</a:t>
            </a:fld>
            <a:endParaRPr lang="en-US" dirty="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89B93B46-7C5C-4B44-A98F-65B59358F3B0}" type="slidenum">
              <a:rPr lang="en-US"/>
              <a:pPr>
                <a:defRPr/>
              </a:pPr>
              <a:t>‹#›</a:t>
            </a:fld>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E290BF0C-958B-4D13-9570-E5A7C8789975}" type="slidenum">
              <a:rPr lang="en-US"/>
              <a:pPr>
                <a:defRPr/>
              </a:pPr>
              <a:t>‹#›</a:t>
            </a:fld>
            <a:endParaRPr lang="en-US" dirty="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482600"/>
            <a:ext cx="2054225" cy="5826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482600"/>
            <a:ext cx="6013450" cy="5826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D5B4EF8B-00FD-473B-BE10-6411A6D458A4}" type="slidenum">
              <a:rPr lang="en-US"/>
              <a:pPr>
                <a:defRPr/>
              </a:pPr>
              <a:t>‹#›</a:t>
            </a:fld>
            <a:endParaRPr lang="en-US"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Line 4"/>
          <p:cNvSpPr>
            <a:spLocks noChangeShapeType="1"/>
          </p:cNvSpPr>
          <p:nvPr/>
        </p:nvSpPr>
        <p:spPr bwMode="auto">
          <a:xfrm>
            <a:off x="8505825" y="6615113"/>
            <a:ext cx="0" cy="95250"/>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dirty="0">
              <a:latin typeface="+mn-lt"/>
              <a:cs typeface="+mn-cs"/>
            </a:endParaRPr>
          </a:p>
        </p:txBody>
      </p:sp>
      <p:pic>
        <p:nvPicPr>
          <p:cNvPr id="5" name="Picture 7" descr="AVAYA_IC_LOCKUP"/>
          <p:cNvPicPr>
            <a:picLocks noChangeAspect="1" noChangeArrowheads="1"/>
          </p:cNvPicPr>
          <p:nvPr/>
        </p:nvPicPr>
        <p:blipFill>
          <a:blip r:embed="rId3" cstate="print"/>
          <a:srcRect/>
          <a:stretch>
            <a:fillRect/>
          </a:stretch>
        </p:blipFill>
        <p:spPr bwMode="auto">
          <a:xfrm>
            <a:off x="6761163" y="508000"/>
            <a:ext cx="1970087" cy="889000"/>
          </a:xfrm>
          <a:prstGeom prst="rect">
            <a:avLst/>
          </a:prstGeom>
          <a:noFill/>
          <a:ln w="9525">
            <a:noFill/>
            <a:miter lim="800000"/>
            <a:headEnd/>
            <a:tailEnd/>
          </a:ln>
        </p:spPr>
      </p:pic>
      <p:sp>
        <p:nvSpPr>
          <p:cNvPr id="6" name="Text Box 8"/>
          <p:cNvSpPr txBox="1">
            <a:spLocks noChangeArrowheads="1"/>
          </p:cNvSpPr>
          <p:nvPr/>
        </p:nvSpPr>
        <p:spPr bwMode="auto">
          <a:xfrm>
            <a:off x="5392738" y="6596063"/>
            <a:ext cx="2995612" cy="171450"/>
          </a:xfrm>
          <a:prstGeom prst="rect">
            <a:avLst/>
          </a:prstGeom>
          <a:noFill/>
          <a:ln w="9525" algn="ctr">
            <a:noFill/>
            <a:miter lim="800000"/>
            <a:headEnd/>
            <a:tailEnd/>
          </a:ln>
          <a:effectLst/>
        </p:spPr>
        <p:txBody>
          <a:bodyPr wrap="none" lIns="0" tIns="0" rIns="0" bIns="0"/>
          <a:lstStyle/>
          <a:p>
            <a:pPr algn="r" fontAlgn="auto">
              <a:spcBef>
                <a:spcPts val="0"/>
              </a:spcBef>
              <a:spcAft>
                <a:spcPts val="0"/>
              </a:spcAft>
              <a:defRPr/>
            </a:pPr>
            <a:r>
              <a:rPr lang="en-US" sz="800" dirty="0">
                <a:solidFill>
                  <a:srgbClr val="988888"/>
                </a:solidFill>
                <a:latin typeface="+mn-lt"/>
                <a:cs typeface="+mn-cs"/>
              </a:rPr>
              <a:t>© 2009 Avaya Inc. All rights reserved.</a:t>
            </a:r>
          </a:p>
        </p:txBody>
      </p:sp>
      <p:sp>
        <p:nvSpPr>
          <p:cNvPr id="11266" name="Rectangle 2"/>
          <p:cNvSpPr>
            <a:spLocks noGrp="1" noChangeArrowheads="1"/>
          </p:cNvSpPr>
          <p:nvPr>
            <p:ph type="ctrTitle"/>
          </p:nvPr>
        </p:nvSpPr>
        <p:spPr>
          <a:xfrm>
            <a:off x="900113" y="2130425"/>
            <a:ext cx="6143625" cy="866775"/>
          </a:xfrm>
        </p:spPr>
        <p:txBody>
          <a:bodyPr/>
          <a:lstStyle>
            <a:lvl1pPr>
              <a:defRPr sz="3800"/>
            </a:lvl1pPr>
          </a:lstStyle>
          <a:p>
            <a:r>
              <a:rPr lang="en-US" smtClean="0"/>
              <a:t>Click to edit Master title style</a:t>
            </a:r>
            <a:endParaRPr lang="en-US"/>
          </a:p>
        </p:txBody>
      </p:sp>
      <p:sp>
        <p:nvSpPr>
          <p:cNvPr id="11267" name="Rectangle 3"/>
          <p:cNvSpPr>
            <a:spLocks noGrp="1" noChangeArrowheads="1"/>
          </p:cNvSpPr>
          <p:nvPr>
            <p:ph type="subTitle" idx="1"/>
          </p:nvPr>
        </p:nvSpPr>
        <p:spPr>
          <a:xfrm>
            <a:off x="900113" y="3716338"/>
            <a:ext cx="6143625" cy="1081087"/>
          </a:xfrm>
        </p:spPr>
        <p:txBody>
          <a:bodyPr/>
          <a:lstStyle>
            <a:lvl1pPr marL="0" indent="0">
              <a:buFont typeface="Webdings" pitchFamily="18" charset="2"/>
              <a:buNone/>
              <a:defRPr sz="2000">
                <a:solidFill>
                  <a:srgbClr val="CC0000"/>
                </a:solidFill>
              </a:defRPr>
            </a:lvl1pPr>
          </a:lstStyle>
          <a:p>
            <a:r>
              <a:rPr lang="en-US" smtClean="0"/>
              <a:t>Click to edit Master subtitle style</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C52D7EC5-19FC-4A59-BB4C-50049176C48F}" type="slidenum">
              <a:rPr lang="en-US"/>
              <a:pPr>
                <a:defRPr/>
              </a:pPr>
              <a:t>‹#›</a:t>
            </a:fld>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EFDFFEBB-9197-46A4-A26F-86594BCF56A4}" type="slidenum">
              <a:rPr lang="en-US"/>
              <a:pPr>
                <a:defRPr/>
              </a:pPr>
              <a:t>‹#›</a:t>
            </a:fld>
            <a:endParaRPr 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D1D8DC80-0EF8-437D-AB35-CC50590D8892}" type="slidenum">
              <a:rPr lang="en-US"/>
              <a:pPr>
                <a:defRPr/>
              </a:pPr>
              <a:t>‹#›</a:t>
            </a:fld>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57338"/>
            <a:ext cx="403225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557338"/>
            <a:ext cx="4033838"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826EAEB6-5D55-4057-9C8A-6F3B6DB2052F}" type="slidenum">
              <a:rPr lang="en-US"/>
              <a:pPr>
                <a:defRPr/>
              </a:pPr>
              <a:t>‹#›</a:t>
            </a:fld>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910D296B-D32C-4ED2-8AE8-EF3FDEDD2413}" type="slidenum">
              <a:rPr lang="en-US"/>
              <a:pPr>
                <a:defRPr/>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57338"/>
            <a:ext cx="403225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557338"/>
            <a:ext cx="4033838"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51435907-4ED0-4906-B3E6-E5D9721FFCEB}" type="slidenum">
              <a:rPr lang="en-US"/>
              <a:pPr>
                <a:defRPr/>
              </a:pPr>
              <a:t>‹#›</a:t>
            </a:fld>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D97C2A86-4BA0-4033-967D-17982C622289}" type="slidenum">
              <a:rPr lang="en-US"/>
              <a:pPr>
                <a:defRPr/>
              </a:pPr>
              <a:t>‹#›</a:t>
            </a:fld>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CB103C79-CB0A-44F0-9DB1-83B35279F282}" type="slidenum">
              <a:rPr lang="en-US"/>
              <a:pPr>
                <a:defRPr/>
              </a:pPr>
              <a:t>‹#›</a:t>
            </a:fld>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6E748390-358C-46AC-8024-FB5852809BBF}" type="slidenum">
              <a:rPr lang="en-US"/>
              <a:pPr>
                <a:defRPr/>
              </a:pPr>
              <a:t>‹#›</a:t>
            </a:fld>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12FF1FB3-CE75-4263-A255-32C6D9A492FE}" type="slidenum">
              <a:rPr lang="en-US"/>
              <a:pPr>
                <a:defRPr/>
              </a:pPr>
              <a:t>‹#›</a:t>
            </a:fld>
            <a:endParaRPr lang="en-US" dirty="0"/>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EFEDB02C-0A3A-4EEA-9C55-B1EF21B3543F}" type="slidenum">
              <a:rPr lang="en-US"/>
              <a:pPr>
                <a:defRPr/>
              </a:pPr>
              <a:t>‹#›</a:t>
            </a:fld>
            <a:endParaRPr lang="en-US" dirty="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482600"/>
            <a:ext cx="2054225" cy="5826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482600"/>
            <a:ext cx="6013450" cy="5826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4C375F3C-C93D-4CC9-9CFA-5A7AD0CA8E3D}" type="slidenum">
              <a:rPr lang="en-US"/>
              <a:pPr>
                <a:defRPr/>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AA477839-802B-4D7B-9E6E-BE953D4AC339}"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5EDC2FD9-A1D2-4D5C-8386-2CC3563E3690}"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BB3A790B-A08C-48AA-AD11-E4E2868DB2DB}"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B7D4B400-C3EC-45CB-9A92-1EF78FBEF23E}"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66927DA2-593E-4EC9-9D5B-76189216E4BC}" type="slidenum">
              <a:rPr lang="en-US"/>
              <a:pPr>
                <a:defRPr/>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5613" y="482600"/>
            <a:ext cx="7069137" cy="720725"/>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557338"/>
            <a:ext cx="8218488" cy="4751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sldNum" sz="quarter" idx="4"/>
          </p:nvPr>
        </p:nvSpPr>
        <p:spPr bwMode="auto">
          <a:xfrm>
            <a:off x="8515350" y="6596063"/>
            <a:ext cx="169863" cy="1746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lnSpc>
                <a:spcPct val="100000"/>
              </a:lnSpc>
              <a:spcBef>
                <a:spcPts val="0"/>
              </a:spcBef>
              <a:spcAft>
                <a:spcPts val="0"/>
              </a:spcAft>
              <a:defRPr sz="800" b="1">
                <a:solidFill>
                  <a:srgbClr val="988888"/>
                </a:solidFill>
                <a:latin typeface="+mn-lt"/>
                <a:cs typeface="+mn-cs"/>
              </a:defRPr>
            </a:lvl1pPr>
          </a:lstStyle>
          <a:p>
            <a:pPr>
              <a:defRPr/>
            </a:pPr>
            <a:fld id="{040536C2-B5F7-4605-9E8C-CC8E63A1B4BE}" type="slidenum">
              <a:rPr lang="en-US"/>
              <a:pPr>
                <a:defRPr/>
              </a:pPr>
              <a:t>‹#›</a:t>
            </a:fld>
            <a:endParaRPr lang="en-US" dirty="0"/>
          </a:p>
        </p:txBody>
      </p:sp>
      <p:sp>
        <p:nvSpPr>
          <p:cNvPr id="4102" name="Line 6"/>
          <p:cNvSpPr>
            <a:spLocks noChangeShapeType="1"/>
          </p:cNvSpPr>
          <p:nvPr/>
        </p:nvSpPr>
        <p:spPr bwMode="auto">
          <a:xfrm>
            <a:off x="8505825" y="6615113"/>
            <a:ext cx="0" cy="95250"/>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dirty="0">
              <a:latin typeface="+mn-lt"/>
              <a:cs typeface="+mn-cs"/>
            </a:endParaRPr>
          </a:p>
        </p:txBody>
      </p:sp>
      <p:pic>
        <p:nvPicPr>
          <p:cNvPr id="2054" name="Picture 7" descr="AVAYA_IC_LOCKUP"/>
          <p:cNvPicPr>
            <a:picLocks noChangeAspect="1" noChangeArrowheads="1"/>
          </p:cNvPicPr>
          <p:nvPr/>
        </p:nvPicPr>
        <p:blipFill>
          <a:blip r:embed="rId15" cstate="print"/>
          <a:srcRect/>
          <a:stretch>
            <a:fillRect/>
          </a:stretch>
        </p:blipFill>
        <p:spPr bwMode="auto">
          <a:xfrm>
            <a:off x="7666038" y="354013"/>
            <a:ext cx="1060450" cy="479425"/>
          </a:xfrm>
          <a:prstGeom prst="rect">
            <a:avLst/>
          </a:prstGeom>
          <a:noFill/>
          <a:ln w="9525">
            <a:noFill/>
            <a:miter lim="800000"/>
            <a:headEnd/>
            <a:tailEnd/>
          </a:ln>
        </p:spPr>
      </p:pic>
      <p:sp>
        <p:nvSpPr>
          <p:cNvPr id="4104" name="Text Box 8"/>
          <p:cNvSpPr txBox="1">
            <a:spLocks noChangeArrowheads="1"/>
          </p:cNvSpPr>
          <p:nvPr/>
        </p:nvSpPr>
        <p:spPr bwMode="auto">
          <a:xfrm>
            <a:off x="5392738" y="6596063"/>
            <a:ext cx="2995612" cy="171450"/>
          </a:xfrm>
          <a:prstGeom prst="rect">
            <a:avLst/>
          </a:prstGeom>
          <a:noFill/>
          <a:ln w="9525" algn="ctr">
            <a:noFill/>
            <a:miter lim="800000"/>
            <a:headEnd/>
            <a:tailEnd/>
          </a:ln>
          <a:effectLst/>
        </p:spPr>
        <p:txBody>
          <a:bodyPr wrap="none" lIns="0" tIns="0" rIns="0" bIns="0"/>
          <a:lstStyle/>
          <a:p>
            <a:pPr algn="r" fontAlgn="auto">
              <a:spcBef>
                <a:spcPts val="0"/>
              </a:spcBef>
              <a:spcAft>
                <a:spcPts val="0"/>
              </a:spcAft>
              <a:defRPr/>
            </a:pPr>
            <a:r>
              <a:rPr lang="en-US" sz="800" dirty="0">
                <a:solidFill>
                  <a:srgbClr val="988888"/>
                </a:solidFill>
                <a:latin typeface="+mn-lt"/>
                <a:cs typeface="+mn-cs"/>
              </a:rPr>
              <a:t>© 2009 Avaya Inc. All rights reserved.</a:t>
            </a:r>
          </a:p>
        </p:txBody>
      </p:sp>
      <p:sp>
        <p:nvSpPr>
          <p:cNvPr id="8" name="Text Box 8"/>
          <p:cNvSpPr txBox="1">
            <a:spLocks noChangeArrowheads="1"/>
          </p:cNvSpPr>
          <p:nvPr/>
        </p:nvSpPr>
        <p:spPr bwMode="auto">
          <a:xfrm>
            <a:off x="500063" y="6596063"/>
            <a:ext cx="2995612" cy="171450"/>
          </a:xfrm>
          <a:prstGeom prst="rect">
            <a:avLst/>
          </a:prstGeom>
          <a:noFill/>
          <a:ln w="9525" algn="ctr">
            <a:noFill/>
            <a:miter lim="800000"/>
            <a:headEnd/>
            <a:tailEnd/>
          </a:ln>
          <a:effectLst/>
        </p:spPr>
        <p:txBody>
          <a:bodyPr wrap="none" lIns="0" tIns="0" rIns="0" bIns="0"/>
          <a:lstStyle/>
          <a:p>
            <a:pPr algn="r" fontAlgn="auto">
              <a:spcBef>
                <a:spcPts val="0"/>
              </a:spcBef>
              <a:spcAft>
                <a:spcPts val="0"/>
              </a:spcAft>
              <a:defRPr/>
            </a:pPr>
            <a:r>
              <a:rPr lang="en-US" sz="800" dirty="0">
                <a:solidFill>
                  <a:srgbClr val="988888"/>
                </a:solidFill>
                <a:latin typeface="+mn-lt"/>
                <a:cs typeface="+mn-cs"/>
              </a:rPr>
              <a:t>Avaya proprietary and confidential. Use according to company regulations.</a:t>
            </a:r>
          </a:p>
        </p:txBody>
      </p:sp>
    </p:spTree>
  </p:cSld>
  <p:clrMap bg1="lt1" tx1="dk1" bg2="lt2" tx2="dk2" accent1="accent1" accent2="accent2" accent3="accent3" accent4="accent4" accent5="accent5" accent6="accent6" hlink="hlink" folHlink="folHlink"/>
  <p:sldLayoutIdLst>
    <p:sldLayoutId id="2147484092"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93" r:id="rId12"/>
  </p:sldLayoutIdLst>
  <p:transition>
    <p:fade/>
  </p:transition>
  <p:hf hdr="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87338" indent="-287338" algn="l" rtl="0" eaLnBrk="0" fontAlgn="base" hangingPunct="0">
        <a:lnSpc>
          <a:spcPct val="90000"/>
        </a:lnSpc>
        <a:spcBef>
          <a:spcPct val="55000"/>
        </a:spcBef>
        <a:spcAft>
          <a:spcPct val="0"/>
        </a:spcAft>
        <a:buClr>
          <a:schemeClr val="accent2"/>
        </a:buClr>
        <a:buSzPct val="90000"/>
        <a:buFont typeface="Webdings" pitchFamily="18" charset="2"/>
        <a:buChar char="4"/>
        <a:defRPr sz="2400">
          <a:solidFill>
            <a:schemeClr val="tx1"/>
          </a:solidFill>
          <a:latin typeface="+mn-lt"/>
          <a:ea typeface="+mn-ea"/>
          <a:cs typeface="+mn-cs"/>
        </a:defRPr>
      </a:lvl1pPr>
      <a:lvl2pPr marL="744538" indent="-288925" algn="l" rtl="0" eaLnBrk="0" fontAlgn="base" hangingPunct="0">
        <a:lnSpc>
          <a:spcPct val="90000"/>
        </a:lnSpc>
        <a:spcBef>
          <a:spcPct val="45000"/>
        </a:spcBef>
        <a:spcAft>
          <a:spcPct val="0"/>
        </a:spcAft>
        <a:buClr>
          <a:schemeClr val="tx2"/>
        </a:buClr>
        <a:buSzPct val="90000"/>
        <a:buFont typeface="Arial" pitchFamily="34" charset="0"/>
        <a:buChar char="–"/>
        <a:defRPr sz="2200">
          <a:solidFill>
            <a:schemeClr val="tx1"/>
          </a:solidFill>
          <a:latin typeface="+mn-lt"/>
        </a:defRPr>
      </a:lvl2pPr>
      <a:lvl3pPr marL="1028700" indent="-169863" algn="l" rtl="0" eaLnBrk="0" fontAlgn="base" hangingPunct="0">
        <a:lnSpc>
          <a:spcPct val="90000"/>
        </a:lnSpc>
        <a:spcBef>
          <a:spcPct val="45000"/>
        </a:spcBef>
        <a:spcAft>
          <a:spcPct val="0"/>
        </a:spcAft>
        <a:buClr>
          <a:schemeClr val="accent2"/>
        </a:buClr>
        <a:buSzPct val="90000"/>
        <a:buChar char="•"/>
        <a:defRPr sz="2000">
          <a:solidFill>
            <a:schemeClr val="tx1"/>
          </a:solidFill>
          <a:latin typeface="+mn-lt"/>
        </a:defRPr>
      </a:lvl3pPr>
      <a:lvl4pPr marL="1314450" indent="-171450" algn="l" rtl="0" eaLnBrk="0" fontAlgn="base" hangingPunct="0">
        <a:lnSpc>
          <a:spcPct val="90000"/>
        </a:lnSpc>
        <a:spcBef>
          <a:spcPct val="45000"/>
        </a:spcBef>
        <a:spcAft>
          <a:spcPct val="0"/>
        </a:spcAft>
        <a:buClr>
          <a:schemeClr val="tx2"/>
        </a:buClr>
        <a:buSzPct val="90000"/>
        <a:buFont typeface="Arial" pitchFamily="34" charset="0"/>
        <a:buChar char="–"/>
        <a:defRPr sz="1600">
          <a:solidFill>
            <a:schemeClr val="tx1"/>
          </a:solidFill>
          <a:latin typeface="+mn-lt"/>
        </a:defRPr>
      </a:lvl4pPr>
      <a:lvl5pPr marL="1604963" indent="-176213" algn="l" rtl="0" eaLnBrk="0" fontAlgn="base" hangingPunct="0">
        <a:lnSpc>
          <a:spcPct val="90000"/>
        </a:lnSpc>
        <a:spcBef>
          <a:spcPct val="45000"/>
        </a:spcBef>
        <a:spcAft>
          <a:spcPct val="0"/>
        </a:spcAft>
        <a:buClr>
          <a:schemeClr val="accent2"/>
        </a:buClr>
        <a:buSzPct val="90000"/>
        <a:buFont typeface="Arial" pitchFamily="34" charset="0"/>
        <a:buChar char="&gt;"/>
        <a:defRPr sz="1600">
          <a:solidFill>
            <a:schemeClr val="tx1"/>
          </a:solidFill>
          <a:latin typeface="+mn-lt"/>
        </a:defRPr>
      </a:lvl5pPr>
      <a:lvl6pPr marL="20621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6pPr>
      <a:lvl7pPr marL="25193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7pPr>
      <a:lvl8pPr marL="29765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8pPr>
      <a:lvl9pPr marL="34337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5613" y="482600"/>
            <a:ext cx="7069137" cy="720725"/>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557338"/>
            <a:ext cx="8218488" cy="4751387"/>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9" name="Rectangle 5"/>
          <p:cNvSpPr>
            <a:spLocks noGrp="1" noChangeArrowheads="1"/>
          </p:cNvSpPr>
          <p:nvPr>
            <p:ph type="sldNum" sz="quarter" idx="4"/>
          </p:nvPr>
        </p:nvSpPr>
        <p:spPr bwMode="auto">
          <a:xfrm>
            <a:off x="8515350" y="6596063"/>
            <a:ext cx="169863" cy="1746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lnSpc>
                <a:spcPct val="100000"/>
              </a:lnSpc>
              <a:spcBef>
                <a:spcPts val="0"/>
              </a:spcBef>
              <a:spcAft>
                <a:spcPts val="0"/>
              </a:spcAft>
              <a:defRPr sz="800" b="1">
                <a:solidFill>
                  <a:srgbClr val="988888"/>
                </a:solidFill>
                <a:latin typeface="+mn-lt"/>
                <a:cs typeface="+mn-cs"/>
              </a:defRPr>
            </a:lvl1pPr>
          </a:lstStyle>
          <a:p>
            <a:pPr>
              <a:defRPr/>
            </a:pPr>
            <a:fld id="{95E8BD7E-3ACB-45E5-9D92-022309BC1E6E}" type="slidenum">
              <a:rPr lang="en-US"/>
              <a:pPr>
                <a:defRPr/>
              </a:pPr>
              <a:t>‹#›</a:t>
            </a:fld>
            <a:endParaRPr lang="en-US" dirty="0"/>
          </a:p>
        </p:txBody>
      </p:sp>
      <p:sp>
        <p:nvSpPr>
          <p:cNvPr id="6150" name="Line 6"/>
          <p:cNvSpPr>
            <a:spLocks noChangeShapeType="1"/>
          </p:cNvSpPr>
          <p:nvPr/>
        </p:nvSpPr>
        <p:spPr bwMode="auto">
          <a:xfrm>
            <a:off x="8505825" y="6615113"/>
            <a:ext cx="0" cy="95250"/>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dirty="0">
              <a:latin typeface="+mn-lt"/>
              <a:cs typeface="+mn-cs"/>
            </a:endParaRPr>
          </a:p>
        </p:txBody>
      </p:sp>
      <p:pic>
        <p:nvPicPr>
          <p:cNvPr id="3078" name="Picture 7" descr="AVAYA_IC_LOCKUP"/>
          <p:cNvPicPr>
            <a:picLocks noChangeAspect="1" noChangeArrowheads="1"/>
          </p:cNvPicPr>
          <p:nvPr/>
        </p:nvPicPr>
        <p:blipFill>
          <a:blip r:embed="rId14" cstate="print"/>
          <a:srcRect/>
          <a:stretch>
            <a:fillRect/>
          </a:stretch>
        </p:blipFill>
        <p:spPr bwMode="auto">
          <a:xfrm>
            <a:off x="7666038" y="354013"/>
            <a:ext cx="1060450" cy="479425"/>
          </a:xfrm>
          <a:prstGeom prst="rect">
            <a:avLst/>
          </a:prstGeom>
          <a:noFill/>
          <a:ln w="9525">
            <a:noFill/>
            <a:miter lim="800000"/>
            <a:headEnd/>
            <a:tailEnd/>
          </a:ln>
        </p:spPr>
      </p:pic>
      <p:sp>
        <p:nvSpPr>
          <p:cNvPr id="6152" name="Text Box 8"/>
          <p:cNvSpPr txBox="1">
            <a:spLocks noChangeArrowheads="1"/>
          </p:cNvSpPr>
          <p:nvPr/>
        </p:nvSpPr>
        <p:spPr bwMode="auto">
          <a:xfrm>
            <a:off x="5392738" y="6596063"/>
            <a:ext cx="2995612" cy="171450"/>
          </a:xfrm>
          <a:prstGeom prst="rect">
            <a:avLst/>
          </a:prstGeom>
          <a:noFill/>
          <a:ln w="9525" algn="ctr">
            <a:noFill/>
            <a:miter lim="800000"/>
            <a:headEnd/>
            <a:tailEnd/>
          </a:ln>
          <a:effectLst/>
        </p:spPr>
        <p:txBody>
          <a:bodyPr wrap="none" lIns="0" tIns="0" rIns="0" bIns="0"/>
          <a:lstStyle/>
          <a:p>
            <a:pPr algn="r" fontAlgn="auto">
              <a:spcBef>
                <a:spcPts val="0"/>
              </a:spcBef>
              <a:spcAft>
                <a:spcPts val="0"/>
              </a:spcAft>
              <a:defRPr/>
            </a:pPr>
            <a:r>
              <a:rPr lang="en-US" sz="800" dirty="0">
                <a:solidFill>
                  <a:srgbClr val="988888"/>
                </a:solidFill>
                <a:latin typeface="+mn-lt"/>
                <a:cs typeface="+mn-cs"/>
              </a:rPr>
              <a:t>© 2009 Avaya Inc. All rights reserved.</a:t>
            </a:r>
          </a:p>
        </p:txBody>
      </p:sp>
    </p:spTree>
  </p:cSld>
  <p:clrMap bg1="lt1" tx1="dk1" bg2="lt2" tx2="dk2" accent1="accent1" accent2="accent2" accent3="accent3" accent4="accent4" accent5="accent5" accent6="accent6" hlink="hlink" folHlink="folHlink"/>
  <p:sldLayoutIdLst>
    <p:sldLayoutId id="2147484094"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ransition>
    <p:fade/>
  </p:transition>
  <p:hf hdr="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87338" indent="-287338" algn="l" rtl="0" eaLnBrk="0" fontAlgn="base" hangingPunct="0">
        <a:lnSpc>
          <a:spcPct val="90000"/>
        </a:lnSpc>
        <a:spcBef>
          <a:spcPct val="55000"/>
        </a:spcBef>
        <a:spcAft>
          <a:spcPct val="0"/>
        </a:spcAft>
        <a:buClr>
          <a:schemeClr val="accent2"/>
        </a:buClr>
        <a:buSzPct val="90000"/>
        <a:buFont typeface="Webdings" pitchFamily="18" charset="2"/>
        <a:buChar char="4"/>
        <a:defRPr sz="2400">
          <a:solidFill>
            <a:schemeClr val="tx1"/>
          </a:solidFill>
          <a:latin typeface="+mn-lt"/>
          <a:ea typeface="+mn-ea"/>
          <a:cs typeface="+mn-cs"/>
        </a:defRPr>
      </a:lvl1pPr>
      <a:lvl2pPr marL="744538" indent="-288925" algn="l" rtl="0" eaLnBrk="0" fontAlgn="base" hangingPunct="0">
        <a:lnSpc>
          <a:spcPct val="90000"/>
        </a:lnSpc>
        <a:spcBef>
          <a:spcPct val="45000"/>
        </a:spcBef>
        <a:spcAft>
          <a:spcPct val="0"/>
        </a:spcAft>
        <a:buClr>
          <a:schemeClr val="tx2"/>
        </a:buClr>
        <a:buSzPct val="90000"/>
        <a:buFont typeface="Arial" pitchFamily="34" charset="0"/>
        <a:buChar char="–"/>
        <a:defRPr sz="2200">
          <a:solidFill>
            <a:schemeClr val="tx1"/>
          </a:solidFill>
          <a:latin typeface="+mn-lt"/>
        </a:defRPr>
      </a:lvl2pPr>
      <a:lvl3pPr marL="1028700" indent="-169863" algn="l" rtl="0" eaLnBrk="0" fontAlgn="base" hangingPunct="0">
        <a:lnSpc>
          <a:spcPct val="90000"/>
        </a:lnSpc>
        <a:spcBef>
          <a:spcPct val="45000"/>
        </a:spcBef>
        <a:spcAft>
          <a:spcPct val="0"/>
        </a:spcAft>
        <a:buClr>
          <a:schemeClr val="accent2"/>
        </a:buClr>
        <a:buSzPct val="90000"/>
        <a:buChar char="•"/>
        <a:defRPr sz="2000">
          <a:solidFill>
            <a:schemeClr val="tx1"/>
          </a:solidFill>
          <a:latin typeface="+mn-lt"/>
        </a:defRPr>
      </a:lvl3pPr>
      <a:lvl4pPr marL="1314450" indent="-171450" algn="l" rtl="0" eaLnBrk="0" fontAlgn="base" hangingPunct="0">
        <a:lnSpc>
          <a:spcPct val="90000"/>
        </a:lnSpc>
        <a:spcBef>
          <a:spcPct val="45000"/>
        </a:spcBef>
        <a:spcAft>
          <a:spcPct val="0"/>
        </a:spcAft>
        <a:buClr>
          <a:schemeClr val="tx2"/>
        </a:buClr>
        <a:buSzPct val="90000"/>
        <a:buFont typeface="Arial" pitchFamily="34" charset="0"/>
        <a:buChar char="–"/>
        <a:defRPr sz="1600">
          <a:solidFill>
            <a:schemeClr val="tx1"/>
          </a:solidFill>
          <a:latin typeface="+mn-lt"/>
        </a:defRPr>
      </a:lvl4pPr>
      <a:lvl5pPr marL="1604963" indent="-176213" algn="l" rtl="0" eaLnBrk="0" fontAlgn="base" hangingPunct="0">
        <a:lnSpc>
          <a:spcPct val="90000"/>
        </a:lnSpc>
        <a:spcBef>
          <a:spcPct val="45000"/>
        </a:spcBef>
        <a:spcAft>
          <a:spcPct val="0"/>
        </a:spcAft>
        <a:buClr>
          <a:schemeClr val="accent2"/>
        </a:buClr>
        <a:buSzPct val="90000"/>
        <a:buFont typeface="Arial" pitchFamily="34" charset="0"/>
        <a:buChar char="&gt;"/>
        <a:defRPr sz="1600">
          <a:solidFill>
            <a:schemeClr val="tx1"/>
          </a:solidFill>
          <a:latin typeface="+mn-lt"/>
        </a:defRPr>
      </a:lvl5pPr>
      <a:lvl6pPr marL="20621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6pPr>
      <a:lvl7pPr marL="25193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7pPr>
      <a:lvl8pPr marL="29765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8pPr>
      <a:lvl9pPr marL="34337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5613" y="482600"/>
            <a:ext cx="7069137" cy="720725"/>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557338"/>
            <a:ext cx="8218488" cy="4751387"/>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7" name="Rectangle 5"/>
          <p:cNvSpPr>
            <a:spLocks noGrp="1" noChangeArrowheads="1"/>
          </p:cNvSpPr>
          <p:nvPr>
            <p:ph type="sldNum" sz="quarter" idx="4"/>
          </p:nvPr>
        </p:nvSpPr>
        <p:spPr bwMode="auto">
          <a:xfrm>
            <a:off x="8515350" y="6596063"/>
            <a:ext cx="169863" cy="1746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lnSpc>
                <a:spcPct val="100000"/>
              </a:lnSpc>
              <a:spcBef>
                <a:spcPts val="0"/>
              </a:spcBef>
              <a:spcAft>
                <a:spcPts val="0"/>
              </a:spcAft>
              <a:defRPr sz="800" b="1">
                <a:solidFill>
                  <a:srgbClr val="988888"/>
                </a:solidFill>
                <a:latin typeface="+mn-lt"/>
                <a:cs typeface="+mn-cs"/>
              </a:defRPr>
            </a:lvl1pPr>
          </a:lstStyle>
          <a:p>
            <a:pPr>
              <a:defRPr/>
            </a:pPr>
            <a:fld id="{70805A9E-6062-45CC-8766-89D745B649AB}" type="slidenum">
              <a:rPr lang="en-US"/>
              <a:pPr>
                <a:defRPr/>
              </a:pPr>
              <a:t>‹#›</a:t>
            </a:fld>
            <a:endParaRPr lang="en-US" dirty="0"/>
          </a:p>
        </p:txBody>
      </p:sp>
      <p:sp>
        <p:nvSpPr>
          <p:cNvPr id="8198" name="Line 6"/>
          <p:cNvSpPr>
            <a:spLocks noChangeShapeType="1"/>
          </p:cNvSpPr>
          <p:nvPr/>
        </p:nvSpPr>
        <p:spPr bwMode="auto">
          <a:xfrm>
            <a:off x="8505825" y="6615113"/>
            <a:ext cx="0" cy="95250"/>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dirty="0">
              <a:latin typeface="+mn-lt"/>
              <a:cs typeface="+mn-cs"/>
            </a:endParaRPr>
          </a:p>
        </p:txBody>
      </p:sp>
      <p:pic>
        <p:nvPicPr>
          <p:cNvPr id="4102" name="Picture 7" descr="AVAYA_IC_LOCKUP"/>
          <p:cNvPicPr>
            <a:picLocks noChangeAspect="1" noChangeArrowheads="1"/>
          </p:cNvPicPr>
          <p:nvPr/>
        </p:nvPicPr>
        <p:blipFill>
          <a:blip r:embed="rId14" cstate="print"/>
          <a:srcRect/>
          <a:stretch>
            <a:fillRect/>
          </a:stretch>
        </p:blipFill>
        <p:spPr bwMode="auto">
          <a:xfrm>
            <a:off x="7666038" y="354013"/>
            <a:ext cx="1060450" cy="479425"/>
          </a:xfrm>
          <a:prstGeom prst="rect">
            <a:avLst/>
          </a:prstGeom>
          <a:noFill/>
          <a:ln w="9525">
            <a:noFill/>
            <a:miter lim="800000"/>
            <a:headEnd/>
            <a:tailEnd/>
          </a:ln>
        </p:spPr>
      </p:pic>
      <p:sp>
        <p:nvSpPr>
          <p:cNvPr id="8200" name="Text Box 8"/>
          <p:cNvSpPr txBox="1">
            <a:spLocks noChangeArrowheads="1"/>
          </p:cNvSpPr>
          <p:nvPr/>
        </p:nvSpPr>
        <p:spPr bwMode="auto">
          <a:xfrm>
            <a:off x="5392738" y="6596063"/>
            <a:ext cx="2995612" cy="171450"/>
          </a:xfrm>
          <a:prstGeom prst="rect">
            <a:avLst/>
          </a:prstGeom>
          <a:noFill/>
          <a:ln w="9525" algn="ctr">
            <a:noFill/>
            <a:miter lim="800000"/>
            <a:headEnd/>
            <a:tailEnd/>
          </a:ln>
          <a:effectLst/>
        </p:spPr>
        <p:txBody>
          <a:bodyPr wrap="none" lIns="0" tIns="0" rIns="0" bIns="0"/>
          <a:lstStyle/>
          <a:p>
            <a:pPr algn="r" fontAlgn="auto">
              <a:spcBef>
                <a:spcPts val="0"/>
              </a:spcBef>
              <a:spcAft>
                <a:spcPts val="0"/>
              </a:spcAft>
              <a:defRPr/>
            </a:pPr>
            <a:r>
              <a:rPr lang="en-US" sz="800" dirty="0">
                <a:solidFill>
                  <a:srgbClr val="988888"/>
                </a:solidFill>
                <a:latin typeface="+mn-lt"/>
                <a:cs typeface="+mn-cs"/>
              </a:rPr>
              <a:t>© 2009 Avaya Inc. All rights reserved.</a:t>
            </a:r>
          </a:p>
        </p:txBody>
      </p:sp>
    </p:spTree>
  </p:cSld>
  <p:clrMap bg1="lt1" tx1="dk1" bg2="lt2" tx2="dk2" accent1="accent1" accent2="accent2" accent3="accent3" accent4="accent4" accent5="accent5" accent6="accent6" hlink="hlink" folHlink="folHlink"/>
  <p:sldLayoutIdLst>
    <p:sldLayoutId id="2147484095"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ransition>
    <p:fade/>
  </p:transition>
  <p:hf hdr="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87338" indent="-287338" algn="l" rtl="0" eaLnBrk="0" fontAlgn="base" hangingPunct="0">
        <a:lnSpc>
          <a:spcPct val="90000"/>
        </a:lnSpc>
        <a:spcBef>
          <a:spcPct val="55000"/>
        </a:spcBef>
        <a:spcAft>
          <a:spcPct val="0"/>
        </a:spcAft>
        <a:buClr>
          <a:schemeClr val="accent2"/>
        </a:buClr>
        <a:buSzPct val="90000"/>
        <a:buFont typeface="Webdings" pitchFamily="18" charset="2"/>
        <a:buChar char="4"/>
        <a:defRPr sz="2400">
          <a:solidFill>
            <a:schemeClr val="tx1"/>
          </a:solidFill>
          <a:latin typeface="+mn-lt"/>
          <a:ea typeface="+mn-ea"/>
          <a:cs typeface="+mn-cs"/>
        </a:defRPr>
      </a:lvl1pPr>
      <a:lvl2pPr marL="744538" indent="-288925" algn="l" rtl="0" eaLnBrk="0" fontAlgn="base" hangingPunct="0">
        <a:lnSpc>
          <a:spcPct val="90000"/>
        </a:lnSpc>
        <a:spcBef>
          <a:spcPct val="45000"/>
        </a:spcBef>
        <a:spcAft>
          <a:spcPct val="0"/>
        </a:spcAft>
        <a:buClr>
          <a:schemeClr val="tx2"/>
        </a:buClr>
        <a:buSzPct val="90000"/>
        <a:buFont typeface="Arial" pitchFamily="34" charset="0"/>
        <a:buChar char="–"/>
        <a:defRPr sz="2200">
          <a:solidFill>
            <a:schemeClr val="tx1"/>
          </a:solidFill>
          <a:latin typeface="+mn-lt"/>
        </a:defRPr>
      </a:lvl2pPr>
      <a:lvl3pPr marL="1028700" indent="-169863" algn="l" rtl="0" eaLnBrk="0" fontAlgn="base" hangingPunct="0">
        <a:lnSpc>
          <a:spcPct val="90000"/>
        </a:lnSpc>
        <a:spcBef>
          <a:spcPct val="45000"/>
        </a:spcBef>
        <a:spcAft>
          <a:spcPct val="0"/>
        </a:spcAft>
        <a:buClr>
          <a:schemeClr val="accent2"/>
        </a:buClr>
        <a:buSzPct val="90000"/>
        <a:buChar char="•"/>
        <a:defRPr sz="2000">
          <a:solidFill>
            <a:schemeClr val="tx1"/>
          </a:solidFill>
          <a:latin typeface="+mn-lt"/>
        </a:defRPr>
      </a:lvl3pPr>
      <a:lvl4pPr marL="1314450" indent="-171450" algn="l" rtl="0" eaLnBrk="0" fontAlgn="base" hangingPunct="0">
        <a:lnSpc>
          <a:spcPct val="90000"/>
        </a:lnSpc>
        <a:spcBef>
          <a:spcPct val="45000"/>
        </a:spcBef>
        <a:spcAft>
          <a:spcPct val="0"/>
        </a:spcAft>
        <a:buClr>
          <a:schemeClr val="tx2"/>
        </a:buClr>
        <a:buSzPct val="90000"/>
        <a:buFont typeface="Arial" pitchFamily="34" charset="0"/>
        <a:buChar char="–"/>
        <a:defRPr sz="1600">
          <a:solidFill>
            <a:schemeClr val="tx1"/>
          </a:solidFill>
          <a:latin typeface="+mn-lt"/>
        </a:defRPr>
      </a:lvl4pPr>
      <a:lvl5pPr marL="1604963" indent="-176213" algn="l" rtl="0" eaLnBrk="0" fontAlgn="base" hangingPunct="0">
        <a:lnSpc>
          <a:spcPct val="90000"/>
        </a:lnSpc>
        <a:spcBef>
          <a:spcPct val="45000"/>
        </a:spcBef>
        <a:spcAft>
          <a:spcPct val="0"/>
        </a:spcAft>
        <a:buClr>
          <a:schemeClr val="accent2"/>
        </a:buClr>
        <a:buSzPct val="90000"/>
        <a:buFont typeface="Arial" pitchFamily="34" charset="0"/>
        <a:buChar char="&gt;"/>
        <a:defRPr sz="1600">
          <a:solidFill>
            <a:schemeClr val="tx1"/>
          </a:solidFill>
          <a:latin typeface="+mn-lt"/>
        </a:defRPr>
      </a:lvl5pPr>
      <a:lvl6pPr marL="20621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6pPr>
      <a:lvl7pPr marL="25193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7pPr>
      <a:lvl8pPr marL="29765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8pPr>
      <a:lvl9pPr marL="34337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5613" y="482600"/>
            <a:ext cx="7069137" cy="720725"/>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557338"/>
            <a:ext cx="8218488" cy="4751387"/>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5" name="Rectangle 5"/>
          <p:cNvSpPr>
            <a:spLocks noGrp="1" noChangeArrowheads="1"/>
          </p:cNvSpPr>
          <p:nvPr>
            <p:ph type="sldNum" sz="quarter" idx="4"/>
          </p:nvPr>
        </p:nvSpPr>
        <p:spPr bwMode="auto">
          <a:xfrm>
            <a:off x="8515350" y="6596063"/>
            <a:ext cx="169863" cy="1746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lnSpc>
                <a:spcPct val="100000"/>
              </a:lnSpc>
              <a:spcBef>
                <a:spcPts val="0"/>
              </a:spcBef>
              <a:spcAft>
                <a:spcPts val="0"/>
              </a:spcAft>
              <a:defRPr sz="800" b="1">
                <a:solidFill>
                  <a:srgbClr val="988888"/>
                </a:solidFill>
                <a:latin typeface="+mn-lt"/>
                <a:cs typeface="+mn-cs"/>
              </a:defRPr>
            </a:lvl1pPr>
          </a:lstStyle>
          <a:p>
            <a:pPr>
              <a:defRPr/>
            </a:pPr>
            <a:fld id="{22B9FD65-3CED-422F-8226-40CA2E7F4FB5}" type="slidenum">
              <a:rPr lang="en-US"/>
              <a:pPr>
                <a:defRPr/>
              </a:pPr>
              <a:t>‹#›</a:t>
            </a:fld>
            <a:endParaRPr lang="en-US" dirty="0"/>
          </a:p>
        </p:txBody>
      </p:sp>
      <p:sp>
        <p:nvSpPr>
          <p:cNvPr id="10246" name="Line 6"/>
          <p:cNvSpPr>
            <a:spLocks noChangeShapeType="1"/>
          </p:cNvSpPr>
          <p:nvPr/>
        </p:nvSpPr>
        <p:spPr bwMode="auto">
          <a:xfrm>
            <a:off x="8505825" y="6615113"/>
            <a:ext cx="0" cy="95250"/>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dirty="0">
              <a:latin typeface="+mn-lt"/>
              <a:cs typeface="+mn-cs"/>
            </a:endParaRPr>
          </a:p>
        </p:txBody>
      </p:sp>
      <p:pic>
        <p:nvPicPr>
          <p:cNvPr id="5126" name="Picture 7" descr="AVAYA_IC_LOCKUP"/>
          <p:cNvPicPr>
            <a:picLocks noChangeAspect="1" noChangeArrowheads="1"/>
          </p:cNvPicPr>
          <p:nvPr/>
        </p:nvPicPr>
        <p:blipFill>
          <a:blip r:embed="rId14" cstate="print"/>
          <a:srcRect/>
          <a:stretch>
            <a:fillRect/>
          </a:stretch>
        </p:blipFill>
        <p:spPr bwMode="auto">
          <a:xfrm>
            <a:off x="7666038" y="354013"/>
            <a:ext cx="1060450" cy="479425"/>
          </a:xfrm>
          <a:prstGeom prst="rect">
            <a:avLst/>
          </a:prstGeom>
          <a:noFill/>
          <a:ln w="9525">
            <a:noFill/>
            <a:miter lim="800000"/>
            <a:headEnd/>
            <a:tailEnd/>
          </a:ln>
        </p:spPr>
      </p:pic>
      <p:sp>
        <p:nvSpPr>
          <p:cNvPr id="10248" name="Text Box 8"/>
          <p:cNvSpPr txBox="1">
            <a:spLocks noChangeArrowheads="1"/>
          </p:cNvSpPr>
          <p:nvPr/>
        </p:nvSpPr>
        <p:spPr bwMode="auto">
          <a:xfrm>
            <a:off x="5392738" y="6596063"/>
            <a:ext cx="2995612" cy="171450"/>
          </a:xfrm>
          <a:prstGeom prst="rect">
            <a:avLst/>
          </a:prstGeom>
          <a:noFill/>
          <a:ln w="9525" algn="ctr">
            <a:noFill/>
            <a:miter lim="800000"/>
            <a:headEnd/>
            <a:tailEnd/>
          </a:ln>
          <a:effectLst/>
        </p:spPr>
        <p:txBody>
          <a:bodyPr wrap="none" lIns="0" tIns="0" rIns="0" bIns="0"/>
          <a:lstStyle/>
          <a:p>
            <a:pPr algn="r" fontAlgn="auto">
              <a:spcBef>
                <a:spcPts val="0"/>
              </a:spcBef>
              <a:spcAft>
                <a:spcPts val="0"/>
              </a:spcAft>
              <a:defRPr/>
            </a:pPr>
            <a:r>
              <a:rPr lang="en-US" sz="800" dirty="0">
                <a:solidFill>
                  <a:srgbClr val="988888"/>
                </a:solidFill>
                <a:latin typeface="+mn-lt"/>
                <a:cs typeface="+mn-cs"/>
              </a:rPr>
              <a:t>© 2009 Avaya Inc. All rights reserved.</a:t>
            </a:r>
          </a:p>
        </p:txBody>
      </p:sp>
    </p:spTree>
  </p:cSld>
  <p:clrMap bg1="lt1" tx1="dk1" bg2="lt2" tx2="dk2" accent1="accent1" accent2="accent2" accent3="accent3" accent4="accent4" accent5="accent5" accent6="accent6" hlink="hlink" folHlink="folHlink"/>
  <p:sldLayoutIdLst>
    <p:sldLayoutId id="2147484096"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ransition>
    <p:fade/>
  </p:transition>
  <p:hf hdr="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87338" indent="-287338" algn="l" rtl="0" eaLnBrk="0" fontAlgn="base" hangingPunct="0">
        <a:lnSpc>
          <a:spcPct val="90000"/>
        </a:lnSpc>
        <a:spcBef>
          <a:spcPct val="55000"/>
        </a:spcBef>
        <a:spcAft>
          <a:spcPct val="0"/>
        </a:spcAft>
        <a:buClr>
          <a:schemeClr val="accent2"/>
        </a:buClr>
        <a:buSzPct val="90000"/>
        <a:buFont typeface="Webdings" pitchFamily="18" charset="2"/>
        <a:buChar char="4"/>
        <a:defRPr sz="2400">
          <a:solidFill>
            <a:schemeClr val="tx1"/>
          </a:solidFill>
          <a:latin typeface="+mn-lt"/>
          <a:ea typeface="+mn-ea"/>
          <a:cs typeface="+mn-cs"/>
        </a:defRPr>
      </a:lvl1pPr>
      <a:lvl2pPr marL="744538" indent="-288925" algn="l" rtl="0" eaLnBrk="0" fontAlgn="base" hangingPunct="0">
        <a:lnSpc>
          <a:spcPct val="90000"/>
        </a:lnSpc>
        <a:spcBef>
          <a:spcPct val="45000"/>
        </a:spcBef>
        <a:spcAft>
          <a:spcPct val="0"/>
        </a:spcAft>
        <a:buClr>
          <a:schemeClr val="tx2"/>
        </a:buClr>
        <a:buSzPct val="90000"/>
        <a:buFont typeface="Arial" pitchFamily="34" charset="0"/>
        <a:buChar char="–"/>
        <a:defRPr sz="2200">
          <a:solidFill>
            <a:schemeClr val="tx1"/>
          </a:solidFill>
          <a:latin typeface="+mn-lt"/>
        </a:defRPr>
      </a:lvl2pPr>
      <a:lvl3pPr marL="1028700" indent="-169863" algn="l" rtl="0" eaLnBrk="0" fontAlgn="base" hangingPunct="0">
        <a:lnSpc>
          <a:spcPct val="90000"/>
        </a:lnSpc>
        <a:spcBef>
          <a:spcPct val="45000"/>
        </a:spcBef>
        <a:spcAft>
          <a:spcPct val="0"/>
        </a:spcAft>
        <a:buClr>
          <a:schemeClr val="accent2"/>
        </a:buClr>
        <a:buSzPct val="90000"/>
        <a:buChar char="•"/>
        <a:defRPr sz="2000">
          <a:solidFill>
            <a:schemeClr val="tx1"/>
          </a:solidFill>
          <a:latin typeface="+mn-lt"/>
        </a:defRPr>
      </a:lvl3pPr>
      <a:lvl4pPr marL="1314450" indent="-171450" algn="l" rtl="0" eaLnBrk="0" fontAlgn="base" hangingPunct="0">
        <a:lnSpc>
          <a:spcPct val="90000"/>
        </a:lnSpc>
        <a:spcBef>
          <a:spcPct val="45000"/>
        </a:spcBef>
        <a:spcAft>
          <a:spcPct val="0"/>
        </a:spcAft>
        <a:buClr>
          <a:schemeClr val="tx2"/>
        </a:buClr>
        <a:buSzPct val="90000"/>
        <a:buFont typeface="Arial" pitchFamily="34" charset="0"/>
        <a:buChar char="–"/>
        <a:defRPr sz="1600">
          <a:solidFill>
            <a:schemeClr val="tx1"/>
          </a:solidFill>
          <a:latin typeface="+mn-lt"/>
        </a:defRPr>
      </a:lvl4pPr>
      <a:lvl5pPr marL="1604963" indent="-176213" algn="l" rtl="0" eaLnBrk="0" fontAlgn="base" hangingPunct="0">
        <a:lnSpc>
          <a:spcPct val="90000"/>
        </a:lnSpc>
        <a:spcBef>
          <a:spcPct val="45000"/>
        </a:spcBef>
        <a:spcAft>
          <a:spcPct val="0"/>
        </a:spcAft>
        <a:buClr>
          <a:schemeClr val="accent2"/>
        </a:buClr>
        <a:buSzPct val="90000"/>
        <a:buFont typeface="Arial" pitchFamily="34" charset="0"/>
        <a:buChar char="&gt;"/>
        <a:defRPr sz="1600">
          <a:solidFill>
            <a:schemeClr val="tx1"/>
          </a:solidFill>
          <a:latin typeface="+mn-lt"/>
        </a:defRPr>
      </a:lvl5pPr>
      <a:lvl6pPr marL="20621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6pPr>
      <a:lvl7pPr marL="25193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7pPr>
      <a:lvl8pPr marL="29765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8pPr>
      <a:lvl9pPr marL="3433763" indent="-176213" algn="l" rtl="0" eaLnBrk="1" fontAlgn="base" hangingPunct="1">
        <a:lnSpc>
          <a:spcPct val="90000"/>
        </a:lnSpc>
        <a:spcBef>
          <a:spcPct val="45000"/>
        </a:spcBef>
        <a:spcAft>
          <a:spcPct val="0"/>
        </a:spcAft>
        <a:buClr>
          <a:schemeClr val="accent2"/>
        </a:buClr>
        <a:buSzPct val="90000"/>
        <a:buFont typeface="Arial" charset="0"/>
        <a:buChar char="&gt;"/>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support.avaya.com/css/P8/documents/100124786" TargetMode="External"/><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7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upport.avaya.com/css/P8/documents/100124786"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hyperlink" Target="http://portal.avaya.com/ptlWeb/support/CS201084123810944058/C2010720153315837067/SN201084144324178077/SN2010859241530036" TargetMode="Externa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1371600" y="2286000"/>
            <a:ext cx="7304088" cy="1574800"/>
          </a:xfrm>
        </p:spPr>
        <p:txBody>
          <a:bodyPr/>
          <a:lstStyle/>
          <a:p>
            <a:pPr algn="ctr" eaLnBrk="1" hangingPunct="1"/>
            <a:r>
              <a:rPr lang="en-US" smtClean="0"/>
              <a:t>Avaya Aura™ Midsize Enterprise</a:t>
            </a:r>
            <a:br>
              <a:rPr lang="en-US" smtClean="0"/>
            </a:br>
            <a:r>
              <a:rPr lang="en-US" smtClean="0"/>
              <a:t>Pre-Beta Knowledge Transfer</a:t>
            </a:r>
            <a:br>
              <a:rPr lang="en-US" smtClean="0"/>
            </a:br>
            <a:endParaRPr lang="en-US" smtClean="0"/>
          </a:p>
        </p:txBody>
      </p:sp>
      <p:sp>
        <p:nvSpPr>
          <p:cNvPr id="11267" name="Subtitle 2"/>
          <p:cNvSpPr>
            <a:spLocks noGrp="1"/>
          </p:cNvSpPr>
          <p:nvPr>
            <p:ph type="subTitle" idx="1"/>
          </p:nvPr>
        </p:nvSpPr>
        <p:spPr>
          <a:xfrm>
            <a:off x="2124075" y="4221163"/>
            <a:ext cx="6551613" cy="1112837"/>
          </a:xfrm>
        </p:spPr>
        <p:txBody>
          <a:bodyPr/>
          <a:lstStyle/>
          <a:p>
            <a:pPr eaLnBrk="1" hangingPunct="1"/>
            <a:r>
              <a:rPr lang="en-US" dirty="0" smtClean="0"/>
              <a:t>Kirill Barannik</a:t>
            </a:r>
          </a:p>
          <a:p>
            <a:pPr eaLnBrk="1" hangingPunct="1"/>
            <a:r>
              <a:rPr lang="en-US" dirty="0" smtClean="0"/>
              <a:t>Global Market Introduction – Technical Enablement</a:t>
            </a:r>
          </a:p>
          <a:p>
            <a:pPr eaLnBrk="1" hangingPunct="1"/>
            <a:r>
              <a:rPr lang="en-US" dirty="0" smtClean="0"/>
              <a:t>28/02/2011</a:t>
            </a:r>
            <a:endParaRPr lang="en-US"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1143000"/>
            <a:ext cx="7069138" cy="720725"/>
          </a:xfrm>
        </p:spPr>
        <p:txBody>
          <a:bodyPr/>
          <a:lstStyle/>
          <a:p>
            <a:pPr eaLnBrk="1" hangingPunct="1"/>
            <a:endParaRPr lang="en-US" dirty="0" smtClean="0">
              <a:solidFill>
                <a:schemeClr val="tx1"/>
              </a:solidFill>
              <a:latin typeface="Calibri" pitchFamily="34" charset="0"/>
            </a:endParaRPr>
          </a:p>
        </p:txBody>
      </p:sp>
      <p:sp>
        <p:nvSpPr>
          <p:cNvPr id="22531" name="Slide Number Placeholder 3"/>
          <p:cNvSpPr>
            <a:spLocks noGrp="1"/>
          </p:cNvSpPr>
          <p:nvPr>
            <p:ph type="sldNum" sz="quarter" idx="10"/>
          </p:nvPr>
        </p:nvSpPr>
        <p:spPr>
          <a:noFill/>
        </p:spPr>
        <p:txBody>
          <a:bodyPr/>
          <a:lstStyle/>
          <a:p>
            <a:fld id="{CE895AC0-C40A-4FC7-B5B0-C3B29EDB6AA2}" type="slidenum">
              <a:rPr lang="en-US" smtClean="0"/>
              <a:pPr/>
              <a:t>10</a:t>
            </a:fld>
            <a:endParaRPr lang="en-US" dirty="0" smtClean="0"/>
          </a:p>
        </p:txBody>
      </p:sp>
      <p:sp>
        <p:nvSpPr>
          <p:cNvPr id="5" name="Title 1"/>
          <p:cNvSpPr txBox="1">
            <a:spLocks/>
          </p:cNvSpPr>
          <p:nvPr/>
        </p:nvSpPr>
        <p:spPr bwMode="auto">
          <a:xfrm>
            <a:off x="381000" y="304800"/>
            <a:ext cx="7069138" cy="720725"/>
          </a:xfrm>
          <a:prstGeom prst="rect">
            <a:avLst/>
          </a:prstGeom>
          <a:noFill/>
          <a:ln w="9525" algn="ctr">
            <a:noFill/>
            <a:miter lim="800000"/>
            <a:headEnd/>
            <a:tailEnd/>
          </a:ln>
        </p:spPr>
        <p:txBody>
          <a:bodyPr lIns="0" tIns="0" rIns="0" bIns="0" anchor="b"/>
          <a:lstStyle/>
          <a:p>
            <a:pPr>
              <a:defRPr/>
            </a:pPr>
            <a:r>
              <a:rPr lang="en-US" sz="2800" kern="0" dirty="0">
                <a:latin typeface="+mj-lt"/>
                <a:ea typeface="+mj-ea"/>
                <a:cs typeface="+mj-cs"/>
              </a:rPr>
              <a:t>Product Concept – What is it?</a:t>
            </a:r>
          </a:p>
        </p:txBody>
      </p:sp>
      <p:sp>
        <p:nvSpPr>
          <p:cNvPr id="6" name="TextBox 5"/>
          <p:cNvSpPr txBox="1"/>
          <p:nvPr/>
        </p:nvSpPr>
        <p:spPr>
          <a:xfrm>
            <a:off x="2286000" y="6019800"/>
            <a:ext cx="45719" cy="341632"/>
          </a:xfrm>
          <a:prstGeom prst="rect">
            <a:avLst/>
          </a:prstGeom>
          <a:noFill/>
        </p:spPr>
        <p:txBody>
          <a:bodyPr wrap="square" rtlCol="0">
            <a:spAutoFit/>
          </a:bodyPr>
          <a:lstStyle/>
          <a:p>
            <a:endParaRPr lang="en-US" dirty="0"/>
          </a:p>
        </p:txBody>
      </p:sp>
      <p:pic>
        <p:nvPicPr>
          <p:cNvPr id="9" name="Picture 8"/>
          <p:cNvPicPr/>
          <p:nvPr/>
        </p:nvPicPr>
        <p:blipFill>
          <a:blip r:embed="rId3" cstate="print"/>
          <a:srcRect t="13509" r="1802" b="7643"/>
          <a:stretch>
            <a:fillRect/>
          </a:stretch>
        </p:blipFill>
        <p:spPr bwMode="auto">
          <a:xfrm>
            <a:off x="381000" y="1219200"/>
            <a:ext cx="830580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srcRect/>
          <a:stretch>
            <a:fillRect/>
          </a:stretch>
        </p:blipFill>
        <p:spPr bwMode="auto">
          <a:xfrm>
            <a:off x="2133600" y="1371600"/>
            <a:ext cx="4438650" cy="4267200"/>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Select Specific Character Set Translation – UTF-8</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100</a:t>
            </a:fld>
            <a:endParaRPr lang="en-US" dirty="0" smtClean="0"/>
          </a:p>
        </p:txBody>
      </p:sp>
      <p:sp>
        <p:nvSpPr>
          <p:cNvPr id="11" name="Oval 10"/>
          <p:cNvSpPr/>
          <p:nvPr/>
        </p:nvSpPr>
        <p:spPr bwMode="auto">
          <a:xfrm>
            <a:off x="3505200" y="2362200"/>
            <a:ext cx="990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cxnSp>
        <p:nvCxnSpPr>
          <p:cNvPr id="13" name="Straight Arrow Connector 12"/>
          <p:cNvCxnSpPr/>
          <p:nvPr/>
        </p:nvCxnSpPr>
        <p:spPr bwMode="auto">
          <a:xfrm rot="10800000" flipV="1">
            <a:off x="5334000" y="4191000"/>
            <a:ext cx="1676400" cy="1219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6" name="TextBox 15"/>
          <p:cNvSpPr txBox="1"/>
          <p:nvPr/>
        </p:nvSpPr>
        <p:spPr>
          <a:xfrm>
            <a:off x="7010400" y="3352800"/>
            <a:ext cx="1894493" cy="1089529"/>
          </a:xfrm>
          <a:prstGeom prst="rect">
            <a:avLst/>
          </a:prstGeom>
          <a:noFill/>
          <a:ln w="28575">
            <a:solidFill>
              <a:srgbClr val="FF0000"/>
            </a:solidFill>
          </a:ln>
        </p:spPr>
        <p:txBody>
          <a:bodyPr wrap="none" rtlCol="0">
            <a:spAutoFit/>
          </a:bodyPr>
          <a:lstStyle/>
          <a:p>
            <a:r>
              <a:rPr lang="en-US" dirty="0" smtClean="0">
                <a:solidFill>
                  <a:schemeClr val="tx1"/>
                </a:solidFill>
              </a:rPr>
              <a:t>Select UTF-8</a:t>
            </a:r>
          </a:p>
          <a:p>
            <a:r>
              <a:rPr lang="en-US" dirty="0" smtClean="0">
                <a:solidFill>
                  <a:schemeClr val="tx1"/>
                </a:solidFill>
              </a:rPr>
              <a:t>Translation, then</a:t>
            </a:r>
          </a:p>
          <a:p>
            <a:r>
              <a:rPr lang="en-US" dirty="0" smtClean="0">
                <a:solidFill>
                  <a:schemeClr val="tx1"/>
                </a:solidFill>
              </a:rPr>
              <a:t>click “Open” to</a:t>
            </a:r>
          </a:p>
          <a:p>
            <a:r>
              <a:rPr lang="en-US" dirty="0" smtClean="0">
                <a:solidFill>
                  <a:schemeClr val="tx1"/>
                </a:solidFill>
              </a:rPr>
              <a:t>launch session</a:t>
            </a:r>
            <a:endParaRPr lang="en-US" dirty="0">
              <a:solidFill>
                <a:schemeClr val="tx1"/>
              </a:solidFill>
            </a:endParaRPr>
          </a:p>
        </p:txBody>
      </p:sp>
      <p:cxnSp>
        <p:nvCxnSpPr>
          <p:cNvPr id="17" name="Straight Arrow Connector 16"/>
          <p:cNvCxnSpPr>
            <a:endCxn id="11" idx="5"/>
          </p:cNvCxnSpPr>
          <p:nvPr/>
        </p:nvCxnSpPr>
        <p:spPr bwMode="auto">
          <a:xfrm rot="10800000">
            <a:off x="4350730" y="2622364"/>
            <a:ext cx="2659670" cy="1035237"/>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Select Keyboard Type</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101</a:t>
            </a:fld>
            <a:endParaRPr lang="en-US" dirty="0" smtClean="0"/>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Tab to OK, Press </a:t>
            </a:r>
            <a:r>
              <a:rPr lang="en-US" b="1" dirty="0" smtClean="0"/>
              <a:t>Enter</a:t>
            </a:r>
            <a:r>
              <a:rPr lang="en-US" dirty="0" smtClean="0"/>
              <a:t> to submit the form</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102</a:t>
            </a:fld>
            <a:endParaRPr lang="en-US" dirty="0" smtClean="0"/>
          </a:p>
        </p:txBody>
      </p:sp>
      <p:pic>
        <p:nvPicPr>
          <p:cNvPr id="6" name="Picture 5"/>
          <p:cNvPicPr/>
          <p:nvPr/>
        </p:nvPicPr>
        <p:blipFill>
          <a:blip r:embed="rId2" cstate="print"/>
          <a:srcRect/>
          <a:stretch>
            <a:fillRect/>
          </a:stretch>
        </p:blipFill>
        <p:spPr bwMode="auto">
          <a:xfrm>
            <a:off x="1295400" y="1524000"/>
            <a:ext cx="5943600" cy="373346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Media Test is time-consuming, skip if you trust the CD</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103</a:t>
            </a:fld>
            <a:endParaRPr lang="en-US" dirty="0" smtClean="0"/>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System Platform Installer requires ~30 seconds to load</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104</a:t>
            </a:fld>
            <a:endParaRPr lang="en-US" dirty="0" smtClean="0"/>
          </a:p>
        </p:txBody>
      </p:sp>
      <p:sp>
        <p:nvSpPr>
          <p:cNvPr id="8" name="Oval 7"/>
          <p:cNvSpPr/>
          <p:nvPr/>
        </p:nvSpPr>
        <p:spPr bwMode="auto">
          <a:xfrm>
            <a:off x="1066800" y="4724400"/>
            <a:ext cx="56388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Enter values from the ME6.1 Intelligent Workbook</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105</a:t>
            </a:fld>
            <a:endParaRPr lang="en-US" dirty="0" smtClean="0"/>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When entry is complete, tab to </a:t>
            </a:r>
            <a:r>
              <a:rPr lang="en-US" b="1" dirty="0" smtClean="0"/>
              <a:t>OK</a:t>
            </a:r>
            <a:r>
              <a:rPr lang="en-US" dirty="0" smtClean="0"/>
              <a:t> and press </a:t>
            </a:r>
            <a:r>
              <a:rPr lang="en-US" b="1" dirty="0" smtClean="0"/>
              <a:t>Enter</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106</a:t>
            </a:fld>
            <a:endParaRPr lang="en-US" dirty="0" smtClean="0"/>
          </a:p>
        </p:txBody>
      </p:sp>
      <p:sp>
        <p:nvSpPr>
          <p:cNvPr id="8" name="Oval 7"/>
          <p:cNvSpPr/>
          <p:nvPr/>
        </p:nvSpPr>
        <p:spPr bwMode="auto">
          <a:xfrm>
            <a:off x="3200400" y="2133600"/>
            <a:ext cx="2133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9" name="TextBox 8"/>
          <p:cNvSpPr txBox="1"/>
          <p:nvPr/>
        </p:nvSpPr>
        <p:spPr>
          <a:xfrm>
            <a:off x="6096000" y="2438400"/>
            <a:ext cx="2499402" cy="1815882"/>
          </a:xfrm>
          <a:prstGeom prst="rect">
            <a:avLst/>
          </a:prstGeom>
          <a:solidFill>
            <a:schemeClr val="bg1"/>
          </a:solidFill>
          <a:ln w="28575">
            <a:solidFill>
              <a:srgbClr val="FF0000"/>
            </a:solidFill>
          </a:ln>
        </p:spPr>
        <p:txBody>
          <a:bodyPr wrap="none" rtlCol="0">
            <a:spAutoFit/>
          </a:bodyPr>
          <a:lstStyle/>
          <a:p>
            <a:r>
              <a:rPr lang="en-US" sz="1600" dirty="0" smtClean="0">
                <a:solidFill>
                  <a:schemeClr val="tx1"/>
                </a:solidFill>
              </a:rPr>
              <a:t>Note: The form asks</a:t>
            </a:r>
          </a:p>
          <a:p>
            <a:r>
              <a:rPr lang="en-US" sz="1600" dirty="0" smtClean="0">
                <a:solidFill>
                  <a:schemeClr val="tx1"/>
                </a:solidFill>
              </a:rPr>
              <a:t>for  “Hostname:”, but</a:t>
            </a:r>
          </a:p>
          <a:p>
            <a:r>
              <a:rPr lang="en-US" sz="1600" dirty="0" smtClean="0">
                <a:solidFill>
                  <a:schemeClr val="tx1"/>
                </a:solidFill>
              </a:rPr>
              <a:t>you must enter an FQDN</a:t>
            </a:r>
          </a:p>
          <a:p>
            <a:r>
              <a:rPr lang="en-US" sz="1600" dirty="0" smtClean="0">
                <a:solidFill>
                  <a:schemeClr val="tx1"/>
                </a:solidFill>
              </a:rPr>
              <a:t>This is the only way to</a:t>
            </a:r>
          </a:p>
          <a:p>
            <a:r>
              <a:rPr lang="en-US" sz="1600" dirty="0" smtClean="0">
                <a:solidFill>
                  <a:schemeClr val="tx1"/>
                </a:solidFill>
              </a:rPr>
              <a:t>specify the DNS  domain </a:t>
            </a:r>
          </a:p>
          <a:p>
            <a:r>
              <a:rPr lang="en-US" sz="1600" dirty="0" smtClean="0">
                <a:solidFill>
                  <a:schemeClr val="tx1"/>
                </a:solidFill>
              </a:rPr>
              <a:t>of the ME Server to </a:t>
            </a:r>
          </a:p>
          <a:p>
            <a:r>
              <a:rPr lang="en-US" sz="1600" dirty="0" smtClean="0">
                <a:solidFill>
                  <a:schemeClr val="tx1"/>
                </a:solidFill>
              </a:rPr>
              <a:t>System  Platform</a:t>
            </a:r>
            <a:endParaRPr lang="en-US" sz="1600" dirty="0">
              <a:solidFill>
                <a:schemeClr val="tx1"/>
              </a:solidFill>
            </a:endParaRPr>
          </a:p>
        </p:txBody>
      </p:sp>
      <p:cxnSp>
        <p:nvCxnSpPr>
          <p:cNvPr id="11" name="Straight Arrow Connector 10"/>
          <p:cNvCxnSpPr>
            <a:endCxn id="8" idx="5"/>
          </p:cNvCxnSpPr>
          <p:nvPr/>
        </p:nvCxnSpPr>
        <p:spPr bwMode="auto">
          <a:xfrm rot="10800000">
            <a:off x="5021542" y="2393764"/>
            <a:ext cx="1074459" cy="654237"/>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Acknowledge the warning, select </a:t>
            </a:r>
            <a:r>
              <a:rPr lang="en-US" b="1" dirty="0" smtClean="0"/>
              <a:t>OK</a:t>
            </a:r>
            <a:r>
              <a:rPr lang="en-US" dirty="0" smtClean="0"/>
              <a:t> and press </a:t>
            </a:r>
            <a:r>
              <a:rPr lang="en-US" b="1" dirty="0" smtClean="0"/>
              <a:t>Enter</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107</a:t>
            </a:fld>
            <a:endParaRPr lang="en-US" dirty="0" smtClean="0"/>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Continue data entry for the Console Domain</a:t>
            </a:r>
            <a:endParaRPr lang="en-US" b="1" dirty="0" smtClean="0"/>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108</a:t>
            </a:fld>
            <a:endParaRPr lang="en-US" dirty="0" smtClean="0"/>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109</a:t>
            </a:fld>
            <a:endParaRPr lang="en-US" dirty="0" smtClean="0"/>
          </a:p>
        </p:txBody>
      </p:sp>
      <p:sp>
        <p:nvSpPr>
          <p:cNvPr id="8" name="TextBox 7"/>
          <p:cNvSpPr txBox="1"/>
          <p:nvPr/>
        </p:nvSpPr>
        <p:spPr>
          <a:xfrm>
            <a:off x="6248400" y="3505200"/>
            <a:ext cx="2411238" cy="1323439"/>
          </a:xfrm>
          <a:prstGeom prst="rect">
            <a:avLst/>
          </a:prstGeom>
          <a:solidFill>
            <a:schemeClr val="bg1"/>
          </a:solidFill>
          <a:ln w="28575">
            <a:solidFill>
              <a:srgbClr val="FF0000"/>
            </a:solidFill>
          </a:ln>
        </p:spPr>
        <p:txBody>
          <a:bodyPr wrap="none" rtlCol="0">
            <a:spAutoFit/>
          </a:bodyPr>
          <a:lstStyle/>
          <a:p>
            <a:r>
              <a:rPr lang="en-US" sz="1600" dirty="0" smtClean="0">
                <a:solidFill>
                  <a:schemeClr val="tx1"/>
                </a:solidFill>
              </a:rPr>
              <a:t>Note: The form asks</a:t>
            </a:r>
          </a:p>
          <a:p>
            <a:r>
              <a:rPr lang="en-US" sz="1600" dirty="0" smtClean="0">
                <a:solidFill>
                  <a:schemeClr val="tx1"/>
                </a:solidFill>
              </a:rPr>
              <a:t>for  “Hostname:” for</a:t>
            </a:r>
          </a:p>
          <a:p>
            <a:r>
              <a:rPr lang="en-US" sz="1600" dirty="0" smtClean="0">
                <a:solidFill>
                  <a:schemeClr val="tx1"/>
                </a:solidFill>
              </a:rPr>
              <a:t>the Console Domain as</a:t>
            </a:r>
          </a:p>
          <a:p>
            <a:r>
              <a:rPr lang="en-US" sz="1600" dirty="0" smtClean="0">
                <a:solidFill>
                  <a:schemeClr val="tx1"/>
                </a:solidFill>
              </a:rPr>
              <a:t>well, but you must enter </a:t>
            </a:r>
          </a:p>
          <a:p>
            <a:r>
              <a:rPr lang="en-US" sz="1600" dirty="0" smtClean="0">
                <a:solidFill>
                  <a:schemeClr val="tx1"/>
                </a:solidFill>
              </a:rPr>
              <a:t>an FQDN here too.</a:t>
            </a:r>
          </a:p>
        </p:txBody>
      </p:sp>
      <p:cxnSp>
        <p:nvCxnSpPr>
          <p:cNvPr id="9" name="Straight Arrow Connector 8"/>
          <p:cNvCxnSpPr>
            <a:stCxn id="8" idx="1"/>
            <a:endCxn id="10" idx="5"/>
          </p:cNvCxnSpPr>
          <p:nvPr/>
        </p:nvCxnSpPr>
        <p:spPr bwMode="auto">
          <a:xfrm rot="10800000">
            <a:off x="5478742" y="2927164"/>
            <a:ext cx="769659" cy="1239757"/>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0" name="Oval 9"/>
          <p:cNvSpPr/>
          <p:nvPr/>
        </p:nvSpPr>
        <p:spPr bwMode="auto">
          <a:xfrm>
            <a:off x="3657600" y="2667000"/>
            <a:ext cx="2133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3" name="Content Placeholder 2"/>
          <p:cNvSpPr txBox="1">
            <a:spLocks/>
          </p:cNvSpPr>
          <p:nvPr/>
        </p:nvSpPr>
        <p:spPr bwMode="auto">
          <a:xfrm>
            <a:off x="381000" y="5943600"/>
            <a:ext cx="8218488" cy="457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Char char="4"/>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When entry is complete, tab to </a:t>
            </a:r>
            <a:r>
              <a:rPr kumimoji="0" lang="en-US" sz="2400" b="1" i="0" u="none" strike="noStrike" kern="0" cap="none" spc="0" normalizeH="0" baseline="0" noProof="0" dirty="0" smtClean="0">
                <a:ln>
                  <a:noFill/>
                </a:ln>
                <a:solidFill>
                  <a:schemeClr val="tx1"/>
                </a:solidFill>
                <a:effectLst/>
                <a:uLnTx/>
                <a:uFillTx/>
                <a:latin typeface="+mn-lt"/>
                <a:ea typeface="+mn-ea"/>
                <a:cs typeface="+mn-cs"/>
              </a:rPr>
              <a:t>OK</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and press </a:t>
            </a:r>
            <a:r>
              <a:rPr kumimoji="0" lang="en-US" sz="2400" b="1" i="0" u="none" strike="noStrike" kern="0" cap="none" spc="0" normalizeH="0" baseline="0" noProof="0" dirty="0" smtClean="0">
                <a:ln>
                  <a:noFill/>
                </a:ln>
                <a:solidFill>
                  <a:schemeClr val="tx1"/>
                </a:solidFill>
                <a:effectLst/>
                <a:uLnTx/>
                <a:uFillTx/>
                <a:latin typeface="+mn-lt"/>
                <a:ea typeface="+mn-ea"/>
                <a:cs typeface="+mn-cs"/>
              </a:rPr>
              <a:t>Enter</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457200" y="1600200"/>
            <a:ext cx="8218488" cy="4495800"/>
          </a:xfrm>
        </p:spPr>
        <p:txBody>
          <a:bodyPr/>
          <a:lstStyle/>
          <a:p>
            <a:pPr eaLnBrk="1" hangingPunct="1"/>
            <a:r>
              <a:rPr lang="en-US" dirty="0" smtClean="0"/>
              <a:t>Endpoints - Avaya Video Collaboration Solution (AVCS)</a:t>
            </a:r>
          </a:p>
          <a:p>
            <a:pPr lvl="1" eaLnBrk="1" hangingPunct="1"/>
            <a:r>
              <a:rPr lang="en-US" dirty="0" smtClean="0"/>
              <a:t>Avaya Rebranded LifeSize Units</a:t>
            </a:r>
          </a:p>
          <a:p>
            <a:pPr lvl="1" eaLnBrk="1" hangingPunct="1"/>
            <a:r>
              <a:rPr lang="en-US" dirty="0" smtClean="0"/>
              <a:t>1010 – Fixed Camera, Video Codec, HD Monitor</a:t>
            </a:r>
          </a:p>
          <a:p>
            <a:pPr lvl="1" eaLnBrk="1" hangingPunct="1"/>
            <a:r>
              <a:rPr lang="en-US" dirty="0" smtClean="0"/>
              <a:t>1020 – Pan/Tilt/Zoom Camera, Video Codec, HD Monitor</a:t>
            </a:r>
          </a:p>
          <a:p>
            <a:pPr lvl="1" eaLnBrk="1" hangingPunct="1"/>
            <a:r>
              <a:rPr lang="en-US" dirty="0" smtClean="0"/>
              <a:t>1030 – PTZ Camera, Video Codec, dual HD Monitor</a:t>
            </a:r>
          </a:p>
          <a:p>
            <a:pPr lvl="1" eaLnBrk="1" hangingPunct="1"/>
            <a:r>
              <a:rPr lang="en-US" dirty="0" smtClean="0"/>
              <a:t>1040 – PTZ Camera, Video Codec, dual HD Monitor, 4-Port Video Conference Bridge</a:t>
            </a:r>
          </a:p>
          <a:p>
            <a:pPr lvl="1" eaLnBrk="1" hangingPunct="1"/>
            <a:r>
              <a:rPr lang="en-US" dirty="0" smtClean="0"/>
              <a:t>1050 – PTZ Camera, Video Codec, dual HD Monitor, 8-Port Video Conference Bridge</a:t>
            </a:r>
          </a:p>
          <a:p>
            <a:pPr eaLnBrk="1" hangingPunct="1">
              <a:buFont typeface="Webdings" pitchFamily="18" charset="2"/>
              <a:buNone/>
            </a:pPr>
            <a:endParaRPr lang="en-US" dirty="0" smtClean="0"/>
          </a:p>
          <a:p>
            <a:pPr eaLnBrk="1" hangingPunct="1"/>
            <a:endParaRPr lang="en-US" dirty="0" smtClean="0"/>
          </a:p>
        </p:txBody>
      </p:sp>
      <p:sp>
        <p:nvSpPr>
          <p:cNvPr id="20483" name="Slide Number Placeholder 3"/>
          <p:cNvSpPr>
            <a:spLocks noGrp="1"/>
          </p:cNvSpPr>
          <p:nvPr>
            <p:ph type="sldNum" sz="quarter" idx="10"/>
          </p:nvPr>
        </p:nvSpPr>
        <p:spPr>
          <a:noFill/>
        </p:spPr>
        <p:txBody>
          <a:bodyPr/>
          <a:lstStyle/>
          <a:p>
            <a:fld id="{5310B209-3C57-4FE0-8A68-F115FA1D7401}" type="slidenum">
              <a:rPr lang="en-US" smtClean="0"/>
              <a:pPr/>
              <a:t>11</a:t>
            </a:fld>
            <a:endParaRPr lang="en-US" dirty="0" smtClean="0"/>
          </a:p>
        </p:txBody>
      </p:sp>
      <p:sp>
        <p:nvSpPr>
          <p:cNvPr id="5" name="Title 1"/>
          <p:cNvSpPr txBox="1">
            <a:spLocks/>
          </p:cNvSpPr>
          <p:nvPr/>
        </p:nvSpPr>
        <p:spPr bwMode="auto">
          <a:xfrm>
            <a:off x="457200" y="533400"/>
            <a:ext cx="7069138" cy="720725"/>
          </a:xfrm>
          <a:prstGeom prst="rect">
            <a:avLst/>
          </a:prstGeom>
          <a:noFill/>
          <a:ln w="9525" algn="ctr">
            <a:noFill/>
            <a:miter lim="800000"/>
            <a:headEnd/>
            <a:tailEnd/>
          </a:ln>
        </p:spPr>
        <p:txBody>
          <a:bodyPr lIns="0" tIns="0" rIns="0" bIns="0" anchor="b"/>
          <a:lstStyle/>
          <a:p>
            <a:pPr>
              <a:defRPr/>
            </a:pPr>
            <a:r>
              <a:rPr lang="en-US" sz="2800" kern="0" dirty="0">
                <a:latin typeface="+mj-lt"/>
                <a:ea typeface="+mj-ea"/>
                <a:cs typeface="+mj-cs"/>
              </a:rPr>
              <a:t>Product Concept – What is it?</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110</a:t>
            </a:fld>
            <a:endParaRPr lang="en-US" dirty="0" smtClean="0"/>
          </a:p>
        </p:txBody>
      </p:sp>
      <p:sp>
        <p:nvSpPr>
          <p:cNvPr id="13" name="Content Placeholder 2"/>
          <p:cNvSpPr txBox="1">
            <a:spLocks/>
          </p:cNvSpPr>
          <p:nvPr/>
        </p:nvSpPr>
        <p:spPr bwMode="auto">
          <a:xfrm>
            <a:off x="381000" y="5943600"/>
            <a:ext cx="8218488" cy="457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Char char="4"/>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Scroll to correct Time Zone, tab to </a:t>
            </a:r>
            <a:r>
              <a:rPr kumimoji="0" lang="en-US" sz="2400" b="1" i="0" u="none" strike="noStrike" kern="0" cap="none" spc="0" normalizeH="0" baseline="0" noProof="0" dirty="0" smtClean="0">
                <a:ln>
                  <a:noFill/>
                </a:ln>
                <a:solidFill>
                  <a:schemeClr val="tx1"/>
                </a:solidFill>
                <a:effectLst/>
                <a:uLnTx/>
                <a:uFillTx/>
                <a:latin typeface="+mn-lt"/>
                <a:ea typeface="+mn-ea"/>
                <a:cs typeface="+mn-cs"/>
              </a:rPr>
              <a:t>OK</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and press </a:t>
            </a:r>
            <a:r>
              <a:rPr kumimoji="0" lang="en-US" sz="2400" b="1" i="0" u="none" strike="noStrike" kern="0" cap="none" spc="0" normalizeH="0" baseline="0" noProof="0" dirty="0" smtClean="0">
                <a:ln>
                  <a:noFill/>
                </a:ln>
                <a:solidFill>
                  <a:schemeClr val="tx1"/>
                </a:solidFill>
                <a:effectLst/>
                <a:uLnTx/>
                <a:uFillTx/>
                <a:latin typeface="+mn-lt"/>
                <a:ea typeface="+mn-ea"/>
                <a:cs typeface="+mn-cs"/>
              </a:rPr>
              <a:t>Enter</a:t>
            </a: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111</a:t>
            </a:fld>
            <a:endParaRPr lang="en-US" dirty="0" smtClean="0"/>
          </a:p>
        </p:txBody>
      </p:sp>
      <p:sp>
        <p:nvSpPr>
          <p:cNvPr id="13" name="Content Placeholder 2"/>
          <p:cNvSpPr txBox="1">
            <a:spLocks/>
          </p:cNvSpPr>
          <p:nvPr/>
        </p:nvSpPr>
        <p:spPr bwMode="auto">
          <a:xfrm>
            <a:off x="381000" y="56388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Char char="4"/>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Correct the Date/Time, enter NTP Server address/FQDN, tab to </a:t>
            </a:r>
            <a:r>
              <a:rPr kumimoji="0" lang="en-US" sz="2400" b="1" i="0" u="none" strike="noStrike" kern="0" cap="none" spc="0" normalizeH="0" baseline="0" noProof="0" dirty="0" smtClean="0">
                <a:ln>
                  <a:noFill/>
                </a:ln>
                <a:solidFill>
                  <a:schemeClr val="tx1"/>
                </a:solidFill>
                <a:effectLst/>
                <a:uLnTx/>
                <a:uFillTx/>
                <a:latin typeface="+mn-lt"/>
                <a:ea typeface="+mn-ea"/>
                <a:cs typeface="+mn-cs"/>
              </a:rPr>
              <a:t>OK</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and press </a:t>
            </a:r>
            <a:r>
              <a:rPr kumimoji="0" lang="en-US" sz="2400" b="1" i="0" u="none" strike="noStrike" kern="0" cap="none" spc="0" normalizeH="0" baseline="0" noProof="0" dirty="0" smtClean="0">
                <a:ln>
                  <a:noFill/>
                </a:ln>
                <a:solidFill>
                  <a:schemeClr val="tx1"/>
                </a:solidFill>
                <a:effectLst/>
                <a:uLnTx/>
                <a:uFillTx/>
                <a:latin typeface="+mn-lt"/>
                <a:ea typeface="+mn-ea"/>
                <a:cs typeface="+mn-cs"/>
              </a:rPr>
              <a:t>Enter </a:t>
            </a:r>
            <a:r>
              <a:rPr kumimoji="0" lang="en-US" sz="2400" i="0" u="none" strike="noStrike" kern="0" cap="none" spc="0" normalizeH="0" baseline="0" noProof="0" dirty="0" smtClean="0">
                <a:ln>
                  <a:noFill/>
                </a:ln>
                <a:solidFill>
                  <a:schemeClr val="tx1"/>
                </a:solidFill>
                <a:effectLst/>
                <a:uLnTx/>
                <a:uFillTx/>
                <a:latin typeface="+mn-lt"/>
                <a:ea typeface="+mn-ea"/>
                <a:cs typeface="+mn-cs"/>
              </a:rPr>
              <a:t>(see note off-slide below)</a:t>
            </a: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112</a:t>
            </a:fld>
            <a:endParaRPr lang="en-US" dirty="0" smtClean="0"/>
          </a:p>
        </p:txBody>
      </p:sp>
      <p:sp>
        <p:nvSpPr>
          <p:cNvPr id="13" name="Content Placeholder 2"/>
          <p:cNvSpPr txBox="1">
            <a:spLocks/>
          </p:cNvSpPr>
          <p:nvPr/>
        </p:nvSpPr>
        <p:spPr bwMode="auto">
          <a:xfrm>
            <a:off x="381000" y="56388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Char char="4"/>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Accept default passwords or modify them, tab to </a:t>
            </a:r>
            <a:r>
              <a:rPr kumimoji="0" lang="en-US" sz="2400" b="1" i="0" u="none" strike="noStrike" kern="0" cap="none" spc="0" normalizeH="0" baseline="0" noProof="0" dirty="0" smtClean="0">
                <a:ln>
                  <a:noFill/>
                </a:ln>
                <a:solidFill>
                  <a:schemeClr val="tx1"/>
                </a:solidFill>
                <a:effectLst/>
                <a:uLnTx/>
                <a:uFillTx/>
                <a:latin typeface="+mn-lt"/>
                <a:ea typeface="+mn-ea"/>
                <a:cs typeface="+mn-cs"/>
              </a:rPr>
              <a:t>OK</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and press </a:t>
            </a:r>
            <a:r>
              <a:rPr kumimoji="0" lang="en-US" sz="2400" b="1" i="0" u="none" strike="noStrike" kern="0" cap="none" spc="0" normalizeH="0" baseline="0" noProof="0" dirty="0" smtClean="0">
                <a:ln>
                  <a:noFill/>
                </a:ln>
                <a:solidFill>
                  <a:schemeClr val="tx1"/>
                </a:solidFill>
                <a:effectLst/>
                <a:uLnTx/>
                <a:uFillTx/>
                <a:latin typeface="+mn-lt"/>
                <a:ea typeface="+mn-ea"/>
                <a:cs typeface="+mn-cs"/>
              </a:rPr>
              <a:t>Enter </a:t>
            </a:r>
            <a:r>
              <a:rPr kumimoji="0" lang="en-US" sz="2400" i="0" u="none" strike="noStrike" kern="0" cap="none" spc="0" normalizeH="0" baseline="0" noProof="0" dirty="0" smtClean="0">
                <a:ln>
                  <a:noFill/>
                </a:ln>
                <a:solidFill>
                  <a:schemeClr val="tx1"/>
                </a:solidFill>
                <a:effectLst/>
                <a:uLnTx/>
                <a:uFillTx/>
                <a:latin typeface="+mn-lt"/>
                <a:ea typeface="+mn-ea"/>
                <a:cs typeface="+mn-cs"/>
              </a:rPr>
              <a:t>(see note off-slide below)</a:t>
            </a: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113</a:t>
            </a:fld>
            <a:endParaRPr lang="en-US" dirty="0" smtClean="0"/>
          </a:p>
        </p:txBody>
      </p:sp>
      <p:sp>
        <p:nvSpPr>
          <p:cNvPr id="13" name="Content Placeholder 2"/>
          <p:cNvSpPr txBox="1">
            <a:spLocks/>
          </p:cNvSpPr>
          <p:nvPr/>
        </p:nvSpPr>
        <p:spPr bwMode="auto">
          <a:xfrm>
            <a:off x="381000" y="56388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Char char="4"/>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SP Installer formats the filesystem</a:t>
            </a: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114</a:t>
            </a:fld>
            <a:endParaRPr lang="en-US" dirty="0" smtClean="0"/>
          </a:p>
        </p:txBody>
      </p:sp>
      <p:sp>
        <p:nvSpPr>
          <p:cNvPr id="13" name="Content Placeholder 2"/>
          <p:cNvSpPr txBox="1">
            <a:spLocks/>
          </p:cNvSpPr>
          <p:nvPr/>
        </p:nvSpPr>
        <p:spPr bwMode="auto">
          <a:xfrm>
            <a:off x="381000" y="56388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Char char="4"/>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SP Installer transfers install image to hard drive</a:t>
            </a: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a:stretch>
            <a:fillRect/>
          </a:stretch>
        </p:blipFill>
        <p:spPr bwMode="auto">
          <a:xfrm>
            <a:off x="1295400" y="1524000"/>
            <a:ext cx="5943600" cy="3733461"/>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115</a:t>
            </a:fld>
            <a:endParaRPr lang="en-US" dirty="0" smtClean="0"/>
          </a:p>
        </p:txBody>
      </p:sp>
      <p:sp>
        <p:nvSpPr>
          <p:cNvPr id="13" name="Content Placeholder 2"/>
          <p:cNvSpPr txBox="1">
            <a:spLocks/>
          </p:cNvSpPr>
          <p:nvPr/>
        </p:nvSpPr>
        <p:spPr bwMode="auto">
          <a:xfrm>
            <a:off x="381000" y="56388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Char char="4"/>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SP Installer installs</a:t>
            </a:r>
            <a:r>
              <a:rPr kumimoji="0" lang="en-US" sz="2400" b="0" i="0" u="none" strike="noStrike" kern="0" cap="none" spc="0" normalizeH="0" noProof="0" dirty="0" smtClean="0">
                <a:ln>
                  <a:noFill/>
                </a:ln>
                <a:solidFill>
                  <a:schemeClr val="tx1"/>
                </a:solidFill>
                <a:effectLst/>
                <a:uLnTx/>
                <a:uFillTx/>
                <a:latin typeface="+mn-lt"/>
                <a:ea typeface="+mn-ea"/>
                <a:cs typeface="+mn-cs"/>
              </a:rPr>
              <a:t> software images.  When this step is complete, the </a:t>
            </a:r>
            <a:r>
              <a:rPr lang="en-US" sz="2400" kern="0" dirty="0" smtClean="0">
                <a:solidFill>
                  <a:schemeClr val="tx1"/>
                </a:solidFill>
                <a:latin typeface="+mn-lt"/>
              </a:rPr>
              <a:t>ME</a:t>
            </a:r>
            <a:r>
              <a:rPr kumimoji="0" lang="en-US" sz="2400" b="0" i="0" u="none" strike="noStrike" kern="0" cap="none" spc="0" normalizeH="0" noProof="0" dirty="0" smtClean="0">
                <a:ln>
                  <a:noFill/>
                </a:ln>
                <a:solidFill>
                  <a:schemeClr val="tx1"/>
                </a:solidFill>
                <a:effectLst/>
                <a:uLnTx/>
                <a:uFillTx/>
                <a:latin typeface="+mn-lt"/>
                <a:ea typeface="+mn-ea"/>
                <a:cs typeface="+mn-cs"/>
              </a:rPr>
              <a:t> server ejects the SP CD and reboots.</a:t>
            </a: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a:stretch>
            <a:fillRect/>
          </a:stretch>
        </p:blipFill>
        <p:spPr bwMode="auto">
          <a:xfrm>
            <a:off x="1295400" y="1524000"/>
            <a:ext cx="5943600" cy="3733800"/>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Accessing SP-6.0.3.0.2 </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116</a:t>
            </a:fld>
            <a:endParaRPr lang="en-US" dirty="0" smtClean="0"/>
          </a:p>
        </p:txBody>
      </p:sp>
      <p:sp>
        <p:nvSpPr>
          <p:cNvPr id="13" name="Content Placeholder 2"/>
          <p:cNvSpPr txBox="1">
            <a:spLocks/>
          </p:cNvSpPr>
          <p:nvPr/>
        </p:nvSpPr>
        <p:spPr bwMode="auto">
          <a:xfrm>
            <a:off x="381000" y="56388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Char char="4"/>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Ping the Services Port address to determine when reboot has completed.  When </a:t>
            </a:r>
            <a:r>
              <a:rPr lang="en-US" sz="2400" kern="0" dirty="0" smtClean="0">
                <a:solidFill>
                  <a:schemeClr val="tx1"/>
                </a:solidFill>
                <a:latin typeface="+mn-lt"/>
              </a:rPr>
              <a:t>ME</a:t>
            </a:r>
            <a:r>
              <a:rPr kumimoji="0" lang="en-US" sz="2400" b="0" i="0" u="none" strike="noStrike" kern="0" cap="none" spc="0" normalizeH="0" noProof="0" dirty="0" smtClean="0">
                <a:ln>
                  <a:noFill/>
                </a:ln>
                <a:solidFill>
                  <a:schemeClr val="tx1"/>
                </a:solidFill>
                <a:effectLst/>
                <a:uLnTx/>
                <a:uFillTx/>
                <a:latin typeface="+mn-lt"/>
                <a:ea typeface="+mn-ea"/>
                <a:cs typeface="+mn-cs"/>
              </a:rPr>
              <a:t> Server responds, proceed.</a:t>
            </a: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3" cstate="print"/>
          <a:srcRect/>
          <a:stretch>
            <a:fillRect/>
          </a:stretch>
        </p:blipFill>
        <p:spPr bwMode="auto">
          <a:xfrm>
            <a:off x="2133600" y="1371600"/>
            <a:ext cx="4438650" cy="4267200"/>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Accessing SP-6.0.3.0.2</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117</a:t>
            </a:fld>
            <a:endParaRPr lang="en-US" dirty="0" smtClean="0"/>
          </a:p>
        </p:txBody>
      </p:sp>
      <p:sp>
        <p:nvSpPr>
          <p:cNvPr id="8" name="Content Placeholder 2"/>
          <p:cNvSpPr>
            <a:spLocks noGrp="1"/>
          </p:cNvSpPr>
          <p:nvPr>
            <p:ph idx="1"/>
          </p:nvPr>
        </p:nvSpPr>
        <p:spPr>
          <a:xfrm>
            <a:off x="457200" y="5791200"/>
            <a:ext cx="8218488" cy="685800"/>
          </a:xfrm>
        </p:spPr>
        <p:txBody>
          <a:bodyPr/>
          <a:lstStyle/>
          <a:p>
            <a:pPr eaLnBrk="1" hangingPunct="1"/>
            <a:r>
              <a:rPr lang="en-US" dirty="0" smtClean="0"/>
              <a:t>Launch Putty SSH Session to ME Services Port, specifying SSH protocol with port 22</a:t>
            </a:r>
          </a:p>
        </p:txBody>
      </p:sp>
      <p:sp>
        <p:nvSpPr>
          <p:cNvPr id="9" name="Oval 8"/>
          <p:cNvSpPr/>
          <p:nvPr/>
        </p:nvSpPr>
        <p:spPr bwMode="auto">
          <a:xfrm>
            <a:off x="5181600" y="2743200"/>
            <a:ext cx="6096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0" name="Oval 9"/>
          <p:cNvSpPr/>
          <p:nvPr/>
        </p:nvSpPr>
        <p:spPr bwMode="auto">
          <a:xfrm>
            <a:off x="5486400" y="2209800"/>
            <a:ext cx="6096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1" name="Oval 10"/>
          <p:cNvSpPr/>
          <p:nvPr/>
        </p:nvSpPr>
        <p:spPr bwMode="auto">
          <a:xfrm>
            <a:off x="3581400" y="2362200"/>
            <a:ext cx="990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cstate="print"/>
          <a:srcRect/>
          <a:stretch>
            <a:fillRect/>
          </a:stretch>
        </p:blipFill>
        <p:spPr bwMode="auto">
          <a:xfrm>
            <a:off x="2133600" y="1371600"/>
            <a:ext cx="4343400" cy="4210050"/>
          </a:xfrm>
          <a:prstGeom prst="rect">
            <a:avLst/>
          </a:prstGeom>
          <a:noFill/>
          <a:ln w="9525">
            <a:noFill/>
            <a:miter lim="800000"/>
            <a:headEnd/>
            <a:tailEnd/>
          </a:ln>
        </p:spPr>
      </p:pic>
      <p:sp>
        <p:nvSpPr>
          <p:cNvPr id="66562" name="Title 1"/>
          <p:cNvSpPr>
            <a:spLocks noGrp="1"/>
          </p:cNvSpPr>
          <p:nvPr>
            <p:ph type="title"/>
          </p:nvPr>
        </p:nvSpPr>
        <p:spPr>
          <a:xfrm>
            <a:off x="455613" y="482600"/>
            <a:ext cx="8307387" cy="720725"/>
          </a:xfrm>
        </p:spPr>
        <p:txBody>
          <a:bodyPr/>
          <a:lstStyle/>
          <a:p>
            <a:pPr eaLnBrk="1" hangingPunct="1"/>
            <a:r>
              <a:rPr lang="en-US" dirty="0" smtClean="0"/>
              <a:t>Accessing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Set Character Set Translation – Latin-1 West Europe</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118</a:t>
            </a:fld>
            <a:endParaRPr lang="en-US" dirty="0" smtClean="0"/>
          </a:p>
        </p:txBody>
      </p:sp>
      <p:sp>
        <p:nvSpPr>
          <p:cNvPr id="11" name="Oval 10"/>
          <p:cNvSpPr/>
          <p:nvPr/>
        </p:nvSpPr>
        <p:spPr bwMode="auto">
          <a:xfrm>
            <a:off x="3505200" y="2286000"/>
            <a:ext cx="22860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cxnSp>
        <p:nvCxnSpPr>
          <p:cNvPr id="13" name="Straight Arrow Connector 12"/>
          <p:cNvCxnSpPr/>
          <p:nvPr/>
        </p:nvCxnSpPr>
        <p:spPr bwMode="auto">
          <a:xfrm rot="10800000" flipV="1">
            <a:off x="5334000" y="4191000"/>
            <a:ext cx="1676400" cy="1219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6" name="TextBox 15"/>
          <p:cNvSpPr txBox="1"/>
          <p:nvPr/>
        </p:nvSpPr>
        <p:spPr>
          <a:xfrm>
            <a:off x="7010400" y="3352800"/>
            <a:ext cx="1894493" cy="1089529"/>
          </a:xfrm>
          <a:prstGeom prst="rect">
            <a:avLst/>
          </a:prstGeom>
          <a:noFill/>
          <a:ln w="28575">
            <a:solidFill>
              <a:srgbClr val="FF0000"/>
            </a:solidFill>
          </a:ln>
        </p:spPr>
        <p:txBody>
          <a:bodyPr wrap="none" rtlCol="0">
            <a:spAutoFit/>
          </a:bodyPr>
          <a:lstStyle/>
          <a:p>
            <a:r>
              <a:rPr lang="en-US" dirty="0" smtClean="0">
                <a:solidFill>
                  <a:schemeClr val="tx1"/>
                </a:solidFill>
              </a:rPr>
              <a:t>Select </a:t>
            </a:r>
            <a:r>
              <a:rPr lang="en-US" b="1" dirty="0" smtClean="0">
                <a:solidFill>
                  <a:schemeClr val="tx1"/>
                </a:solidFill>
              </a:rPr>
              <a:t>Latin-1</a:t>
            </a:r>
          </a:p>
          <a:p>
            <a:r>
              <a:rPr lang="en-US" dirty="0" smtClean="0">
                <a:solidFill>
                  <a:schemeClr val="tx1"/>
                </a:solidFill>
              </a:rPr>
              <a:t>Translation, then</a:t>
            </a:r>
          </a:p>
          <a:p>
            <a:r>
              <a:rPr lang="en-US" dirty="0" smtClean="0">
                <a:solidFill>
                  <a:schemeClr val="tx1"/>
                </a:solidFill>
              </a:rPr>
              <a:t>click “Open” to</a:t>
            </a:r>
          </a:p>
          <a:p>
            <a:r>
              <a:rPr lang="en-US" dirty="0" smtClean="0">
                <a:solidFill>
                  <a:schemeClr val="tx1"/>
                </a:solidFill>
              </a:rPr>
              <a:t>launch session</a:t>
            </a:r>
            <a:endParaRPr lang="en-US" dirty="0">
              <a:solidFill>
                <a:schemeClr val="tx1"/>
              </a:solidFill>
            </a:endParaRPr>
          </a:p>
        </p:txBody>
      </p:sp>
      <p:cxnSp>
        <p:nvCxnSpPr>
          <p:cNvPr id="17" name="Straight Arrow Connector 16"/>
          <p:cNvCxnSpPr>
            <a:endCxn id="11" idx="5"/>
          </p:cNvCxnSpPr>
          <p:nvPr/>
        </p:nvCxnSpPr>
        <p:spPr bwMode="auto">
          <a:xfrm rot="10800000">
            <a:off x="5456424" y="2676246"/>
            <a:ext cx="1553979" cy="105755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5613" y="482600"/>
            <a:ext cx="8307387" cy="720725"/>
          </a:xfrm>
        </p:spPr>
        <p:txBody>
          <a:bodyPr/>
          <a:lstStyle/>
          <a:p>
            <a:pPr eaLnBrk="1" hangingPunct="1"/>
            <a:r>
              <a:rPr lang="en-US" dirty="0" smtClean="0"/>
              <a:t>Accessing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Click “Yes” to trust the ME Server and proceed</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119</a:t>
            </a:fld>
            <a:endParaRPr lang="en-US" dirty="0" smtClean="0"/>
          </a:p>
        </p:txBody>
      </p:sp>
      <p:pic>
        <p:nvPicPr>
          <p:cNvPr id="10" name="Picture 9"/>
          <p:cNvPicPr/>
          <p:nvPr/>
        </p:nvPicPr>
        <p:blipFill>
          <a:blip r:embed="rId2" cstate="print"/>
          <a:srcRect/>
          <a:stretch>
            <a:fillRect/>
          </a:stretch>
        </p:blipFill>
        <p:spPr bwMode="auto">
          <a:xfrm>
            <a:off x="1371600" y="1828800"/>
            <a:ext cx="5791200"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219200"/>
            <a:ext cx="7069138" cy="720725"/>
          </a:xfrm>
        </p:spPr>
        <p:txBody>
          <a:bodyPr/>
          <a:lstStyle/>
          <a:p>
            <a:pPr eaLnBrk="1" hangingPunct="1">
              <a:defRPr/>
            </a:pPr>
            <a:r>
              <a:rPr lang="en-US" sz="2400" dirty="0" smtClean="0">
                <a:solidFill>
                  <a:schemeClr val="tx1"/>
                </a:solidFill>
                <a:latin typeface="+mn-lt"/>
              </a:rPr>
              <a:t>Endpoints (Continued)</a:t>
            </a:r>
          </a:p>
        </p:txBody>
      </p:sp>
      <p:sp>
        <p:nvSpPr>
          <p:cNvPr id="21507" name="Content Placeholder 2"/>
          <p:cNvSpPr>
            <a:spLocks noGrp="1"/>
          </p:cNvSpPr>
          <p:nvPr>
            <p:ph idx="1"/>
          </p:nvPr>
        </p:nvSpPr>
        <p:spPr>
          <a:xfrm>
            <a:off x="381000" y="2209800"/>
            <a:ext cx="8218488" cy="3200400"/>
          </a:xfrm>
        </p:spPr>
        <p:txBody>
          <a:bodyPr/>
          <a:lstStyle/>
          <a:p>
            <a:pPr eaLnBrk="1" hangingPunct="1"/>
            <a:r>
              <a:rPr lang="en-US" dirty="0" smtClean="0"/>
              <a:t>ADVD= “The Avaya Desktop Video Device (ADVD) with Flare User Experience.” (A175)</a:t>
            </a:r>
          </a:p>
          <a:p>
            <a:pPr eaLnBrk="1" hangingPunct="1"/>
            <a:r>
              <a:rPr lang="en-US" dirty="0" smtClean="0"/>
              <a:t>Avaya one-X™ Communicator 6.0</a:t>
            </a:r>
          </a:p>
          <a:p>
            <a:pPr eaLnBrk="1" hangingPunct="1"/>
            <a:r>
              <a:rPr lang="en-US" dirty="0" smtClean="0"/>
              <a:t>Avaya 96XX SIP Hardphones</a:t>
            </a:r>
          </a:p>
          <a:p>
            <a:pPr eaLnBrk="1" hangingPunct="1"/>
            <a:r>
              <a:rPr lang="en-US" dirty="0" smtClean="0"/>
              <a:t>Avaya 96X1 SIP Hardphones</a:t>
            </a:r>
          </a:p>
          <a:p>
            <a:pPr eaLnBrk="1" hangingPunct="1"/>
            <a:r>
              <a:rPr lang="en-US" dirty="0" smtClean="0"/>
              <a:t>Avaya Aura® Conferencing (MX6.0) </a:t>
            </a:r>
            <a:r>
              <a:rPr lang="en-US" dirty="0" smtClean="0">
                <a:solidFill>
                  <a:srgbClr val="FF0000"/>
                </a:solidFill>
              </a:rPr>
              <a:t>Standard Edition</a:t>
            </a:r>
          </a:p>
          <a:p>
            <a:pPr eaLnBrk="1" hangingPunct="1">
              <a:buFont typeface="Webdings" pitchFamily="18" charset="2"/>
              <a:buNone/>
            </a:pPr>
            <a:endParaRPr lang="en-US" dirty="0" smtClean="0"/>
          </a:p>
          <a:p>
            <a:pPr eaLnBrk="1" hangingPunct="1">
              <a:buFont typeface="Webdings" pitchFamily="18" charset="2"/>
              <a:buNone/>
            </a:pPr>
            <a:endParaRPr lang="en-US" dirty="0" smtClean="0"/>
          </a:p>
        </p:txBody>
      </p:sp>
      <p:sp>
        <p:nvSpPr>
          <p:cNvPr id="21508" name="Slide Number Placeholder 3"/>
          <p:cNvSpPr>
            <a:spLocks noGrp="1"/>
          </p:cNvSpPr>
          <p:nvPr>
            <p:ph type="sldNum" sz="quarter" idx="10"/>
          </p:nvPr>
        </p:nvSpPr>
        <p:spPr>
          <a:noFill/>
        </p:spPr>
        <p:txBody>
          <a:bodyPr/>
          <a:lstStyle/>
          <a:p>
            <a:fld id="{6FD7191F-7277-4967-8025-1484E28383C7}" type="slidenum">
              <a:rPr lang="en-US" smtClean="0"/>
              <a:pPr/>
              <a:t>12</a:t>
            </a:fld>
            <a:endParaRPr lang="en-US" dirty="0" smtClean="0"/>
          </a:p>
        </p:txBody>
      </p:sp>
      <p:sp>
        <p:nvSpPr>
          <p:cNvPr id="5" name="Title 1"/>
          <p:cNvSpPr txBox="1">
            <a:spLocks/>
          </p:cNvSpPr>
          <p:nvPr/>
        </p:nvSpPr>
        <p:spPr bwMode="auto">
          <a:xfrm>
            <a:off x="457200" y="533400"/>
            <a:ext cx="7069138" cy="720725"/>
          </a:xfrm>
          <a:prstGeom prst="rect">
            <a:avLst/>
          </a:prstGeom>
          <a:noFill/>
          <a:ln w="9525" algn="ctr">
            <a:noFill/>
            <a:miter lim="800000"/>
            <a:headEnd/>
            <a:tailEnd/>
          </a:ln>
        </p:spPr>
        <p:txBody>
          <a:bodyPr lIns="0" tIns="0" rIns="0" bIns="0" anchor="b"/>
          <a:lstStyle/>
          <a:p>
            <a:pPr>
              <a:defRPr/>
            </a:pPr>
            <a:r>
              <a:rPr lang="en-US" sz="2800" kern="0" dirty="0">
                <a:latin typeface="+mj-lt"/>
                <a:ea typeface="+mj-ea"/>
                <a:cs typeface="+mj-cs"/>
              </a:rPr>
              <a:t>Product Concept – What is it?</a:t>
            </a:r>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5613" y="482600"/>
            <a:ext cx="8307387" cy="720725"/>
          </a:xfrm>
        </p:spPr>
        <p:txBody>
          <a:bodyPr/>
          <a:lstStyle/>
          <a:p>
            <a:pPr eaLnBrk="1" hangingPunct="1"/>
            <a:r>
              <a:rPr lang="en-US" dirty="0" smtClean="0"/>
              <a:t>Accessing SP-6.0.3.0.2</a:t>
            </a:r>
          </a:p>
        </p:txBody>
      </p:sp>
      <p:sp>
        <p:nvSpPr>
          <p:cNvPr id="67587" name="Slide Number Placeholder 3"/>
          <p:cNvSpPr>
            <a:spLocks noGrp="1"/>
          </p:cNvSpPr>
          <p:nvPr>
            <p:ph type="sldNum" sz="quarter" idx="10"/>
          </p:nvPr>
        </p:nvSpPr>
        <p:spPr>
          <a:noFill/>
        </p:spPr>
        <p:txBody>
          <a:bodyPr/>
          <a:lstStyle/>
          <a:p>
            <a:fld id="{AC95FF0E-6DAD-4753-BF23-7B98CC0411B1}" type="slidenum">
              <a:rPr lang="en-US" smtClean="0"/>
              <a:pPr/>
              <a:t>120</a:t>
            </a:fld>
            <a:endParaRPr lang="en-US" dirty="0" smtClean="0"/>
          </a:p>
        </p:txBody>
      </p:sp>
      <p:pic>
        <p:nvPicPr>
          <p:cNvPr id="67588" name="Picture 3"/>
          <p:cNvPicPr>
            <a:picLocks noGrp="1" noChangeAspect="1" noChangeArrowheads="1"/>
          </p:cNvPicPr>
          <p:nvPr>
            <p:ph idx="1"/>
          </p:nvPr>
        </p:nvPicPr>
        <p:blipFill>
          <a:blip r:embed="rId2" cstate="print"/>
          <a:srcRect/>
          <a:stretch>
            <a:fillRect/>
          </a:stretch>
        </p:blipFill>
        <p:spPr>
          <a:xfrm>
            <a:off x="457200" y="1447800"/>
            <a:ext cx="7866063" cy="4953000"/>
          </a:xfrm>
          <a:noFill/>
        </p:spPr>
      </p:pic>
      <p:sp>
        <p:nvSpPr>
          <p:cNvPr id="5" name="TextBox 4"/>
          <p:cNvSpPr txBox="1"/>
          <p:nvPr/>
        </p:nvSpPr>
        <p:spPr>
          <a:xfrm>
            <a:off x="5867400" y="3581400"/>
            <a:ext cx="3060325" cy="757130"/>
          </a:xfrm>
          <a:prstGeom prst="rect">
            <a:avLst/>
          </a:prstGeom>
          <a:solidFill>
            <a:schemeClr val="bg1"/>
          </a:solidFill>
          <a:ln w="28575">
            <a:solidFill>
              <a:srgbClr val="FF0000"/>
            </a:solidFill>
          </a:ln>
        </p:spPr>
        <p:txBody>
          <a:bodyPr wrap="none" rtlCol="0">
            <a:spAutoFit/>
          </a:bodyPr>
          <a:lstStyle/>
          <a:p>
            <a:r>
              <a:rPr lang="en-US" sz="1600" b="1" dirty="0" smtClean="0">
                <a:solidFill>
                  <a:srgbClr val="0A3F70"/>
                </a:solidFill>
              </a:rPr>
              <a:t>First </a:t>
            </a:r>
            <a:r>
              <a:rPr lang="en-US" sz="1600" b="1" dirty="0">
                <a:solidFill>
                  <a:srgbClr val="0A3F70"/>
                </a:solidFill>
              </a:rPr>
              <a:t> </a:t>
            </a:r>
            <a:r>
              <a:rPr lang="en-US" sz="1600" b="1" dirty="0" smtClean="0">
                <a:solidFill>
                  <a:srgbClr val="0A3F70"/>
                </a:solidFill>
              </a:rPr>
              <a:t>DOM0 SSL CLI  Access.</a:t>
            </a:r>
          </a:p>
          <a:p>
            <a:r>
              <a:rPr lang="en-US" sz="1600" b="1" dirty="0" smtClean="0">
                <a:solidFill>
                  <a:srgbClr val="0A3F70"/>
                </a:solidFill>
              </a:rPr>
              <a:t>Note Instructions for </a:t>
            </a:r>
            <a:r>
              <a:rPr lang="en-US" sz="1600" b="1" u="sng" dirty="0" smtClean="0">
                <a:solidFill>
                  <a:srgbClr val="0A3F70"/>
                </a:solidFill>
              </a:rPr>
              <a:t>xm list</a:t>
            </a:r>
          </a:p>
          <a:p>
            <a:r>
              <a:rPr lang="en-US" sz="1600" b="1" dirty="0">
                <a:solidFill>
                  <a:srgbClr val="0A3F70"/>
                </a:solidFill>
              </a:rPr>
              <a:t>a</a:t>
            </a:r>
            <a:r>
              <a:rPr lang="en-US" sz="1600" b="1" dirty="0" smtClean="0">
                <a:solidFill>
                  <a:srgbClr val="0A3F70"/>
                </a:solidFill>
              </a:rPr>
              <a:t>nd </a:t>
            </a:r>
            <a:r>
              <a:rPr lang="en-US" sz="1600" b="1" u="sng" dirty="0" smtClean="0">
                <a:solidFill>
                  <a:srgbClr val="0A3F70"/>
                </a:solidFill>
              </a:rPr>
              <a:t>xm console </a:t>
            </a:r>
            <a:r>
              <a:rPr lang="en-US" sz="1600" b="1" dirty="0" smtClean="0">
                <a:solidFill>
                  <a:srgbClr val="0A3F70"/>
                </a:solidFill>
              </a:rPr>
              <a:t>commands</a:t>
            </a:r>
            <a:endParaRPr lang="en-US" sz="1600" b="1" dirty="0">
              <a:solidFill>
                <a:srgbClr val="0A3F70"/>
              </a:solidFill>
            </a:endParaRPr>
          </a:p>
        </p:txBody>
      </p:sp>
      <p:cxnSp>
        <p:nvCxnSpPr>
          <p:cNvPr id="6" name="Straight Arrow Connector 7"/>
          <p:cNvCxnSpPr>
            <a:cxnSpLocks noChangeShapeType="1"/>
            <a:stCxn id="5" idx="1"/>
          </p:cNvCxnSpPr>
          <p:nvPr/>
        </p:nvCxnSpPr>
        <p:spPr bwMode="auto">
          <a:xfrm rot="10800000" flipV="1">
            <a:off x="5181600" y="3959965"/>
            <a:ext cx="685800" cy="383434"/>
          </a:xfrm>
          <a:prstGeom prst="straightConnector1">
            <a:avLst/>
          </a:prstGeom>
          <a:noFill/>
          <a:ln w="28575" algn="ctr">
            <a:solidFill>
              <a:srgbClr val="FF0000"/>
            </a:solidFill>
            <a:round/>
            <a:headEnd/>
            <a:tailEnd type="arrow" w="med" len="med"/>
          </a:ln>
        </p:spPr>
      </p:cxnSp>
      <p:sp>
        <p:nvSpPr>
          <p:cNvPr id="11" name="TextBox 10"/>
          <p:cNvSpPr txBox="1"/>
          <p:nvPr/>
        </p:nvSpPr>
        <p:spPr>
          <a:xfrm>
            <a:off x="4267200" y="6019800"/>
            <a:ext cx="3353803" cy="313932"/>
          </a:xfrm>
          <a:prstGeom prst="rect">
            <a:avLst/>
          </a:prstGeom>
          <a:solidFill>
            <a:schemeClr val="bg1"/>
          </a:solidFill>
          <a:ln w="28575">
            <a:solidFill>
              <a:srgbClr val="FF0000"/>
            </a:solidFill>
          </a:ln>
        </p:spPr>
        <p:txBody>
          <a:bodyPr wrap="none" rtlCol="0">
            <a:spAutoFit/>
          </a:bodyPr>
          <a:lstStyle/>
          <a:p>
            <a:r>
              <a:rPr lang="en-US" sz="1600" b="1" dirty="0" smtClean="0">
                <a:solidFill>
                  <a:srgbClr val="0A3F70"/>
                </a:solidFill>
              </a:rPr>
              <a:t>Attempt Console CDOM Session</a:t>
            </a:r>
            <a:endParaRPr lang="en-US" sz="1600" b="1" dirty="0">
              <a:solidFill>
                <a:srgbClr val="0A3F70"/>
              </a:solidFill>
            </a:endParaRPr>
          </a:p>
        </p:txBody>
      </p:sp>
      <p:cxnSp>
        <p:nvCxnSpPr>
          <p:cNvPr id="12" name="Straight Arrow Connector 7"/>
          <p:cNvCxnSpPr>
            <a:cxnSpLocks noChangeShapeType="1"/>
            <a:stCxn id="11" idx="1"/>
          </p:cNvCxnSpPr>
          <p:nvPr/>
        </p:nvCxnSpPr>
        <p:spPr bwMode="auto">
          <a:xfrm rot="10800000">
            <a:off x="3810000" y="6098436"/>
            <a:ext cx="457200" cy="78331"/>
          </a:xfrm>
          <a:prstGeom prst="straightConnector1">
            <a:avLst/>
          </a:prstGeom>
          <a:noFill/>
          <a:ln w="28575" algn="ctr">
            <a:solidFill>
              <a:srgbClr val="FF0000"/>
            </a:solidFill>
            <a:round/>
            <a:headEnd/>
            <a:tailEnd type="arrow" w="med" len="med"/>
          </a:ln>
        </p:spPr>
      </p:cxnSp>
      <p:sp>
        <p:nvSpPr>
          <p:cNvPr id="9" name="TextBox 8"/>
          <p:cNvSpPr txBox="1"/>
          <p:nvPr/>
        </p:nvSpPr>
        <p:spPr>
          <a:xfrm>
            <a:off x="5181600" y="2438400"/>
            <a:ext cx="2818400" cy="313932"/>
          </a:xfrm>
          <a:prstGeom prst="rect">
            <a:avLst/>
          </a:prstGeom>
          <a:solidFill>
            <a:schemeClr val="bg1"/>
          </a:solidFill>
          <a:ln w="28575">
            <a:solidFill>
              <a:srgbClr val="FF0000"/>
            </a:solidFill>
          </a:ln>
        </p:spPr>
        <p:txBody>
          <a:bodyPr wrap="none" rtlCol="0">
            <a:spAutoFit/>
          </a:bodyPr>
          <a:lstStyle/>
          <a:p>
            <a:r>
              <a:rPr lang="en-US" sz="1600" b="1" dirty="0" smtClean="0">
                <a:solidFill>
                  <a:srgbClr val="0A3F70"/>
                </a:solidFill>
              </a:rPr>
              <a:t>Change user to root/root01</a:t>
            </a:r>
            <a:endParaRPr lang="en-US" sz="1600" b="1" dirty="0">
              <a:solidFill>
                <a:srgbClr val="0A3F70"/>
              </a:solidFill>
            </a:endParaRPr>
          </a:p>
        </p:txBody>
      </p:sp>
      <p:sp>
        <p:nvSpPr>
          <p:cNvPr id="10" name="TextBox 9"/>
          <p:cNvSpPr txBox="1"/>
          <p:nvPr/>
        </p:nvSpPr>
        <p:spPr>
          <a:xfrm>
            <a:off x="4800600" y="1676400"/>
            <a:ext cx="2763898" cy="313932"/>
          </a:xfrm>
          <a:prstGeom prst="rect">
            <a:avLst/>
          </a:prstGeom>
          <a:solidFill>
            <a:schemeClr val="bg1"/>
          </a:solidFill>
          <a:ln w="28575">
            <a:solidFill>
              <a:srgbClr val="FF0000"/>
            </a:solidFill>
          </a:ln>
        </p:spPr>
        <p:txBody>
          <a:bodyPr wrap="none" rtlCol="0">
            <a:spAutoFit/>
          </a:bodyPr>
          <a:lstStyle/>
          <a:p>
            <a:r>
              <a:rPr lang="en-US" sz="1600" b="1" dirty="0" smtClean="0">
                <a:solidFill>
                  <a:srgbClr val="0A3F70"/>
                </a:solidFill>
              </a:rPr>
              <a:t>Login with admin/admin01</a:t>
            </a:r>
            <a:endParaRPr lang="en-US" sz="1600" b="1" dirty="0">
              <a:solidFill>
                <a:srgbClr val="0A3F70"/>
              </a:solidFill>
            </a:endParaRPr>
          </a:p>
        </p:txBody>
      </p:sp>
      <p:cxnSp>
        <p:nvCxnSpPr>
          <p:cNvPr id="13" name="Straight Arrow Connector 7"/>
          <p:cNvCxnSpPr>
            <a:cxnSpLocks noChangeShapeType="1"/>
            <a:stCxn id="9" idx="1"/>
          </p:cNvCxnSpPr>
          <p:nvPr/>
        </p:nvCxnSpPr>
        <p:spPr bwMode="auto">
          <a:xfrm rot="10800000" flipV="1">
            <a:off x="2971800" y="2595366"/>
            <a:ext cx="2209800" cy="988468"/>
          </a:xfrm>
          <a:prstGeom prst="straightConnector1">
            <a:avLst/>
          </a:prstGeom>
          <a:noFill/>
          <a:ln w="28575" algn="ctr">
            <a:solidFill>
              <a:srgbClr val="FF0000"/>
            </a:solidFill>
            <a:round/>
            <a:headEnd/>
            <a:tailEnd type="arrow" w="med" len="med"/>
          </a:ln>
        </p:spPr>
      </p:cxnSp>
      <p:cxnSp>
        <p:nvCxnSpPr>
          <p:cNvPr id="14" name="Straight Arrow Connector 7"/>
          <p:cNvCxnSpPr>
            <a:cxnSpLocks noChangeShapeType="1"/>
          </p:cNvCxnSpPr>
          <p:nvPr/>
        </p:nvCxnSpPr>
        <p:spPr bwMode="auto">
          <a:xfrm rot="10800000" flipV="1">
            <a:off x="2133600" y="1828800"/>
            <a:ext cx="2667000" cy="76200"/>
          </a:xfrm>
          <a:prstGeom prst="straightConnector1">
            <a:avLst/>
          </a:prstGeom>
          <a:noFill/>
          <a:ln w="28575" algn="ctr">
            <a:solidFill>
              <a:srgbClr val="FF0000"/>
            </a:solidFill>
            <a:round/>
            <a:headEnd/>
            <a:tailEnd type="arrow" w="med" len="med"/>
          </a:ln>
        </p:spPr>
      </p:cxn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Grp="1" noChangeAspect="1" noChangeArrowheads="1"/>
          </p:cNvPicPr>
          <p:nvPr>
            <p:ph idx="1"/>
          </p:nvPr>
        </p:nvPicPr>
        <p:blipFill>
          <a:blip r:embed="rId3" cstate="print"/>
          <a:srcRect/>
          <a:stretch>
            <a:fillRect/>
          </a:stretch>
        </p:blipFill>
        <p:spPr>
          <a:xfrm>
            <a:off x="914400" y="1676400"/>
            <a:ext cx="7543800" cy="4749800"/>
          </a:xfrm>
          <a:noFill/>
        </p:spPr>
      </p:pic>
      <p:sp>
        <p:nvSpPr>
          <p:cNvPr id="68611" name="Title 1"/>
          <p:cNvSpPr>
            <a:spLocks noGrp="1"/>
          </p:cNvSpPr>
          <p:nvPr>
            <p:ph type="title"/>
          </p:nvPr>
        </p:nvSpPr>
        <p:spPr>
          <a:xfrm>
            <a:off x="455613" y="482600"/>
            <a:ext cx="8307387" cy="720725"/>
          </a:xfrm>
        </p:spPr>
        <p:txBody>
          <a:bodyPr/>
          <a:lstStyle/>
          <a:p>
            <a:pPr eaLnBrk="1" hangingPunct="1"/>
            <a:r>
              <a:rPr lang="en-US" dirty="0" smtClean="0"/>
              <a:t>Accessing SP-6.0.3.0.2</a:t>
            </a:r>
          </a:p>
        </p:txBody>
      </p:sp>
      <p:sp>
        <p:nvSpPr>
          <p:cNvPr id="68612" name="Slide Number Placeholder 3"/>
          <p:cNvSpPr>
            <a:spLocks noGrp="1"/>
          </p:cNvSpPr>
          <p:nvPr>
            <p:ph type="sldNum" sz="quarter" idx="10"/>
          </p:nvPr>
        </p:nvSpPr>
        <p:spPr>
          <a:noFill/>
        </p:spPr>
        <p:txBody>
          <a:bodyPr/>
          <a:lstStyle/>
          <a:p>
            <a:fld id="{E933A70D-BB01-4593-B189-6B43B1798A7A}" type="slidenum">
              <a:rPr lang="en-US" smtClean="0"/>
              <a:pPr/>
              <a:t>121</a:t>
            </a:fld>
            <a:endParaRPr lang="en-US" dirty="0" smtClean="0"/>
          </a:p>
        </p:txBody>
      </p:sp>
      <p:cxnSp>
        <p:nvCxnSpPr>
          <p:cNvPr id="6" name="Straight Arrow Connector 7"/>
          <p:cNvCxnSpPr>
            <a:cxnSpLocks noChangeShapeType="1"/>
          </p:cNvCxnSpPr>
          <p:nvPr/>
        </p:nvCxnSpPr>
        <p:spPr bwMode="auto">
          <a:xfrm rot="10800000">
            <a:off x="3200400" y="6324600"/>
            <a:ext cx="2971800" cy="1"/>
          </a:xfrm>
          <a:prstGeom prst="straightConnector1">
            <a:avLst/>
          </a:prstGeom>
          <a:noFill/>
          <a:ln w="28575" algn="ctr">
            <a:solidFill>
              <a:srgbClr val="FF0000"/>
            </a:solidFill>
            <a:round/>
            <a:headEnd/>
            <a:tailEnd type="arrow" w="med" len="med"/>
          </a:ln>
        </p:spPr>
      </p:cxnSp>
      <p:cxnSp>
        <p:nvCxnSpPr>
          <p:cNvPr id="14" name="Straight Arrow Connector 7"/>
          <p:cNvCxnSpPr>
            <a:cxnSpLocks noChangeShapeType="1"/>
          </p:cNvCxnSpPr>
          <p:nvPr/>
        </p:nvCxnSpPr>
        <p:spPr bwMode="auto">
          <a:xfrm rot="5400000">
            <a:off x="5523713" y="5676905"/>
            <a:ext cx="1296190" cy="785"/>
          </a:xfrm>
          <a:prstGeom prst="straightConnector1">
            <a:avLst/>
          </a:prstGeom>
          <a:noFill/>
          <a:ln w="28575" algn="ctr">
            <a:solidFill>
              <a:srgbClr val="FF0000"/>
            </a:solidFill>
            <a:round/>
            <a:headEnd type="none" w="med" len="med"/>
            <a:tailEnd type="none" w="med" len="med"/>
          </a:ln>
        </p:spPr>
      </p:cxnSp>
      <p:sp>
        <p:nvSpPr>
          <p:cNvPr id="5" name="TextBox 4"/>
          <p:cNvSpPr txBox="1"/>
          <p:nvPr/>
        </p:nvSpPr>
        <p:spPr>
          <a:xfrm>
            <a:off x="4953000" y="3200400"/>
            <a:ext cx="3690434" cy="2062103"/>
          </a:xfrm>
          <a:prstGeom prst="rect">
            <a:avLst/>
          </a:prstGeom>
          <a:solidFill>
            <a:schemeClr val="bg1"/>
          </a:solidFill>
          <a:ln w="28575">
            <a:solidFill>
              <a:srgbClr val="FF0000"/>
            </a:solidFill>
          </a:ln>
        </p:spPr>
        <p:txBody>
          <a:bodyPr wrap="square" rtlCol="0">
            <a:spAutoFit/>
          </a:bodyPr>
          <a:lstStyle/>
          <a:p>
            <a:pPr algn="ctr"/>
            <a:r>
              <a:rPr lang="en-US" sz="1600" b="1" dirty="0" smtClean="0">
                <a:solidFill>
                  <a:srgbClr val="002060"/>
                </a:solidFill>
              </a:rPr>
              <a:t>Note: At this point, you cannot open a browser session to CDOM, nor can you login as console here.  CDOM appears to be stuck at “Starting vsp_firstboot”, but the </a:t>
            </a:r>
            <a:r>
              <a:rPr lang="en-US" sz="1600" b="1" u="sng" dirty="0" smtClean="0">
                <a:solidFill>
                  <a:srgbClr val="002060"/>
                </a:solidFill>
              </a:rPr>
              <a:t>first  </a:t>
            </a:r>
            <a:r>
              <a:rPr lang="en-US" sz="1600" b="1" dirty="0" smtClean="0">
                <a:solidFill>
                  <a:srgbClr val="002060"/>
                </a:solidFill>
              </a:rPr>
              <a:t>CDOM restart after a System Platform install requires ~15 Minutes to complete.  Be Patient.</a:t>
            </a:r>
            <a:endParaRPr lang="en-US" sz="1600" b="1" dirty="0">
              <a:solidFill>
                <a:srgbClr val="002060"/>
              </a:solidFill>
            </a:endParaRPr>
          </a:p>
        </p:txBody>
      </p:sp>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5613" y="482600"/>
            <a:ext cx="8307387" cy="720725"/>
          </a:xfrm>
        </p:spPr>
        <p:txBody>
          <a:bodyPr/>
          <a:lstStyle/>
          <a:p>
            <a:pPr eaLnBrk="1" hangingPunct="1"/>
            <a:r>
              <a:rPr lang="en-US" dirty="0" smtClean="0"/>
              <a:t>Accessing SP-6.0.3.0.2</a:t>
            </a:r>
          </a:p>
        </p:txBody>
      </p:sp>
      <p:sp>
        <p:nvSpPr>
          <p:cNvPr id="69635" name="Slide Number Placeholder 3"/>
          <p:cNvSpPr>
            <a:spLocks noGrp="1"/>
          </p:cNvSpPr>
          <p:nvPr>
            <p:ph type="sldNum" sz="quarter" idx="10"/>
          </p:nvPr>
        </p:nvSpPr>
        <p:spPr>
          <a:noFill/>
        </p:spPr>
        <p:txBody>
          <a:bodyPr/>
          <a:lstStyle/>
          <a:p>
            <a:fld id="{936A4F9C-5958-474C-8FD0-260CB7167EDA}" type="slidenum">
              <a:rPr lang="en-US" smtClean="0"/>
              <a:pPr/>
              <a:t>122</a:t>
            </a:fld>
            <a:endParaRPr lang="en-US" dirty="0" smtClean="0"/>
          </a:p>
        </p:txBody>
      </p:sp>
      <p:pic>
        <p:nvPicPr>
          <p:cNvPr id="69636" name="Picture 2"/>
          <p:cNvPicPr>
            <a:picLocks noGrp="1" noChangeAspect="1" noChangeArrowheads="1"/>
          </p:cNvPicPr>
          <p:nvPr>
            <p:ph idx="1"/>
          </p:nvPr>
        </p:nvPicPr>
        <p:blipFill>
          <a:blip r:embed="rId2" cstate="print"/>
          <a:srcRect/>
          <a:stretch>
            <a:fillRect/>
          </a:stretch>
        </p:blipFill>
        <p:spPr>
          <a:xfrm>
            <a:off x="457200" y="1447800"/>
            <a:ext cx="7986713" cy="5029200"/>
          </a:xfrm>
          <a:noFill/>
        </p:spPr>
      </p:pic>
      <p:cxnSp>
        <p:nvCxnSpPr>
          <p:cNvPr id="6" name="Straight Arrow Connector 7"/>
          <p:cNvCxnSpPr>
            <a:cxnSpLocks noChangeShapeType="1"/>
          </p:cNvCxnSpPr>
          <p:nvPr/>
        </p:nvCxnSpPr>
        <p:spPr bwMode="auto">
          <a:xfrm rot="10800000">
            <a:off x="3581400" y="6324600"/>
            <a:ext cx="1600200" cy="1588"/>
          </a:xfrm>
          <a:prstGeom prst="straightConnector1">
            <a:avLst/>
          </a:prstGeom>
          <a:noFill/>
          <a:ln w="28575" algn="ctr">
            <a:solidFill>
              <a:srgbClr val="FF0000"/>
            </a:solidFill>
            <a:round/>
            <a:headEnd/>
            <a:tailEnd type="arrow" w="med" len="med"/>
          </a:ln>
        </p:spPr>
      </p:cxnSp>
      <p:sp>
        <p:nvSpPr>
          <p:cNvPr id="12" name="TextBox 11"/>
          <p:cNvSpPr txBox="1"/>
          <p:nvPr/>
        </p:nvSpPr>
        <p:spPr>
          <a:xfrm>
            <a:off x="5562600" y="2895600"/>
            <a:ext cx="3214341" cy="1077218"/>
          </a:xfrm>
          <a:prstGeom prst="rect">
            <a:avLst/>
          </a:prstGeom>
          <a:solidFill>
            <a:schemeClr val="bg1"/>
          </a:solidFill>
          <a:ln w="28575">
            <a:solidFill>
              <a:srgbClr val="FF0000"/>
            </a:solidFill>
          </a:ln>
        </p:spPr>
        <p:txBody>
          <a:bodyPr wrap="square" rtlCol="0">
            <a:spAutoFit/>
          </a:bodyPr>
          <a:lstStyle/>
          <a:p>
            <a:pPr algn="ctr"/>
            <a:r>
              <a:rPr lang="en-US" sz="1600" b="1" dirty="0" smtClean="0">
                <a:solidFill>
                  <a:srgbClr val="0A3F70"/>
                </a:solidFill>
              </a:rPr>
              <a:t>After ~15 minutes, CDOM </a:t>
            </a:r>
          </a:p>
          <a:p>
            <a:pPr algn="ctr"/>
            <a:r>
              <a:rPr lang="en-US" sz="1600" b="1" dirty="0" smtClean="0">
                <a:solidFill>
                  <a:srgbClr val="0A3F70"/>
                </a:solidFill>
              </a:rPr>
              <a:t>finally breaks loose,  finishes </a:t>
            </a:r>
          </a:p>
          <a:p>
            <a:pPr algn="ctr"/>
            <a:r>
              <a:rPr lang="en-US" sz="1600" b="1" dirty="0">
                <a:solidFill>
                  <a:srgbClr val="0A3F70"/>
                </a:solidFill>
              </a:rPr>
              <a:t>f</a:t>
            </a:r>
            <a:r>
              <a:rPr lang="en-US" sz="1600" b="1" dirty="0" smtClean="0">
                <a:solidFill>
                  <a:srgbClr val="0A3F70"/>
                </a:solidFill>
              </a:rPr>
              <a:t>irst restart initialization tasks,</a:t>
            </a:r>
          </a:p>
          <a:p>
            <a:pPr algn="ctr"/>
            <a:r>
              <a:rPr lang="en-US" sz="1600" b="1" dirty="0" smtClean="0">
                <a:solidFill>
                  <a:srgbClr val="0A3F70"/>
                </a:solidFill>
              </a:rPr>
              <a:t> then offers login prompt </a:t>
            </a:r>
          </a:p>
        </p:txBody>
      </p:sp>
      <p:cxnSp>
        <p:nvCxnSpPr>
          <p:cNvPr id="14" name="Straight Arrow Connector 7"/>
          <p:cNvCxnSpPr>
            <a:cxnSpLocks noChangeShapeType="1"/>
          </p:cNvCxnSpPr>
          <p:nvPr/>
        </p:nvCxnSpPr>
        <p:spPr bwMode="auto">
          <a:xfrm rot="10800000">
            <a:off x="4800600" y="1905000"/>
            <a:ext cx="381000" cy="1588"/>
          </a:xfrm>
          <a:prstGeom prst="straightConnector1">
            <a:avLst/>
          </a:prstGeom>
          <a:noFill/>
          <a:ln w="28575" algn="ctr">
            <a:solidFill>
              <a:srgbClr val="FF0000"/>
            </a:solidFill>
            <a:round/>
            <a:headEnd/>
            <a:tailEnd type="arrow" w="med" len="med"/>
          </a:ln>
        </p:spPr>
      </p:cxnSp>
      <p:cxnSp>
        <p:nvCxnSpPr>
          <p:cNvPr id="22" name="Straight Arrow Connector 7"/>
          <p:cNvCxnSpPr>
            <a:cxnSpLocks noChangeShapeType="1"/>
          </p:cNvCxnSpPr>
          <p:nvPr/>
        </p:nvCxnSpPr>
        <p:spPr bwMode="auto">
          <a:xfrm rot="5400000">
            <a:off x="2972594" y="4114800"/>
            <a:ext cx="4418806" cy="794"/>
          </a:xfrm>
          <a:prstGeom prst="straightConnector1">
            <a:avLst/>
          </a:prstGeom>
          <a:noFill/>
          <a:ln w="28575" algn="ctr">
            <a:solidFill>
              <a:srgbClr val="FF0000"/>
            </a:solidFill>
            <a:round/>
            <a:headEnd type="none" w="med" len="med"/>
            <a:tailEnd type="none" w="med" len="med"/>
          </a:ln>
        </p:spPr>
      </p:cxnSp>
      <p:cxnSp>
        <p:nvCxnSpPr>
          <p:cNvPr id="25" name="Straight Arrow Connector 7"/>
          <p:cNvCxnSpPr>
            <a:cxnSpLocks noChangeShapeType="1"/>
          </p:cNvCxnSpPr>
          <p:nvPr/>
        </p:nvCxnSpPr>
        <p:spPr bwMode="auto">
          <a:xfrm rot="10800000">
            <a:off x="5181600" y="3429000"/>
            <a:ext cx="381000" cy="1588"/>
          </a:xfrm>
          <a:prstGeom prst="straightConnector1">
            <a:avLst/>
          </a:prstGeom>
          <a:noFill/>
          <a:ln w="28575" algn="ctr">
            <a:solidFill>
              <a:srgbClr val="FF0000"/>
            </a:solidFill>
            <a:round/>
            <a:headEnd/>
            <a:tailEnd type="arrow" w="med" len="med"/>
          </a:ln>
        </p:spPr>
      </p:cxn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5613" y="482600"/>
            <a:ext cx="8307387" cy="720725"/>
          </a:xfrm>
        </p:spPr>
        <p:txBody>
          <a:bodyPr/>
          <a:lstStyle/>
          <a:p>
            <a:pPr eaLnBrk="1" hangingPunct="1"/>
            <a:r>
              <a:rPr lang="en-US" dirty="0" smtClean="0"/>
              <a:t>Installation – Install System Platform 6.0.3.0.2</a:t>
            </a:r>
          </a:p>
        </p:txBody>
      </p:sp>
      <p:sp>
        <p:nvSpPr>
          <p:cNvPr id="70659" name="Slide Number Placeholder 3"/>
          <p:cNvSpPr>
            <a:spLocks noGrp="1"/>
          </p:cNvSpPr>
          <p:nvPr>
            <p:ph type="sldNum" sz="quarter" idx="10"/>
          </p:nvPr>
        </p:nvSpPr>
        <p:spPr>
          <a:noFill/>
        </p:spPr>
        <p:txBody>
          <a:bodyPr/>
          <a:lstStyle/>
          <a:p>
            <a:fld id="{E496E55A-4A80-455A-B3A7-70D89DD9556B}" type="slidenum">
              <a:rPr lang="en-US" smtClean="0"/>
              <a:pPr/>
              <a:t>123</a:t>
            </a:fld>
            <a:endParaRPr lang="en-US" dirty="0" smtClean="0"/>
          </a:p>
        </p:txBody>
      </p:sp>
      <p:pic>
        <p:nvPicPr>
          <p:cNvPr id="70660" name="Picture 2"/>
          <p:cNvPicPr>
            <a:picLocks noGrp="1" noChangeAspect="1" noChangeArrowheads="1"/>
          </p:cNvPicPr>
          <p:nvPr>
            <p:ph idx="1"/>
          </p:nvPr>
        </p:nvPicPr>
        <p:blipFill>
          <a:blip r:embed="rId3" cstate="print"/>
          <a:srcRect/>
          <a:stretch>
            <a:fillRect/>
          </a:stretch>
        </p:blipFill>
        <p:spPr>
          <a:xfrm>
            <a:off x="457200" y="1295400"/>
            <a:ext cx="7866063" cy="4953000"/>
          </a:xfrm>
          <a:noFill/>
        </p:spPr>
      </p:pic>
      <p:cxnSp>
        <p:nvCxnSpPr>
          <p:cNvPr id="5" name="Straight Arrow Connector 7"/>
          <p:cNvCxnSpPr>
            <a:cxnSpLocks noChangeShapeType="1"/>
          </p:cNvCxnSpPr>
          <p:nvPr/>
        </p:nvCxnSpPr>
        <p:spPr bwMode="auto">
          <a:xfrm rot="10800000">
            <a:off x="3962400" y="4724400"/>
            <a:ext cx="1752600" cy="1588"/>
          </a:xfrm>
          <a:prstGeom prst="straightConnector1">
            <a:avLst/>
          </a:prstGeom>
          <a:noFill/>
          <a:ln w="28575" algn="ctr">
            <a:solidFill>
              <a:srgbClr val="FF0000"/>
            </a:solidFill>
            <a:round/>
            <a:headEnd/>
            <a:tailEnd type="arrow" w="med" len="med"/>
          </a:ln>
        </p:spPr>
      </p:cxnSp>
      <p:sp>
        <p:nvSpPr>
          <p:cNvPr id="6" name="TextBox 5"/>
          <p:cNvSpPr txBox="1"/>
          <p:nvPr/>
        </p:nvSpPr>
        <p:spPr>
          <a:xfrm>
            <a:off x="5686142" y="4572000"/>
            <a:ext cx="1986441" cy="313932"/>
          </a:xfrm>
          <a:prstGeom prst="rect">
            <a:avLst/>
          </a:prstGeom>
          <a:solidFill>
            <a:schemeClr val="bg1"/>
          </a:solidFill>
          <a:ln w="28575">
            <a:solidFill>
              <a:srgbClr val="FF0000"/>
            </a:solidFill>
          </a:ln>
        </p:spPr>
        <p:txBody>
          <a:bodyPr wrap="none" rtlCol="0">
            <a:spAutoFit/>
          </a:bodyPr>
          <a:lstStyle/>
          <a:p>
            <a:pPr algn="ctr"/>
            <a:r>
              <a:rPr lang="en-US" sz="1600" b="1" dirty="0" smtClean="0">
                <a:solidFill>
                  <a:srgbClr val="0A3F70"/>
                </a:solidFill>
              </a:rPr>
              <a:t>Begin CDOM login</a:t>
            </a:r>
            <a:endParaRPr lang="en-US" sz="1600" b="1" dirty="0">
              <a:solidFill>
                <a:srgbClr val="0A3F70"/>
              </a:solidFill>
            </a:endParaRPr>
          </a:p>
        </p:txBody>
      </p:sp>
      <p:cxnSp>
        <p:nvCxnSpPr>
          <p:cNvPr id="7" name="Straight Arrow Connector 7"/>
          <p:cNvCxnSpPr>
            <a:cxnSpLocks noChangeShapeType="1"/>
            <a:stCxn id="8" idx="1"/>
          </p:cNvCxnSpPr>
          <p:nvPr/>
        </p:nvCxnSpPr>
        <p:spPr bwMode="auto">
          <a:xfrm rot="10800000" flipV="1">
            <a:off x="2362202" y="5767120"/>
            <a:ext cx="1816890" cy="481278"/>
          </a:xfrm>
          <a:prstGeom prst="straightConnector1">
            <a:avLst/>
          </a:prstGeom>
          <a:noFill/>
          <a:ln w="28575" algn="ctr">
            <a:solidFill>
              <a:srgbClr val="FF0000"/>
            </a:solidFill>
            <a:round/>
            <a:headEnd/>
            <a:tailEnd type="arrow" w="med" len="med"/>
          </a:ln>
        </p:spPr>
      </p:cxnSp>
      <p:sp>
        <p:nvSpPr>
          <p:cNvPr id="8" name="TextBox 7"/>
          <p:cNvSpPr txBox="1"/>
          <p:nvPr/>
        </p:nvSpPr>
        <p:spPr>
          <a:xfrm>
            <a:off x="4179092" y="5105400"/>
            <a:ext cx="3504486" cy="1323439"/>
          </a:xfrm>
          <a:prstGeom prst="rect">
            <a:avLst/>
          </a:prstGeom>
          <a:solidFill>
            <a:schemeClr val="bg1"/>
          </a:solidFill>
          <a:ln w="28575">
            <a:solidFill>
              <a:srgbClr val="FF0000"/>
            </a:solidFill>
          </a:ln>
        </p:spPr>
        <p:txBody>
          <a:bodyPr wrap="square" rtlCol="0">
            <a:spAutoFit/>
          </a:bodyPr>
          <a:lstStyle/>
          <a:p>
            <a:pPr algn="ctr"/>
            <a:r>
              <a:rPr lang="en-US" sz="1600" b="1" dirty="0" smtClean="0">
                <a:solidFill>
                  <a:srgbClr val="0A3F70"/>
                </a:solidFill>
              </a:rPr>
              <a:t>Success!  Browser login </a:t>
            </a:r>
          </a:p>
          <a:p>
            <a:pPr algn="ctr"/>
            <a:r>
              <a:rPr lang="en-US" sz="1600" b="1" dirty="0" smtClean="0">
                <a:solidFill>
                  <a:srgbClr val="0A3F70"/>
                </a:solidFill>
              </a:rPr>
              <a:t>to CDOM is now also possible.</a:t>
            </a:r>
          </a:p>
          <a:p>
            <a:pPr algn="ctr"/>
            <a:r>
              <a:rPr lang="en-US" sz="1600" b="1" u="sng" dirty="0" smtClean="0">
                <a:solidFill>
                  <a:srgbClr val="0A3F70"/>
                </a:solidFill>
              </a:rPr>
              <a:t>Note</a:t>
            </a:r>
            <a:r>
              <a:rPr lang="en-US" sz="1600" b="1" dirty="0" smtClean="0">
                <a:solidFill>
                  <a:srgbClr val="0A3F70"/>
                </a:solidFill>
              </a:rPr>
              <a:t>: to exit console session and </a:t>
            </a:r>
          </a:p>
          <a:p>
            <a:pPr algn="ctr"/>
            <a:r>
              <a:rPr lang="en-US" sz="1600" b="1" dirty="0" smtClean="0">
                <a:solidFill>
                  <a:srgbClr val="0A3F70"/>
                </a:solidFill>
              </a:rPr>
              <a:t>return to dom0 CLI prompt,</a:t>
            </a:r>
          </a:p>
          <a:p>
            <a:pPr algn="ctr"/>
            <a:r>
              <a:rPr lang="en-US" sz="1600" b="1" dirty="0" smtClean="0">
                <a:solidFill>
                  <a:srgbClr val="0A3F70"/>
                </a:solidFill>
              </a:rPr>
              <a:t>enter </a:t>
            </a:r>
            <a:r>
              <a:rPr lang="en-US" sz="1600" b="1" dirty="0" smtClean="0">
                <a:solidFill>
                  <a:srgbClr val="FF0000"/>
                </a:solidFill>
              </a:rPr>
              <a:t>ctrl-]</a:t>
            </a:r>
            <a:endParaRPr lang="en-US" sz="1600" b="1"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 6</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solidFill>
                  <a:schemeClr val="bg2">
                    <a:lumMod val="75000"/>
                  </a:schemeClr>
                </a:solidFill>
              </a:rPr>
              <a:t>Fill out Configuration Data Worksheet in ME Intelligent Workbook</a:t>
            </a:r>
          </a:p>
          <a:p>
            <a:pPr marL="457200" indent="-457200" eaLnBrk="1" hangingPunct="1">
              <a:buFont typeface="+mj-lt"/>
              <a:buAutoNum type="arabicPeriod"/>
              <a:defRPr/>
            </a:pPr>
            <a:r>
              <a:rPr lang="en-US" sz="2000" dirty="0" smtClean="0">
                <a:solidFill>
                  <a:schemeClr val="bg2">
                    <a:lumMod val="75000"/>
                  </a:schemeClr>
                </a:solidFill>
              </a:rPr>
              <a:t>Run the standalone Installation Wizard to generate the EPW file. </a:t>
            </a:r>
          </a:p>
          <a:p>
            <a:pPr marL="457200" indent="-457200" eaLnBrk="1" hangingPunct="1">
              <a:buFont typeface="+mj-lt"/>
              <a:buAutoNum type="arabicPeriod"/>
              <a:defRPr/>
            </a:pPr>
            <a:r>
              <a:rPr lang="en-US" sz="2000" dirty="0" smtClean="0">
                <a:solidFill>
                  <a:schemeClr val="bg2">
                    <a:lumMod val="75000"/>
                  </a:schemeClr>
                </a:solidFill>
              </a:rPr>
              <a:t>Install ME Server and Media-Gateway in Rack, connect Power, LAN</a:t>
            </a:r>
          </a:p>
          <a:p>
            <a:pPr marL="457200" indent="-457200" eaLnBrk="1" hangingPunct="1">
              <a:buFont typeface="+mj-lt"/>
              <a:buAutoNum type="arabicPeriod"/>
              <a:defRPr/>
            </a:pPr>
            <a:r>
              <a:rPr lang="en-US" sz="2000" dirty="0" smtClean="0">
                <a:solidFill>
                  <a:schemeClr val="bg2">
                    <a:lumMod val="75000"/>
                  </a:schemeClr>
                </a:solidFill>
              </a:rPr>
              <a:t>Configure Media-Gateway</a:t>
            </a:r>
          </a:p>
          <a:p>
            <a:pPr marL="457200" indent="-457200" eaLnBrk="1" hangingPunct="1">
              <a:buFont typeface="+mj-lt"/>
              <a:buAutoNum type="arabicPeriod"/>
              <a:defRPr/>
            </a:pPr>
            <a:r>
              <a:rPr lang="en-US" sz="2000" dirty="0" smtClean="0">
                <a:solidFill>
                  <a:schemeClr val="bg2">
                    <a:lumMod val="75000"/>
                  </a:schemeClr>
                </a:solidFill>
              </a:rPr>
              <a:t>Install System Platform 6.0.3.0.2 software  and update (30 minutes)</a:t>
            </a:r>
          </a:p>
          <a:p>
            <a:pPr marL="457200" indent="-457200" eaLnBrk="1" hangingPunct="1">
              <a:buFont typeface="+mj-lt"/>
              <a:buAutoNum type="arabicPeriod"/>
              <a:defRPr/>
            </a:pPr>
            <a:r>
              <a:rPr lang="en-US" sz="2000" b="1" dirty="0" smtClean="0"/>
              <a:t>Configure SAL and register the system</a:t>
            </a:r>
          </a:p>
          <a:p>
            <a:pPr marL="457200" indent="-457200" eaLnBrk="1" hangingPunct="1">
              <a:buFont typeface="+mj-lt"/>
              <a:buAutoNum type="arabicPeriod"/>
              <a:defRPr/>
            </a:pPr>
            <a:r>
              <a:rPr lang="en-US" sz="2000" dirty="0" smtClean="0">
                <a:solidFill>
                  <a:schemeClr val="bg2">
                    <a:lumMod val="75000"/>
                  </a:schemeClr>
                </a:solidFill>
              </a:rPr>
              <a:t>Install ME template (2 - 4 hours)</a:t>
            </a:r>
          </a:p>
          <a:p>
            <a:pPr marL="457200" indent="-457200" eaLnBrk="1" hangingPunct="1">
              <a:buFont typeface="+mj-lt"/>
              <a:buAutoNum type="arabicPeriod"/>
              <a:defRPr/>
            </a:pPr>
            <a:r>
              <a:rPr lang="en-US" sz="2000" dirty="0" smtClean="0">
                <a:solidFill>
                  <a:schemeClr val="bg2">
                    <a:lumMod val="75000"/>
                  </a:schemeClr>
                </a:solidFill>
              </a:rPr>
              <a:t>Apply latest VM updates (CM, SMGR, Presence Server)</a:t>
            </a:r>
          </a:p>
          <a:p>
            <a:pPr marL="457200" indent="-457200" eaLnBrk="1" hangingPunct="1">
              <a:buFont typeface="+mj-lt"/>
              <a:buAutoNum type="arabicPeriod"/>
              <a:defRPr/>
            </a:pPr>
            <a:r>
              <a:rPr lang="en-US" sz="2000" dirty="0" smtClean="0">
                <a:solidFill>
                  <a:schemeClr val="bg2">
                    <a:lumMod val="75000"/>
                  </a:schemeClr>
                </a:solidFill>
              </a:rPr>
              <a:t>Configure SMGR, Presence Server, Endpoints  (1 hour)</a:t>
            </a:r>
          </a:p>
          <a:p>
            <a:pPr marL="457200" indent="-457200" eaLnBrk="1" hangingPunct="1">
              <a:buFont typeface="+mj-lt"/>
              <a:buAutoNum type="arabicPeriod"/>
              <a:defRPr/>
            </a:pPr>
            <a:r>
              <a:rPr lang="en-US" sz="2000" dirty="0" smtClean="0">
                <a:solidFill>
                  <a:schemeClr val="bg2">
                    <a:lumMod val="75000"/>
                  </a:schemeClr>
                </a:solidFill>
              </a:rPr>
              <a:t>Install License and Authentication Files (10 minutes)</a:t>
            </a:r>
          </a:p>
          <a:p>
            <a:pPr marL="457200" indent="-457200" eaLnBrk="1" hangingPunct="1">
              <a:buFont typeface="+mj-lt"/>
              <a:buAutoNum type="arabicPeriod"/>
              <a:defRPr/>
            </a:pPr>
            <a:r>
              <a:rPr lang="en-US" sz="2000" dirty="0" smtClean="0">
                <a:solidFill>
                  <a:schemeClr val="bg2">
                    <a:lumMod val="75000"/>
                  </a:schemeClr>
                </a:solidFill>
              </a:rPr>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124</a:t>
            </a:fld>
            <a:endParaRPr lang="en-US" dirty="0" smtClean="0"/>
          </a:p>
        </p:txBody>
      </p:sp>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416354F1-D523-486C-BB06-EC4C7954F436}" type="slidenum">
              <a:rPr lang="en-US" sz="800" b="1">
                <a:solidFill>
                  <a:srgbClr val="988888"/>
                </a:solidFill>
              </a:rPr>
              <a:pPr algn="r">
                <a:lnSpc>
                  <a:spcPct val="100000"/>
                </a:lnSpc>
              </a:pPr>
              <a:t>125</a:t>
            </a:fld>
            <a:endParaRPr lang="en-US" sz="800" b="1" dirty="0">
              <a:solidFill>
                <a:srgbClr val="988888"/>
              </a:solidFill>
            </a:endParaRPr>
          </a:p>
        </p:txBody>
      </p:sp>
      <p:sp>
        <p:nvSpPr>
          <p:cNvPr id="20483" name="Rectangle 2"/>
          <p:cNvSpPr>
            <a:spLocks noGrp="1" noChangeArrowheads="1"/>
          </p:cNvSpPr>
          <p:nvPr>
            <p:ph type="title"/>
          </p:nvPr>
        </p:nvSpPr>
        <p:spPr/>
        <p:txBody>
          <a:bodyPr/>
          <a:lstStyle/>
          <a:p>
            <a:pPr eaLnBrk="1" hangingPunct="1"/>
            <a:r>
              <a:rPr lang="en-US" dirty="0" smtClean="0"/>
              <a:t>ME Topology View – SAL Configuration</a:t>
            </a:r>
          </a:p>
        </p:txBody>
      </p:sp>
      <p:sp>
        <p:nvSpPr>
          <p:cNvPr id="20484"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0485"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0486"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72" name="Rectangle 27"/>
          <p:cNvSpPr>
            <a:spLocks noChangeArrowheads="1"/>
          </p:cNvSpPr>
          <p:nvPr/>
        </p:nvSpPr>
        <p:spPr bwMode="auto">
          <a:xfrm>
            <a:off x="467544" y="1628800"/>
            <a:ext cx="8280920" cy="43204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0493" name="TextBox 75"/>
          <p:cNvSpPr txBox="1">
            <a:spLocks noChangeArrowheads="1"/>
          </p:cNvSpPr>
          <p:nvPr/>
        </p:nvSpPr>
        <p:spPr bwMode="auto">
          <a:xfrm>
            <a:off x="755650" y="4005263"/>
            <a:ext cx="8137525" cy="2613023"/>
          </a:xfrm>
          <a:prstGeom prst="rect">
            <a:avLst/>
          </a:prstGeom>
          <a:noFill/>
          <a:ln w="28575">
            <a:solidFill>
              <a:srgbClr val="817C55"/>
            </a:solidFill>
            <a:miter lim="800000"/>
            <a:headEnd/>
            <a:tailEnd/>
          </a:ln>
        </p:spPr>
        <p:txBody>
          <a:bodyPr>
            <a:spAutoFit/>
          </a:bodyPr>
          <a:lstStyle/>
          <a:p>
            <a:pPr algn="l"/>
            <a:r>
              <a:rPr lang="en-US" sz="2000" b="1" dirty="0"/>
              <a:t>Configure Secure Access Link for Remote Access and Alarming:</a:t>
            </a:r>
          </a:p>
          <a:p>
            <a:pPr algn="l">
              <a:buFont typeface="Arial" charset="0"/>
              <a:buChar char="•"/>
            </a:pPr>
            <a:r>
              <a:rPr lang="en-US" dirty="0">
                <a:solidFill>
                  <a:srgbClr val="5A7614"/>
                </a:solidFill>
              </a:rPr>
              <a:t> </a:t>
            </a:r>
            <a:r>
              <a:rPr lang="en-US" dirty="0">
                <a:solidFill>
                  <a:srgbClr val="0A3F70"/>
                </a:solidFill>
              </a:rPr>
              <a:t>Login on CDOM via browser session</a:t>
            </a:r>
          </a:p>
          <a:p>
            <a:pPr algn="l">
              <a:buFont typeface="Arial" charset="0"/>
              <a:buChar char="•"/>
            </a:pPr>
            <a:r>
              <a:rPr lang="en-US" dirty="0">
                <a:solidFill>
                  <a:srgbClr val="0A3F70"/>
                </a:solidFill>
              </a:rPr>
              <a:t> Configure and test remote access to the </a:t>
            </a:r>
            <a:r>
              <a:rPr lang="en-US" dirty="0" smtClean="0">
                <a:solidFill>
                  <a:srgbClr val="0A3F70"/>
                </a:solidFill>
              </a:rPr>
              <a:t>ME server</a:t>
            </a:r>
          </a:p>
          <a:p>
            <a:pPr algn="l">
              <a:buFont typeface="Arial" charset="0"/>
              <a:buChar char="•"/>
            </a:pPr>
            <a:r>
              <a:rPr lang="en-US" dirty="0" smtClean="0">
                <a:solidFill>
                  <a:srgbClr val="0A3F70"/>
                </a:solidFill>
              </a:rPr>
              <a:t> See the following document for instructions:</a:t>
            </a:r>
          </a:p>
          <a:p>
            <a:pPr algn="l"/>
            <a:endParaRPr lang="en-US" dirty="0" smtClean="0">
              <a:solidFill>
                <a:srgbClr val="5A7614"/>
              </a:solidFill>
            </a:endParaRPr>
          </a:p>
          <a:p>
            <a:pPr lvl="1" algn="l"/>
            <a:r>
              <a:rPr lang="en-US" dirty="0" smtClean="0">
                <a:solidFill>
                  <a:srgbClr val="5A7614"/>
                </a:solidFill>
              </a:rPr>
              <a:t> </a:t>
            </a:r>
            <a:r>
              <a:rPr lang="en-US" dirty="0" smtClean="0">
                <a:solidFill>
                  <a:srgbClr val="FF0000"/>
                </a:solidFill>
              </a:rPr>
              <a:t>“Job Aid: Administering Remote Access and Alarming for Avaya Aura® Collaboration Server  (CS) 6.1 Using Secure Access Link (SAL)”</a:t>
            </a:r>
          </a:p>
          <a:p>
            <a:pPr algn="l"/>
            <a:r>
              <a:rPr lang="en-US" dirty="0" smtClean="0">
                <a:solidFill>
                  <a:srgbClr val="FF0000"/>
                </a:solidFill>
              </a:rPr>
              <a:t> </a:t>
            </a:r>
          </a:p>
          <a:p>
            <a:pPr lvl="2" algn="l"/>
            <a:r>
              <a:rPr lang="en-US" u="sng" dirty="0" smtClean="0">
                <a:hlinkClick r:id="rId3"/>
              </a:rPr>
              <a:t>https://support.avaya.com/css/P8/documents/100124786</a:t>
            </a:r>
            <a:endParaRPr lang="en-US" u="sng" dirty="0" smtClean="0"/>
          </a:p>
          <a:p>
            <a:pPr lvl="1" algn="l"/>
            <a:endParaRPr lang="en-US" dirty="0">
              <a:solidFill>
                <a:srgbClr val="5A7614"/>
              </a:solidFill>
            </a:endParaRPr>
          </a:p>
        </p:txBody>
      </p:sp>
      <p:sp>
        <p:nvSpPr>
          <p:cNvPr id="20494" name="TextBox 77"/>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0495" name="TextBox 10"/>
          <p:cNvSpPr txBox="1">
            <a:spLocks noChangeArrowheads="1"/>
          </p:cNvSpPr>
          <p:nvPr/>
        </p:nvSpPr>
        <p:spPr bwMode="auto">
          <a:xfrm>
            <a:off x="2700338" y="2565400"/>
            <a:ext cx="620712" cy="341313"/>
          </a:xfrm>
          <a:prstGeom prst="rect">
            <a:avLst/>
          </a:prstGeom>
          <a:noFill/>
          <a:ln w="28575">
            <a:solidFill>
              <a:schemeClr val="tx1"/>
            </a:solidFill>
            <a:prstDash val="sysDash"/>
            <a:miter lim="800000"/>
            <a:headEnd/>
            <a:tailEnd/>
          </a:ln>
        </p:spPr>
        <p:txBody>
          <a:bodyPr wrap="none">
            <a:spAutoFit/>
          </a:bodyPr>
          <a:lstStyle/>
          <a:p>
            <a:r>
              <a:rPr lang="en-US" dirty="0"/>
              <a:t>SAL</a:t>
            </a:r>
          </a:p>
        </p:txBody>
      </p:sp>
      <p:cxnSp>
        <p:nvCxnSpPr>
          <p:cNvPr id="20496" name="Straight Arrow Connector 12"/>
          <p:cNvCxnSpPr>
            <a:cxnSpLocks noChangeShapeType="1"/>
          </p:cNvCxnSpPr>
          <p:nvPr/>
        </p:nvCxnSpPr>
        <p:spPr bwMode="auto">
          <a:xfrm rot="10800000">
            <a:off x="2051050" y="2708275"/>
            <a:ext cx="649288" cy="1588"/>
          </a:xfrm>
          <a:prstGeom prst="straightConnector1">
            <a:avLst/>
          </a:prstGeom>
          <a:noFill/>
          <a:ln w="28575" algn="ctr">
            <a:solidFill>
              <a:schemeClr val="tx1"/>
            </a:solidFill>
            <a:prstDash val="sysDash"/>
            <a:round/>
            <a:headEnd/>
            <a:tailEnd type="arrow" w="med" len="med"/>
          </a:ln>
        </p:spPr>
      </p:cxnSp>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 7</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solidFill>
                  <a:schemeClr val="bg2">
                    <a:lumMod val="75000"/>
                  </a:schemeClr>
                </a:solidFill>
              </a:rPr>
              <a:t>Fill out Configuration Data Worksheet in ME Intelligent Workbook</a:t>
            </a:r>
          </a:p>
          <a:p>
            <a:pPr marL="457200" indent="-457200" eaLnBrk="1" hangingPunct="1">
              <a:buFont typeface="+mj-lt"/>
              <a:buAutoNum type="arabicPeriod"/>
              <a:defRPr/>
            </a:pPr>
            <a:r>
              <a:rPr lang="en-US" sz="2000" dirty="0" smtClean="0">
                <a:solidFill>
                  <a:schemeClr val="bg2">
                    <a:lumMod val="75000"/>
                  </a:schemeClr>
                </a:solidFill>
              </a:rPr>
              <a:t>Run the standalone Installation Wizard to generate the EPW file. </a:t>
            </a:r>
          </a:p>
          <a:p>
            <a:pPr marL="457200" indent="-457200" eaLnBrk="1" hangingPunct="1">
              <a:buFont typeface="+mj-lt"/>
              <a:buAutoNum type="arabicPeriod"/>
              <a:defRPr/>
            </a:pPr>
            <a:r>
              <a:rPr lang="en-US" sz="2000" dirty="0" smtClean="0">
                <a:solidFill>
                  <a:schemeClr val="bg2">
                    <a:lumMod val="75000"/>
                  </a:schemeClr>
                </a:solidFill>
              </a:rPr>
              <a:t>Install ME Server and Media-Gateway in Rack, connect Power, LAN</a:t>
            </a:r>
          </a:p>
          <a:p>
            <a:pPr marL="457200" indent="-457200" eaLnBrk="1" hangingPunct="1">
              <a:buFont typeface="+mj-lt"/>
              <a:buAutoNum type="arabicPeriod"/>
              <a:defRPr/>
            </a:pPr>
            <a:r>
              <a:rPr lang="en-US" sz="2000" dirty="0" smtClean="0">
                <a:solidFill>
                  <a:schemeClr val="bg2">
                    <a:lumMod val="75000"/>
                  </a:schemeClr>
                </a:solidFill>
              </a:rPr>
              <a:t>Configure Media-Gateway</a:t>
            </a:r>
          </a:p>
          <a:p>
            <a:pPr marL="457200" indent="-457200" eaLnBrk="1" hangingPunct="1">
              <a:buFont typeface="+mj-lt"/>
              <a:buAutoNum type="arabicPeriod"/>
              <a:defRPr/>
            </a:pPr>
            <a:r>
              <a:rPr lang="en-US" sz="2000" dirty="0" smtClean="0">
                <a:solidFill>
                  <a:schemeClr val="bg2">
                    <a:lumMod val="75000"/>
                  </a:schemeClr>
                </a:solidFill>
              </a:rPr>
              <a:t>Install System Platform. 6.0.3.0.2 software  and update (30 minutes)</a:t>
            </a:r>
          </a:p>
          <a:p>
            <a:pPr marL="457200" indent="-457200" eaLnBrk="1" hangingPunct="1">
              <a:buFont typeface="+mj-lt"/>
              <a:buAutoNum type="arabicPeriod"/>
              <a:defRPr/>
            </a:pPr>
            <a:r>
              <a:rPr lang="en-US" sz="2000" dirty="0" smtClean="0">
                <a:solidFill>
                  <a:schemeClr val="bg2">
                    <a:lumMod val="75000"/>
                  </a:schemeClr>
                </a:solidFill>
              </a:rPr>
              <a:t>Configure SAL and register the system</a:t>
            </a:r>
          </a:p>
          <a:p>
            <a:pPr marL="457200" indent="-457200" eaLnBrk="1" hangingPunct="1">
              <a:buFont typeface="+mj-lt"/>
              <a:buAutoNum type="arabicPeriod"/>
              <a:defRPr/>
            </a:pPr>
            <a:r>
              <a:rPr lang="en-US" sz="2000" b="1" dirty="0" smtClean="0"/>
              <a:t>Install ME template (2 - 4 hours)</a:t>
            </a:r>
          </a:p>
          <a:p>
            <a:pPr marL="457200" indent="-457200" eaLnBrk="1" hangingPunct="1">
              <a:buFont typeface="+mj-lt"/>
              <a:buAutoNum type="arabicPeriod"/>
              <a:defRPr/>
            </a:pPr>
            <a:r>
              <a:rPr lang="en-US" sz="2000" dirty="0" smtClean="0">
                <a:solidFill>
                  <a:schemeClr val="bg2">
                    <a:lumMod val="75000"/>
                  </a:schemeClr>
                </a:solidFill>
              </a:rPr>
              <a:t>Apply latest VM updates (CM, SMGR, Presence Server)</a:t>
            </a:r>
          </a:p>
          <a:p>
            <a:pPr marL="457200" indent="-457200" eaLnBrk="1" hangingPunct="1">
              <a:buFont typeface="+mj-lt"/>
              <a:buAutoNum type="arabicPeriod"/>
              <a:defRPr/>
            </a:pPr>
            <a:r>
              <a:rPr lang="en-US" sz="2000" dirty="0" smtClean="0">
                <a:solidFill>
                  <a:schemeClr val="bg2">
                    <a:lumMod val="75000"/>
                  </a:schemeClr>
                </a:solidFill>
              </a:rPr>
              <a:t>Configure SMGR, Presence Server, Endpoints  (1 hour)</a:t>
            </a:r>
          </a:p>
          <a:p>
            <a:pPr marL="457200" indent="-457200" eaLnBrk="1" hangingPunct="1">
              <a:buFont typeface="+mj-lt"/>
              <a:buAutoNum type="arabicPeriod"/>
              <a:defRPr/>
            </a:pPr>
            <a:r>
              <a:rPr lang="en-US" sz="2000" dirty="0" smtClean="0">
                <a:solidFill>
                  <a:schemeClr val="bg2">
                    <a:lumMod val="75000"/>
                  </a:schemeClr>
                </a:solidFill>
              </a:rPr>
              <a:t>Install License and Authentication Files (10 minutes)</a:t>
            </a:r>
          </a:p>
          <a:p>
            <a:pPr marL="457200" indent="-457200" eaLnBrk="1" hangingPunct="1">
              <a:buFont typeface="+mj-lt"/>
              <a:buAutoNum type="arabicPeriod"/>
              <a:defRPr/>
            </a:pPr>
            <a:r>
              <a:rPr lang="en-US" sz="2000" dirty="0" smtClean="0">
                <a:solidFill>
                  <a:schemeClr val="bg2">
                    <a:lumMod val="75000"/>
                  </a:schemeClr>
                </a:solidFill>
              </a:rPr>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126</a:t>
            </a:fld>
            <a:endParaRPr lang="en-US" dirty="0" smtClean="0"/>
          </a:p>
        </p:txBody>
      </p:sp>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4770E809-C8A0-4D52-B76D-4D1EF60D2931}" type="slidenum">
              <a:rPr lang="en-US" sz="800" b="1">
                <a:solidFill>
                  <a:srgbClr val="988888"/>
                </a:solidFill>
              </a:rPr>
              <a:pPr algn="r">
                <a:lnSpc>
                  <a:spcPct val="100000"/>
                </a:lnSpc>
              </a:pPr>
              <a:t>127</a:t>
            </a:fld>
            <a:endParaRPr lang="en-US" sz="800" b="1" dirty="0">
              <a:solidFill>
                <a:srgbClr val="988888"/>
              </a:solidFill>
            </a:endParaRPr>
          </a:p>
        </p:txBody>
      </p:sp>
      <p:sp>
        <p:nvSpPr>
          <p:cNvPr id="21507" name="Rectangle 2"/>
          <p:cNvSpPr>
            <a:spLocks noGrp="1" noChangeArrowheads="1"/>
          </p:cNvSpPr>
          <p:nvPr>
            <p:ph type="title"/>
          </p:nvPr>
        </p:nvSpPr>
        <p:spPr/>
        <p:txBody>
          <a:bodyPr/>
          <a:lstStyle/>
          <a:p>
            <a:pPr eaLnBrk="1" hangingPunct="1"/>
            <a:r>
              <a:rPr lang="en-US" dirty="0" smtClean="0"/>
              <a:t>Topology View – Template Installation</a:t>
            </a:r>
          </a:p>
        </p:txBody>
      </p:sp>
      <p:sp>
        <p:nvSpPr>
          <p:cNvPr id="20551" name="Rectangle 27"/>
          <p:cNvSpPr>
            <a:spLocks noChangeArrowheads="1"/>
          </p:cNvSpPr>
          <p:nvPr/>
        </p:nvSpPr>
        <p:spPr bwMode="auto">
          <a:xfrm>
            <a:off x="2514600" y="2286000"/>
            <a:ext cx="69073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1400" dirty="0">
                <a:solidFill>
                  <a:schemeClr val="tx1">
                    <a:lumMod val="95000"/>
                    <a:lumOff val="5000"/>
                  </a:schemeClr>
                </a:solidFill>
              </a:rPr>
              <a:t>SM</a:t>
            </a:r>
          </a:p>
        </p:txBody>
      </p:sp>
      <p:sp>
        <p:nvSpPr>
          <p:cNvPr id="21511"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1512" name="Line 35"/>
          <p:cNvSpPr>
            <a:spLocks noChangeShapeType="1"/>
          </p:cNvSpPr>
          <p:nvPr/>
        </p:nvSpPr>
        <p:spPr bwMode="auto">
          <a:xfrm>
            <a:off x="3810000" y="3048000"/>
            <a:ext cx="0" cy="761999"/>
          </a:xfrm>
          <a:prstGeom prst="line">
            <a:avLst/>
          </a:prstGeom>
          <a:noFill/>
          <a:ln w="28575">
            <a:solidFill>
              <a:schemeClr val="tx1"/>
            </a:solidFill>
            <a:round/>
            <a:headEnd/>
            <a:tailEnd/>
          </a:ln>
        </p:spPr>
        <p:txBody>
          <a:bodyPr/>
          <a:lstStyle/>
          <a:p>
            <a:endParaRPr lang="en-US" dirty="0"/>
          </a:p>
        </p:txBody>
      </p:sp>
      <p:sp>
        <p:nvSpPr>
          <p:cNvPr id="21513" name="Line 38"/>
          <p:cNvSpPr>
            <a:spLocks noChangeShapeType="1"/>
          </p:cNvSpPr>
          <p:nvPr/>
        </p:nvSpPr>
        <p:spPr bwMode="auto">
          <a:xfrm flipV="1">
            <a:off x="4953000" y="2971799"/>
            <a:ext cx="0" cy="838200"/>
          </a:xfrm>
          <a:prstGeom prst="line">
            <a:avLst/>
          </a:prstGeom>
          <a:noFill/>
          <a:ln w="28575">
            <a:solidFill>
              <a:schemeClr val="tx1"/>
            </a:solidFill>
            <a:round/>
            <a:headEnd/>
            <a:tailEnd/>
          </a:ln>
        </p:spPr>
        <p:txBody>
          <a:bodyPr/>
          <a:lstStyle/>
          <a:p>
            <a:endParaRPr lang="en-US" dirty="0"/>
          </a:p>
        </p:txBody>
      </p:sp>
      <p:sp>
        <p:nvSpPr>
          <p:cNvPr id="21514" name="Line 42"/>
          <p:cNvSpPr>
            <a:spLocks noChangeShapeType="1"/>
          </p:cNvSpPr>
          <p:nvPr/>
        </p:nvSpPr>
        <p:spPr bwMode="auto">
          <a:xfrm>
            <a:off x="6019800" y="2971800"/>
            <a:ext cx="0" cy="792163"/>
          </a:xfrm>
          <a:prstGeom prst="line">
            <a:avLst/>
          </a:prstGeom>
          <a:noFill/>
          <a:ln w="28575">
            <a:solidFill>
              <a:schemeClr val="tx1"/>
            </a:solidFill>
            <a:round/>
            <a:headEnd/>
            <a:tailEnd/>
          </a:ln>
        </p:spPr>
        <p:txBody>
          <a:bodyPr/>
          <a:lstStyle/>
          <a:p>
            <a:endParaRPr lang="en-US" dirty="0"/>
          </a:p>
        </p:txBody>
      </p:sp>
      <p:sp>
        <p:nvSpPr>
          <p:cNvPr id="21515" name="Line 43"/>
          <p:cNvSpPr>
            <a:spLocks noChangeShapeType="1"/>
          </p:cNvSpPr>
          <p:nvPr/>
        </p:nvSpPr>
        <p:spPr bwMode="auto">
          <a:xfrm>
            <a:off x="1143000" y="2971800"/>
            <a:ext cx="0" cy="838200"/>
          </a:xfrm>
          <a:prstGeom prst="line">
            <a:avLst/>
          </a:prstGeom>
          <a:noFill/>
          <a:ln w="28575">
            <a:solidFill>
              <a:schemeClr val="tx1"/>
            </a:solidFill>
            <a:round/>
            <a:headEnd/>
            <a:tailEnd/>
          </a:ln>
        </p:spPr>
        <p:txBody>
          <a:bodyPr/>
          <a:lstStyle/>
          <a:p>
            <a:endParaRPr lang="en-US" dirty="0"/>
          </a:p>
        </p:txBody>
      </p:sp>
      <p:sp>
        <p:nvSpPr>
          <p:cNvPr id="21516" name="Line 46"/>
          <p:cNvSpPr>
            <a:spLocks noChangeShapeType="1"/>
          </p:cNvSpPr>
          <p:nvPr/>
        </p:nvSpPr>
        <p:spPr bwMode="auto">
          <a:xfrm>
            <a:off x="2057400" y="2971800"/>
            <a:ext cx="0" cy="838200"/>
          </a:xfrm>
          <a:prstGeom prst="line">
            <a:avLst/>
          </a:prstGeom>
          <a:noFill/>
          <a:ln w="28575">
            <a:solidFill>
              <a:schemeClr val="tx1"/>
            </a:solidFill>
            <a:round/>
            <a:headEnd/>
            <a:tailEnd/>
          </a:ln>
        </p:spPr>
        <p:txBody>
          <a:bodyPr/>
          <a:lstStyle/>
          <a:p>
            <a:endParaRPr lang="en-US" dirty="0"/>
          </a:p>
        </p:txBody>
      </p:sp>
      <p:sp>
        <p:nvSpPr>
          <p:cNvPr id="21517" name="Line 66"/>
          <p:cNvSpPr>
            <a:spLocks noChangeShapeType="1"/>
          </p:cNvSpPr>
          <p:nvPr/>
        </p:nvSpPr>
        <p:spPr bwMode="auto">
          <a:xfrm flipV="1">
            <a:off x="2819400" y="3048000"/>
            <a:ext cx="0" cy="762000"/>
          </a:xfrm>
          <a:prstGeom prst="line">
            <a:avLst/>
          </a:prstGeom>
          <a:noFill/>
          <a:ln w="28575">
            <a:solidFill>
              <a:schemeClr val="tx1"/>
            </a:solidFill>
            <a:round/>
            <a:headEnd/>
            <a:tailEnd/>
          </a:ln>
        </p:spPr>
        <p:txBody>
          <a:bodyPr/>
          <a:lstStyle/>
          <a:p>
            <a:endParaRPr lang="en-US" dirty="0"/>
          </a:p>
        </p:txBody>
      </p:sp>
      <p:sp>
        <p:nvSpPr>
          <p:cNvPr id="21518"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3352800" y="2286000"/>
            <a:ext cx="978024"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1400" dirty="0">
                <a:solidFill>
                  <a:schemeClr val="tx1">
                    <a:lumMod val="95000"/>
                    <a:lumOff val="5000"/>
                  </a:schemeClr>
                </a:solidFill>
              </a:rPr>
              <a:t>System</a:t>
            </a:r>
          </a:p>
          <a:p>
            <a:pPr algn="ctr">
              <a:defRPr/>
            </a:pPr>
            <a:r>
              <a:rPr lang="en-US" sz="1400" dirty="0">
                <a:solidFill>
                  <a:schemeClr val="tx1">
                    <a:lumMod val="95000"/>
                    <a:lumOff val="5000"/>
                  </a:schemeClr>
                </a:solidFill>
              </a:rPr>
              <a:t>Manager</a:t>
            </a:r>
          </a:p>
        </p:txBody>
      </p:sp>
      <p:sp>
        <p:nvSpPr>
          <p:cNvPr id="64" name="Rectangle 27"/>
          <p:cNvSpPr>
            <a:spLocks noChangeArrowheads="1"/>
          </p:cNvSpPr>
          <p:nvPr/>
        </p:nvSpPr>
        <p:spPr bwMode="auto">
          <a:xfrm>
            <a:off x="1752600" y="2286000"/>
            <a:ext cx="623664"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1400" dirty="0">
                <a:solidFill>
                  <a:schemeClr val="tx1">
                    <a:lumMod val="95000"/>
                    <a:lumOff val="5000"/>
                  </a:schemeClr>
                </a:solidFill>
              </a:rPr>
              <a:t>CM</a:t>
            </a:r>
          </a:p>
        </p:txBody>
      </p:sp>
      <p:sp>
        <p:nvSpPr>
          <p:cNvPr id="65" name="Rectangle 27"/>
          <p:cNvSpPr>
            <a:spLocks noChangeArrowheads="1"/>
          </p:cNvSpPr>
          <p:nvPr/>
        </p:nvSpPr>
        <p:spPr bwMode="auto">
          <a:xfrm>
            <a:off x="4495800" y="2286000"/>
            <a:ext cx="92204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1400" dirty="0">
                <a:solidFill>
                  <a:schemeClr val="tx1">
                    <a:lumMod val="95000"/>
                    <a:lumOff val="5000"/>
                  </a:schemeClr>
                </a:solidFill>
              </a:rPr>
              <a:t>Presence</a:t>
            </a:r>
          </a:p>
          <a:p>
            <a:pPr algn="ctr">
              <a:defRPr/>
            </a:pPr>
            <a:r>
              <a:rPr lang="en-US" sz="1400" dirty="0">
                <a:solidFill>
                  <a:schemeClr val="tx1">
                    <a:lumMod val="95000"/>
                    <a:lumOff val="5000"/>
                  </a:schemeClr>
                </a:solidFill>
              </a:rPr>
              <a:t>Server</a:t>
            </a:r>
          </a:p>
        </p:txBody>
      </p:sp>
      <p:sp>
        <p:nvSpPr>
          <p:cNvPr id="66" name="Rectangle 27"/>
          <p:cNvSpPr>
            <a:spLocks noChangeArrowheads="1"/>
          </p:cNvSpPr>
          <p:nvPr/>
        </p:nvSpPr>
        <p:spPr bwMode="auto">
          <a:xfrm>
            <a:off x="5638800" y="2286000"/>
            <a:ext cx="785664"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1400" dirty="0">
                <a:solidFill>
                  <a:schemeClr val="tx1">
                    <a:lumMod val="95000"/>
                    <a:lumOff val="5000"/>
                  </a:schemeClr>
                </a:solidFill>
              </a:rPr>
              <a:t>Utility</a:t>
            </a:r>
          </a:p>
          <a:p>
            <a:pPr algn="ctr">
              <a:defRPr/>
            </a:pPr>
            <a:r>
              <a:rPr lang="en-US" sz="1400" dirty="0">
                <a:solidFill>
                  <a:schemeClr val="tx1">
                    <a:lumMod val="95000"/>
                    <a:lumOff val="5000"/>
                  </a:schemeClr>
                </a:solidFill>
              </a:rPr>
              <a:t>Server</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1537" name="TextBox 29"/>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1538" name="TextBox 30"/>
          <p:cNvSpPr txBox="1">
            <a:spLocks noChangeArrowheads="1"/>
          </p:cNvSpPr>
          <p:nvPr/>
        </p:nvSpPr>
        <p:spPr bwMode="auto">
          <a:xfrm>
            <a:off x="381000" y="3962400"/>
            <a:ext cx="8458200" cy="2363724"/>
          </a:xfrm>
          <a:prstGeom prst="rect">
            <a:avLst/>
          </a:prstGeom>
          <a:noFill/>
          <a:ln w="28575">
            <a:solidFill>
              <a:srgbClr val="817C55"/>
            </a:solidFill>
            <a:miter lim="800000"/>
            <a:headEnd/>
            <a:tailEnd/>
          </a:ln>
        </p:spPr>
        <p:txBody>
          <a:bodyPr wrap="square">
            <a:spAutoFit/>
          </a:bodyPr>
          <a:lstStyle/>
          <a:p>
            <a:pPr algn="l"/>
            <a:r>
              <a:rPr lang="en-US" sz="2000" b="1" dirty="0"/>
              <a:t>Admin Installs </a:t>
            </a:r>
            <a:r>
              <a:rPr lang="en-US" sz="2000" b="1" dirty="0" smtClean="0"/>
              <a:t>ME </a:t>
            </a:r>
            <a:r>
              <a:rPr lang="en-US" sz="2000" b="1" dirty="0"/>
              <a:t>Template from CDOM Browser Session:</a:t>
            </a:r>
          </a:p>
          <a:p>
            <a:pPr algn="l">
              <a:buFont typeface="Arial" charset="0"/>
              <a:buChar char="•"/>
            </a:pPr>
            <a:r>
              <a:rPr lang="en-US" sz="1600" dirty="0">
                <a:solidFill>
                  <a:srgbClr val="5A7614"/>
                </a:solidFill>
              </a:rPr>
              <a:t> </a:t>
            </a:r>
            <a:r>
              <a:rPr lang="en-US" sz="1600" dirty="0">
                <a:solidFill>
                  <a:srgbClr val="0A3F70"/>
                </a:solidFill>
              </a:rPr>
              <a:t>Admin selects the </a:t>
            </a:r>
            <a:r>
              <a:rPr lang="en-US" sz="1600" dirty="0" smtClean="0">
                <a:solidFill>
                  <a:srgbClr val="0A3F70"/>
                </a:solidFill>
              </a:rPr>
              <a:t>ME </a:t>
            </a:r>
            <a:r>
              <a:rPr lang="en-US" sz="1600" dirty="0">
                <a:solidFill>
                  <a:srgbClr val="0A3F70"/>
                </a:solidFill>
              </a:rPr>
              <a:t>Template to install, specifying </a:t>
            </a:r>
            <a:r>
              <a:rPr lang="en-US" sz="1600" dirty="0" smtClean="0">
                <a:solidFill>
                  <a:srgbClr val="0A3F70"/>
                </a:solidFill>
              </a:rPr>
              <a:t>USB, DVD </a:t>
            </a:r>
            <a:r>
              <a:rPr lang="en-US" sz="1600" dirty="0">
                <a:solidFill>
                  <a:srgbClr val="0A3F70"/>
                </a:solidFill>
              </a:rPr>
              <a:t>or PLDS </a:t>
            </a:r>
          </a:p>
          <a:p>
            <a:pPr algn="l">
              <a:buFont typeface="Arial" charset="0"/>
              <a:buChar char="•"/>
            </a:pPr>
            <a:r>
              <a:rPr lang="en-US" sz="1600" dirty="0">
                <a:solidFill>
                  <a:srgbClr val="0A3F70"/>
                </a:solidFill>
              </a:rPr>
              <a:t> Template Installer copies VM images onto hard drive from </a:t>
            </a:r>
            <a:r>
              <a:rPr lang="en-US" sz="1600" dirty="0" smtClean="0">
                <a:solidFill>
                  <a:srgbClr val="0A3F70"/>
                </a:solidFill>
              </a:rPr>
              <a:t>USB, DVD </a:t>
            </a:r>
            <a:r>
              <a:rPr lang="en-US" sz="1600" dirty="0">
                <a:solidFill>
                  <a:srgbClr val="0A3F70"/>
                </a:solidFill>
              </a:rPr>
              <a:t>or PLDS</a:t>
            </a:r>
          </a:p>
          <a:p>
            <a:pPr algn="l">
              <a:buFont typeface="Arial" charset="0"/>
              <a:buChar char="•"/>
            </a:pPr>
            <a:r>
              <a:rPr lang="en-US" sz="1600" dirty="0">
                <a:solidFill>
                  <a:srgbClr val="0A3F70"/>
                </a:solidFill>
              </a:rPr>
              <a:t> Template Installer creates web application, launches </a:t>
            </a:r>
            <a:r>
              <a:rPr lang="en-US" sz="1600" dirty="0" smtClean="0">
                <a:solidFill>
                  <a:srgbClr val="FF0000"/>
                </a:solidFill>
              </a:rPr>
              <a:t>ME </a:t>
            </a:r>
            <a:r>
              <a:rPr lang="en-US" sz="1600" dirty="0">
                <a:solidFill>
                  <a:srgbClr val="FF0000"/>
                </a:solidFill>
              </a:rPr>
              <a:t>Installation Wizard</a:t>
            </a:r>
          </a:p>
          <a:p>
            <a:pPr algn="l">
              <a:buFont typeface="Arial" charset="0"/>
              <a:buChar char="•"/>
            </a:pPr>
            <a:r>
              <a:rPr lang="en-US" sz="1600" dirty="0">
                <a:solidFill>
                  <a:srgbClr val="5A7614"/>
                </a:solidFill>
              </a:rPr>
              <a:t> </a:t>
            </a:r>
            <a:r>
              <a:rPr lang="en-US" sz="1600" dirty="0" smtClean="0">
                <a:solidFill>
                  <a:srgbClr val="0A3F70"/>
                </a:solidFill>
              </a:rPr>
              <a:t>ME </a:t>
            </a:r>
            <a:r>
              <a:rPr lang="en-US" sz="1600" dirty="0">
                <a:solidFill>
                  <a:srgbClr val="0A3F70"/>
                </a:solidFill>
              </a:rPr>
              <a:t>Installation Wizard loads </a:t>
            </a:r>
            <a:r>
              <a:rPr lang="en-US" sz="1600" dirty="0">
                <a:solidFill>
                  <a:srgbClr val="FF0000"/>
                </a:solidFill>
              </a:rPr>
              <a:t>EPW</a:t>
            </a:r>
            <a:r>
              <a:rPr lang="en-US" sz="1600" dirty="0">
                <a:solidFill>
                  <a:srgbClr val="5A7614"/>
                </a:solidFill>
              </a:rPr>
              <a:t> </a:t>
            </a:r>
            <a:r>
              <a:rPr lang="en-US" sz="1600" dirty="0">
                <a:solidFill>
                  <a:srgbClr val="0A3F70"/>
                </a:solidFill>
              </a:rPr>
              <a:t>or</a:t>
            </a:r>
            <a:r>
              <a:rPr lang="en-US" sz="1600" dirty="0">
                <a:solidFill>
                  <a:srgbClr val="5A7614"/>
                </a:solidFill>
              </a:rPr>
              <a:t> </a:t>
            </a:r>
            <a:r>
              <a:rPr lang="en-US" sz="1600" dirty="0">
                <a:solidFill>
                  <a:srgbClr val="FF0000"/>
                </a:solidFill>
              </a:rPr>
              <a:t>collects configuration data</a:t>
            </a:r>
            <a:r>
              <a:rPr lang="en-US" sz="1600" dirty="0">
                <a:solidFill>
                  <a:srgbClr val="0A3F70"/>
                </a:solidFill>
              </a:rPr>
              <a:t> from user</a:t>
            </a:r>
          </a:p>
          <a:p>
            <a:pPr algn="l">
              <a:buFont typeface="Arial" charset="0"/>
              <a:buChar char="•"/>
            </a:pPr>
            <a:r>
              <a:rPr lang="en-US" sz="1600" dirty="0">
                <a:solidFill>
                  <a:srgbClr val="0A3F70"/>
                </a:solidFill>
              </a:rPr>
              <a:t> </a:t>
            </a:r>
            <a:r>
              <a:rPr lang="en-US" sz="1600" dirty="0" smtClean="0">
                <a:solidFill>
                  <a:srgbClr val="0A3F70"/>
                </a:solidFill>
              </a:rPr>
              <a:t>ME </a:t>
            </a:r>
            <a:r>
              <a:rPr lang="en-US" sz="1600" dirty="0">
                <a:solidFill>
                  <a:srgbClr val="0A3F70"/>
                </a:solidFill>
              </a:rPr>
              <a:t>Installation Wizard generates </a:t>
            </a:r>
            <a:r>
              <a:rPr lang="en-US" sz="1600" dirty="0">
                <a:solidFill>
                  <a:srgbClr val="FF0000"/>
                </a:solidFill>
              </a:rPr>
              <a:t>XML files </a:t>
            </a:r>
            <a:r>
              <a:rPr lang="en-US" sz="1600" dirty="0">
                <a:solidFill>
                  <a:srgbClr val="0A3F70"/>
                </a:solidFill>
              </a:rPr>
              <a:t>for later use in SMGR </a:t>
            </a:r>
            <a:r>
              <a:rPr lang="en-US" sz="1600" dirty="0" smtClean="0">
                <a:solidFill>
                  <a:srgbClr val="0A3F70"/>
                </a:solidFill>
              </a:rPr>
              <a:t>configuration</a:t>
            </a:r>
            <a:endParaRPr lang="en-US" sz="1600" dirty="0">
              <a:solidFill>
                <a:srgbClr val="0A3F70"/>
              </a:solidFill>
            </a:endParaRPr>
          </a:p>
          <a:p>
            <a:pPr algn="l">
              <a:buFont typeface="Arial" charset="0"/>
              <a:buChar char="•"/>
            </a:pPr>
            <a:r>
              <a:rPr lang="en-US" sz="1600" dirty="0">
                <a:solidFill>
                  <a:srgbClr val="0A3F70"/>
                </a:solidFill>
              </a:rPr>
              <a:t> Template Installer assigns resources, sets up networking for VMs</a:t>
            </a:r>
          </a:p>
          <a:p>
            <a:pPr algn="l">
              <a:buFont typeface="Arial" charset="0"/>
              <a:buChar char="•"/>
            </a:pPr>
            <a:r>
              <a:rPr lang="en-US" sz="1600" dirty="0">
                <a:solidFill>
                  <a:srgbClr val="0A3F70"/>
                </a:solidFill>
              </a:rPr>
              <a:t> Template Installer installs the individual VMs, restarts VMs and networking</a:t>
            </a:r>
          </a:p>
          <a:p>
            <a:pPr algn="l">
              <a:buFont typeface="Arial" charset="0"/>
              <a:buChar char="•"/>
            </a:pPr>
            <a:r>
              <a:rPr lang="en-US" sz="1600" dirty="0">
                <a:solidFill>
                  <a:srgbClr val="0A3F70"/>
                </a:solidFill>
              </a:rPr>
              <a:t> Template Installer launches the Post-Install Plug-in</a:t>
            </a:r>
          </a:p>
        </p:txBody>
      </p:sp>
      <p:sp>
        <p:nvSpPr>
          <p:cNvPr id="21" name="Rectangle 27"/>
          <p:cNvSpPr>
            <a:spLocks noChangeArrowheads="1"/>
          </p:cNvSpPr>
          <p:nvPr/>
        </p:nvSpPr>
        <p:spPr bwMode="auto">
          <a:xfrm>
            <a:off x="838200" y="2286000"/>
            <a:ext cx="76200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1400" dirty="0">
                <a:solidFill>
                  <a:schemeClr val="tx1">
                    <a:lumMod val="95000"/>
                    <a:lumOff val="5000"/>
                  </a:schemeClr>
                </a:solidFill>
              </a:rPr>
              <a:t>Console</a:t>
            </a:r>
          </a:p>
          <a:p>
            <a:pPr algn="ctr">
              <a:defRPr/>
            </a:pPr>
            <a:r>
              <a:rPr lang="en-US" sz="1400" dirty="0">
                <a:solidFill>
                  <a:schemeClr val="tx1">
                    <a:lumMod val="95000"/>
                    <a:lumOff val="5000"/>
                  </a:schemeClr>
                </a:solidFill>
              </a:rPr>
              <a:t>Domain</a:t>
            </a:r>
          </a:p>
        </p:txBody>
      </p:sp>
      <p:sp>
        <p:nvSpPr>
          <p:cNvPr id="22" name="Rectangle 27"/>
          <p:cNvSpPr>
            <a:spLocks noChangeArrowheads="1"/>
          </p:cNvSpPr>
          <p:nvPr/>
        </p:nvSpPr>
        <p:spPr bwMode="auto">
          <a:xfrm>
            <a:off x="6629400" y="2286000"/>
            <a:ext cx="76200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1400" dirty="0" smtClean="0">
                <a:solidFill>
                  <a:schemeClr val="tx1">
                    <a:lumMod val="95000"/>
                    <a:lumOff val="5000"/>
                  </a:schemeClr>
                </a:solidFill>
              </a:rPr>
              <a:t>AE </a:t>
            </a:r>
          </a:p>
          <a:p>
            <a:pPr algn="ctr">
              <a:defRPr/>
            </a:pPr>
            <a:r>
              <a:rPr lang="en-US" sz="1400" dirty="0" smtClean="0">
                <a:solidFill>
                  <a:schemeClr val="tx1">
                    <a:lumMod val="95000"/>
                    <a:lumOff val="5000"/>
                  </a:schemeClr>
                </a:solidFill>
              </a:rPr>
              <a:t>Server</a:t>
            </a:r>
            <a:endParaRPr lang="en-US" sz="1400" dirty="0">
              <a:solidFill>
                <a:schemeClr val="tx1">
                  <a:lumMod val="95000"/>
                  <a:lumOff val="5000"/>
                </a:schemeClr>
              </a:solidFill>
            </a:endParaRPr>
          </a:p>
        </p:txBody>
      </p:sp>
      <p:sp>
        <p:nvSpPr>
          <p:cNvPr id="23" name="Rectangle 27"/>
          <p:cNvSpPr>
            <a:spLocks noChangeArrowheads="1"/>
          </p:cNvSpPr>
          <p:nvPr/>
        </p:nvSpPr>
        <p:spPr bwMode="auto">
          <a:xfrm>
            <a:off x="7620000" y="2286000"/>
            <a:ext cx="76200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1400" dirty="0" smtClean="0">
                <a:solidFill>
                  <a:schemeClr val="tx1">
                    <a:lumMod val="95000"/>
                    <a:lumOff val="5000"/>
                  </a:schemeClr>
                </a:solidFill>
              </a:rPr>
              <a:t>SBC</a:t>
            </a:r>
            <a:endParaRPr lang="en-US" sz="1400" dirty="0">
              <a:solidFill>
                <a:schemeClr val="tx1">
                  <a:lumMod val="95000"/>
                  <a:lumOff val="5000"/>
                </a:schemeClr>
              </a:solidFill>
            </a:endParaRPr>
          </a:p>
        </p:txBody>
      </p:sp>
      <p:sp>
        <p:nvSpPr>
          <p:cNvPr id="24" name="Line 42"/>
          <p:cNvSpPr>
            <a:spLocks noChangeShapeType="1"/>
          </p:cNvSpPr>
          <p:nvPr/>
        </p:nvSpPr>
        <p:spPr bwMode="auto">
          <a:xfrm>
            <a:off x="7010400" y="3048000"/>
            <a:ext cx="0" cy="761999"/>
          </a:xfrm>
          <a:prstGeom prst="line">
            <a:avLst/>
          </a:prstGeom>
          <a:noFill/>
          <a:ln w="28575">
            <a:solidFill>
              <a:schemeClr val="tx1"/>
            </a:solidFill>
            <a:round/>
            <a:headEnd/>
            <a:tailEnd/>
          </a:ln>
        </p:spPr>
        <p:txBody>
          <a:bodyPr/>
          <a:lstStyle/>
          <a:p>
            <a:endParaRPr lang="en-US" dirty="0"/>
          </a:p>
        </p:txBody>
      </p:sp>
      <p:sp>
        <p:nvSpPr>
          <p:cNvPr id="25" name="Line 42"/>
          <p:cNvSpPr>
            <a:spLocks noChangeShapeType="1"/>
          </p:cNvSpPr>
          <p:nvPr/>
        </p:nvSpPr>
        <p:spPr bwMode="auto">
          <a:xfrm>
            <a:off x="8001000" y="3048000"/>
            <a:ext cx="0" cy="761999"/>
          </a:xfrm>
          <a:prstGeom prst="line">
            <a:avLst/>
          </a:prstGeom>
          <a:noFill/>
          <a:ln w="28575">
            <a:solidFill>
              <a:schemeClr val="tx1"/>
            </a:solidFill>
            <a:round/>
            <a:headEnd/>
            <a:tailEnd/>
          </a:ln>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 Installation media</a:t>
            </a:r>
            <a:endParaRPr lang="ru-RU" dirty="0"/>
          </a:p>
        </p:txBody>
      </p:sp>
      <p:sp>
        <p:nvSpPr>
          <p:cNvPr id="3" name="Slide Number Placeholder 2"/>
          <p:cNvSpPr>
            <a:spLocks noGrp="1"/>
          </p:cNvSpPr>
          <p:nvPr>
            <p:ph type="sldNum" sz="quarter" idx="10"/>
          </p:nvPr>
        </p:nvSpPr>
        <p:spPr/>
        <p:txBody>
          <a:bodyPr/>
          <a:lstStyle/>
          <a:p>
            <a:pPr>
              <a:defRPr/>
            </a:pPr>
            <a:fld id="{5EDC2FD9-A1D2-4D5C-8386-2CC3563E3690}" type="slidenum">
              <a:rPr lang="en-US" smtClean="0"/>
              <a:pPr>
                <a:defRPr/>
              </a:pPr>
              <a:t>128</a:t>
            </a:fld>
            <a:endParaRPr lang="en-US" dirty="0"/>
          </a:p>
        </p:txBody>
      </p:sp>
      <p:sp>
        <p:nvSpPr>
          <p:cNvPr id="4" name="Rectangle 3"/>
          <p:cNvSpPr/>
          <p:nvPr/>
        </p:nvSpPr>
        <p:spPr>
          <a:xfrm>
            <a:off x="609600" y="1447800"/>
            <a:ext cx="8229600" cy="6001643"/>
          </a:xfrm>
          <a:prstGeom prst="rect">
            <a:avLst/>
          </a:prstGeom>
        </p:spPr>
        <p:txBody>
          <a:bodyPr wrap="square">
            <a:spAutoFit/>
          </a:bodyPr>
          <a:lstStyle/>
          <a:p>
            <a:pPr>
              <a:buFontTx/>
              <a:buChar char="-"/>
            </a:pPr>
            <a:r>
              <a:rPr lang="en-US" dirty="0" smtClean="0"/>
              <a:t> Copy ME template ISO images:</a:t>
            </a:r>
          </a:p>
          <a:p>
            <a:pPr lvl="1">
              <a:buFont typeface="Arial" charset="0"/>
              <a:buChar char="•"/>
            </a:pPr>
            <a:r>
              <a:rPr lang="en-US" dirty="0" smtClean="0"/>
              <a:t>Midsize_Ent-6.1.0.0.2570-1.iso</a:t>
            </a:r>
          </a:p>
          <a:p>
            <a:pPr lvl="1">
              <a:buFont typeface="Arial" charset="0"/>
              <a:buChar char="•"/>
            </a:pPr>
            <a:r>
              <a:rPr lang="en-US" dirty="0" smtClean="0"/>
              <a:t>Midsize_Ent-6.1.0.0.2570-2.iso</a:t>
            </a:r>
          </a:p>
          <a:p>
            <a:pPr lvl="1">
              <a:buFont typeface="Arial" charset="0"/>
              <a:buChar char="•"/>
            </a:pPr>
            <a:r>
              <a:rPr lang="en-US" dirty="0" smtClean="0"/>
              <a:t>Midsize_Ent-6.1.0.0.2570-3.iso</a:t>
            </a:r>
          </a:p>
          <a:p>
            <a:pPr>
              <a:buFontTx/>
              <a:buChar char="-"/>
            </a:pPr>
            <a:r>
              <a:rPr lang="en-US" dirty="0" smtClean="0"/>
              <a:t> Verify checksum with md5sum:</a:t>
            </a:r>
          </a:p>
          <a:p>
            <a:endParaRPr lang="en-US" dirty="0" smtClean="0"/>
          </a:p>
          <a:p>
            <a:pPr lvl="0"/>
            <a:r>
              <a:rPr lang="en-US" sz="1400" b="1" dirty="0" smtClean="0">
                <a:solidFill>
                  <a:srgbClr val="002060"/>
                </a:solidFill>
                <a:latin typeface="Times New Roman" pitchFamily="18" charset="0"/>
                <a:cs typeface="Times New Roman" pitchFamily="18" charset="0"/>
              </a:rPr>
              <a:t>e7915df1de3dbf4d6ae218754fe50dc1                  Midsize_Ent-6.1.0.0.2570-1.iso</a:t>
            </a:r>
            <a:endParaRPr lang="ru-RU" sz="1400" b="1" dirty="0" smtClean="0">
              <a:solidFill>
                <a:srgbClr val="002060"/>
              </a:solidFill>
              <a:latin typeface="Times New Roman" pitchFamily="18" charset="0"/>
              <a:cs typeface="Times New Roman" pitchFamily="18" charset="0"/>
            </a:endParaRPr>
          </a:p>
          <a:p>
            <a:pPr lvl="0"/>
            <a:r>
              <a:rPr lang="en-US" sz="1400" b="1" dirty="0" smtClean="0">
                <a:solidFill>
                  <a:srgbClr val="002060"/>
                </a:solidFill>
                <a:latin typeface="Times New Roman" pitchFamily="18" charset="0"/>
                <a:cs typeface="Times New Roman" pitchFamily="18" charset="0"/>
              </a:rPr>
              <a:t>f0c79705a8d887de462030e64441f63f                   Zidsize_Ent-6.1.0.0.2570-2.iso</a:t>
            </a:r>
            <a:endParaRPr lang="ru-RU" sz="1400" b="1" dirty="0" smtClean="0">
              <a:solidFill>
                <a:srgbClr val="002060"/>
              </a:solidFill>
              <a:latin typeface="Times New Roman" pitchFamily="18" charset="0"/>
              <a:cs typeface="Times New Roman" pitchFamily="18" charset="0"/>
            </a:endParaRPr>
          </a:p>
          <a:p>
            <a:pPr lvl="0"/>
            <a:r>
              <a:rPr lang="en-US" sz="1400" b="1" dirty="0" smtClean="0">
                <a:solidFill>
                  <a:srgbClr val="002060"/>
                </a:solidFill>
                <a:latin typeface="Times New Roman" pitchFamily="18" charset="0"/>
                <a:cs typeface="Times New Roman" pitchFamily="18" charset="0"/>
              </a:rPr>
              <a:t>65892e8e7703368aa520c077ab51b992                Midsize_Ent-6.1.0.0.2570-3.iso</a:t>
            </a:r>
            <a:endParaRPr lang="ru-RU" sz="1400" b="1" dirty="0" smtClean="0">
              <a:solidFill>
                <a:srgbClr val="002060"/>
              </a:solidFill>
              <a:latin typeface="Times New Roman" pitchFamily="18" charset="0"/>
              <a:cs typeface="Times New Roman" pitchFamily="18" charset="0"/>
            </a:endParaRPr>
          </a:p>
          <a:p>
            <a:endParaRPr lang="en-US" dirty="0" smtClean="0"/>
          </a:p>
          <a:p>
            <a:pPr>
              <a:buFontTx/>
              <a:buChar char="-"/>
            </a:pPr>
            <a:r>
              <a:rPr lang="en-US" dirty="0" smtClean="0"/>
              <a:t> Insert 16G+ FAT32 USB drive into your Windows PC let the PC find and 	configure it with a drive letter ;</a:t>
            </a:r>
          </a:p>
          <a:p>
            <a:pPr marL="342900" indent="-342900">
              <a:buAutoNum type="alphaUcPeriod"/>
            </a:pPr>
            <a:r>
              <a:rPr lang="en-US" dirty="0" smtClean="0"/>
              <a:t>Mount ME ISO images and copy content onto USB drive;</a:t>
            </a:r>
          </a:p>
          <a:p>
            <a:pPr marL="342900" indent="-342900">
              <a:buAutoNum type="alphaUcPeriod"/>
            </a:pPr>
            <a:r>
              <a:rPr lang="en-US" dirty="0" smtClean="0"/>
              <a:t>Using WinZip v12.1 or later open each ISO 2570 image and unpack them directly to the USB stick (20~25 </a:t>
            </a:r>
            <a:r>
              <a:rPr lang="en-US" dirty="0" err="1" smtClean="0"/>
              <a:t>mins</a:t>
            </a:r>
            <a:r>
              <a:rPr lang="en-US" dirty="0" smtClean="0"/>
              <a:t>/ISO).-</a:t>
            </a:r>
          </a:p>
          <a:p>
            <a:pPr marL="342900" indent="-342900"/>
            <a:r>
              <a:rPr lang="en-US" dirty="0" smtClean="0"/>
              <a:t>		* Note: when extracting make sure to check "overwrite existing files“ 	since the TRANS.TBL file is duplicated on each ISO image.</a:t>
            </a:r>
            <a:endParaRPr lang="ru-RU" dirty="0" smtClean="0"/>
          </a:p>
          <a:p>
            <a:pPr marL="342900" indent="-342900">
              <a:buAutoNum type="alphaUcPeriod"/>
            </a:pPr>
            <a:endParaRPr lang="en-US" dirty="0" smtClean="0"/>
          </a:p>
          <a:p>
            <a:pPr>
              <a:buFontTx/>
              <a:buChar char="-"/>
            </a:pPr>
            <a:endParaRPr lang="en-US" dirty="0" smtClean="0"/>
          </a:p>
          <a:p>
            <a:pPr>
              <a:buFontTx/>
              <a:buChar char="-"/>
            </a:pPr>
            <a:endParaRPr lang="en-US" dirty="0" smtClean="0"/>
          </a:p>
          <a:p>
            <a:pPr lvl="1"/>
            <a:endParaRPr lang="en-US" dirty="0" smtClean="0"/>
          </a:p>
          <a:p>
            <a:endParaRPr lang="ru-RU" dirty="0"/>
          </a:p>
        </p:txBody>
      </p:sp>
    </p:spTree>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1"/>
          <p:cNvSpPr>
            <a:spLocks noGrp="1"/>
          </p:cNvSpPr>
          <p:nvPr>
            <p:ph type="title"/>
          </p:nvPr>
        </p:nvSpPr>
        <p:spPr>
          <a:xfrm>
            <a:off x="455613" y="482600"/>
            <a:ext cx="8307387" cy="720725"/>
          </a:xfrm>
        </p:spPr>
        <p:txBody>
          <a:bodyPr/>
          <a:lstStyle/>
          <a:p>
            <a:pPr eaLnBrk="1" hangingPunct="1"/>
            <a:r>
              <a:rPr lang="en-US" dirty="0" smtClean="0"/>
              <a:t>Installation – Install Template</a:t>
            </a:r>
          </a:p>
        </p:txBody>
      </p:sp>
      <p:sp>
        <p:nvSpPr>
          <p:cNvPr id="71684" name="Slide Number Placeholder 3"/>
          <p:cNvSpPr>
            <a:spLocks noGrp="1"/>
          </p:cNvSpPr>
          <p:nvPr>
            <p:ph type="sldNum" sz="quarter" idx="10"/>
          </p:nvPr>
        </p:nvSpPr>
        <p:spPr>
          <a:noFill/>
        </p:spPr>
        <p:txBody>
          <a:bodyPr/>
          <a:lstStyle/>
          <a:p>
            <a:fld id="{B44E93A6-24F9-42CF-8CC1-40FD4AECF935}" type="slidenum">
              <a:rPr lang="en-US" smtClean="0"/>
              <a:pPr/>
              <a:t>129</a:t>
            </a:fld>
            <a:endParaRPr lang="en-US" dirty="0" smtClean="0"/>
          </a:p>
        </p:txBody>
      </p:sp>
      <p:sp>
        <p:nvSpPr>
          <p:cNvPr id="9" name="Content Placeholder 6"/>
          <p:cNvSpPr>
            <a:spLocks noGrp="1"/>
          </p:cNvSpPr>
          <p:nvPr>
            <p:ph idx="1"/>
          </p:nvPr>
        </p:nvSpPr>
        <p:spPr>
          <a:xfrm>
            <a:off x="1066800" y="6019800"/>
            <a:ext cx="8218488" cy="560387"/>
          </a:xfrm>
        </p:spPr>
        <p:txBody>
          <a:bodyPr/>
          <a:lstStyle/>
          <a:p>
            <a:r>
              <a:rPr lang="en-US" dirty="0" smtClean="0"/>
              <a:t>Login to CDOM as admin</a:t>
            </a:r>
            <a:endParaRPr lang="en-US" dirty="0"/>
          </a:p>
        </p:txBody>
      </p:sp>
      <p:pic>
        <p:nvPicPr>
          <p:cNvPr id="6" name="Picture 5"/>
          <p:cNvPicPr/>
          <p:nvPr/>
        </p:nvPicPr>
        <p:blipFill>
          <a:blip r:embed="rId2" cstate="print"/>
          <a:srcRect/>
          <a:stretch>
            <a:fillRect/>
          </a:stretch>
        </p:blipFill>
        <p:spPr bwMode="auto">
          <a:xfrm>
            <a:off x="381000" y="1371600"/>
            <a:ext cx="7467600" cy="449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dirty="0" smtClean="0"/>
              <a:t>Deployment – How do we sell it?</a:t>
            </a:r>
          </a:p>
        </p:txBody>
      </p:sp>
      <p:sp>
        <p:nvSpPr>
          <p:cNvPr id="26627" name="Content Placeholder 2"/>
          <p:cNvSpPr>
            <a:spLocks noGrp="1"/>
          </p:cNvSpPr>
          <p:nvPr>
            <p:ph idx="1"/>
          </p:nvPr>
        </p:nvSpPr>
        <p:spPr/>
        <p:txBody>
          <a:bodyPr/>
          <a:lstStyle/>
          <a:p>
            <a:pPr eaLnBrk="1" hangingPunct="1"/>
            <a:r>
              <a:rPr lang="en-US" dirty="0" smtClean="0"/>
              <a:t>Standard Ordering and Provisioning Processes</a:t>
            </a:r>
          </a:p>
          <a:p>
            <a:pPr lvl="1" eaLnBrk="1" hangingPunct="1"/>
            <a:r>
              <a:rPr lang="en-US" dirty="0" smtClean="0"/>
              <a:t>The Customer or Partner orders the server, media-gateway, endpoints, and software.</a:t>
            </a:r>
          </a:p>
          <a:p>
            <a:pPr lvl="1" eaLnBrk="1" hangingPunct="1"/>
            <a:r>
              <a:rPr lang="en-US" dirty="0" smtClean="0"/>
              <a:t>ME has standard Material Codes</a:t>
            </a:r>
          </a:p>
          <a:p>
            <a:pPr lvl="1" eaLnBrk="1" hangingPunct="1"/>
            <a:r>
              <a:rPr lang="en-US" dirty="0" smtClean="0"/>
              <a:t>Standard License and Authentication Files</a:t>
            </a:r>
          </a:p>
          <a:p>
            <a:pPr lvl="2" eaLnBrk="1" hangingPunct="1"/>
            <a:r>
              <a:rPr lang="en-US" dirty="0" smtClean="0"/>
              <a:t>SMGR’s WebLM is the license server</a:t>
            </a:r>
          </a:p>
          <a:p>
            <a:pPr lvl="2" eaLnBrk="1" hangingPunct="1"/>
            <a:r>
              <a:rPr lang="en-US" dirty="0" smtClean="0"/>
              <a:t>Can run in no license mode for 30-day grace period</a:t>
            </a:r>
          </a:p>
          <a:p>
            <a:pPr lvl="1" eaLnBrk="1" hangingPunct="1"/>
            <a:r>
              <a:rPr lang="en-US" dirty="0" smtClean="0"/>
              <a:t>Standard Product Registration</a:t>
            </a:r>
          </a:p>
          <a:p>
            <a:pPr lvl="1" eaLnBrk="1" hangingPunct="1">
              <a:buFont typeface="Arial" charset="0"/>
              <a:buNone/>
            </a:pPr>
            <a:endParaRPr lang="en-US" dirty="0" smtClean="0"/>
          </a:p>
          <a:p>
            <a:pPr lvl="1" eaLnBrk="1" hangingPunct="1"/>
            <a:endParaRPr lang="en-US" dirty="0" smtClean="0"/>
          </a:p>
          <a:p>
            <a:pPr eaLnBrk="1" hangingPunct="1">
              <a:buFont typeface="Webdings" pitchFamily="18" charset="2"/>
              <a:buNone/>
            </a:pPr>
            <a:endParaRPr lang="en-US" dirty="0" smtClean="0"/>
          </a:p>
          <a:p>
            <a:pPr eaLnBrk="1" hangingPunct="1"/>
            <a:endParaRPr lang="en-US" dirty="0" smtClean="0"/>
          </a:p>
        </p:txBody>
      </p:sp>
      <p:sp>
        <p:nvSpPr>
          <p:cNvPr id="26628" name="Slide Number Placeholder 3"/>
          <p:cNvSpPr>
            <a:spLocks noGrp="1"/>
          </p:cNvSpPr>
          <p:nvPr>
            <p:ph type="sldNum" sz="quarter" idx="10"/>
          </p:nvPr>
        </p:nvSpPr>
        <p:spPr>
          <a:noFill/>
        </p:spPr>
        <p:txBody>
          <a:bodyPr/>
          <a:lstStyle/>
          <a:p>
            <a:fld id="{7E6796E7-D92E-496F-BD17-2C74D0ABFA41}" type="slidenum">
              <a:rPr lang="en-US" smtClean="0"/>
              <a:pPr/>
              <a:t>13</a:t>
            </a:fld>
            <a:endParaRPr lang="en-US" dirty="0" smtClean="0"/>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1"/>
          <p:cNvSpPr>
            <a:spLocks noGrp="1"/>
          </p:cNvSpPr>
          <p:nvPr>
            <p:ph type="title"/>
          </p:nvPr>
        </p:nvSpPr>
        <p:spPr>
          <a:xfrm>
            <a:off x="455613" y="482600"/>
            <a:ext cx="8307387" cy="720725"/>
          </a:xfrm>
        </p:spPr>
        <p:txBody>
          <a:bodyPr/>
          <a:lstStyle/>
          <a:p>
            <a:pPr eaLnBrk="1" hangingPunct="1"/>
            <a:r>
              <a:rPr lang="en-US" dirty="0" smtClean="0"/>
              <a:t>Installation – Install Template</a:t>
            </a:r>
          </a:p>
        </p:txBody>
      </p:sp>
      <p:sp>
        <p:nvSpPr>
          <p:cNvPr id="71684" name="Slide Number Placeholder 3"/>
          <p:cNvSpPr>
            <a:spLocks noGrp="1"/>
          </p:cNvSpPr>
          <p:nvPr>
            <p:ph type="sldNum" sz="quarter" idx="10"/>
          </p:nvPr>
        </p:nvSpPr>
        <p:spPr>
          <a:noFill/>
        </p:spPr>
        <p:txBody>
          <a:bodyPr/>
          <a:lstStyle/>
          <a:p>
            <a:fld id="{B44E93A6-24F9-42CF-8CC1-40FD4AECF935}" type="slidenum">
              <a:rPr lang="en-US" smtClean="0"/>
              <a:pPr/>
              <a:t>130</a:t>
            </a:fld>
            <a:endParaRPr lang="en-US" dirty="0" smtClean="0"/>
          </a:p>
        </p:txBody>
      </p:sp>
      <p:sp>
        <p:nvSpPr>
          <p:cNvPr id="9" name="Content Placeholder 6"/>
          <p:cNvSpPr>
            <a:spLocks noGrp="1"/>
          </p:cNvSpPr>
          <p:nvPr>
            <p:ph idx="1"/>
          </p:nvPr>
        </p:nvSpPr>
        <p:spPr>
          <a:xfrm>
            <a:off x="1066800" y="6019800"/>
            <a:ext cx="8218488" cy="560387"/>
          </a:xfrm>
        </p:spPr>
        <p:txBody>
          <a:bodyPr/>
          <a:lstStyle/>
          <a:p>
            <a:r>
              <a:rPr lang="en-US" dirty="0" smtClean="0"/>
              <a:t>Click “I Accept” button</a:t>
            </a:r>
            <a:endParaRPr lang="en-US" dirty="0"/>
          </a:p>
        </p:txBody>
      </p:sp>
      <p:pic>
        <p:nvPicPr>
          <p:cNvPr id="7" name="Picture 6"/>
          <p:cNvPicPr/>
          <p:nvPr/>
        </p:nvPicPr>
        <p:blipFill>
          <a:blip r:embed="rId2" cstate="print"/>
          <a:srcRect/>
          <a:stretch>
            <a:fillRect/>
          </a:stretch>
        </p:blipFill>
        <p:spPr bwMode="auto">
          <a:xfrm>
            <a:off x="381000" y="1371600"/>
            <a:ext cx="7315200"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381000" y="1371600"/>
            <a:ext cx="7315200" cy="4572000"/>
          </a:xfrm>
          <a:prstGeom prst="rect">
            <a:avLst/>
          </a:prstGeom>
          <a:noFill/>
          <a:ln w="9525">
            <a:noFill/>
            <a:miter lim="800000"/>
            <a:headEnd/>
            <a:tailEnd/>
          </a:ln>
        </p:spPr>
      </p:pic>
      <p:sp>
        <p:nvSpPr>
          <p:cNvPr id="71683" name="Title 1"/>
          <p:cNvSpPr>
            <a:spLocks noGrp="1"/>
          </p:cNvSpPr>
          <p:nvPr>
            <p:ph type="title"/>
          </p:nvPr>
        </p:nvSpPr>
        <p:spPr>
          <a:xfrm>
            <a:off x="455613" y="482600"/>
            <a:ext cx="8307387" cy="720725"/>
          </a:xfrm>
        </p:spPr>
        <p:txBody>
          <a:bodyPr/>
          <a:lstStyle/>
          <a:p>
            <a:pPr eaLnBrk="1" hangingPunct="1"/>
            <a:r>
              <a:rPr lang="en-US" dirty="0" smtClean="0"/>
              <a:t>Installation – Install Template</a:t>
            </a:r>
          </a:p>
        </p:txBody>
      </p:sp>
      <p:sp>
        <p:nvSpPr>
          <p:cNvPr id="71684" name="Slide Number Placeholder 3"/>
          <p:cNvSpPr>
            <a:spLocks noGrp="1"/>
          </p:cNvSpPr>
          <p:nvPr>
            <p:ph type="sldNum" sz="quarter" idx="10"/>
          </p:nvPr>
        </p:nvSpPr>
        <p:spPr>
          <a:noFill/>
        </p:spPr>
        <p:txBody>
          <a:bodyPr/>
          <a:lstStyle/>
          <a:p>
            <a:fld id="{B44E93A6-24F9-42CF-8CC1-40FD4AECF935}" type="slidenum">
              <a:rPr lang="en-US" smtClean="0"/>
              <a:pPr/>
              <a:t>131</a:t>
            </a:fld>
            <a:endParaRPr lang="en-US" dirty="0" smtClean="0"/>
          </a:p>
        </p:txBody>
      </p:sp>
      <p:sp>
        <p:nvSpPr>
          <p:cNvPr id="9" name="Content Placeholder 6"/>
          <p:cNvSpPr>
            <a:spLocks noGrp="1"/>
          </p:cNvSpPr>
          <p:nvPr>
            <p:ph idx="1"/>
          </p:nvPr>
        </p:nvSpPr>
        <p:spPr>
          <a:xfrm>
            <a:off x="1066800" y="6019800"/>
            <a:ext cx="8218488" cy="560387"/>
          </a:xfrm>
        </p:spPr>
        <p:txBody>
          <a:bodyPr/>
          <a:lstStyle/>
          <a:p>
            <a:r>
              <a:rPr lang="en-US" dirty="0" smtClean="0"/>
              <a:t>Note that we have two VMs: dom0 and cdom</a:t>
            </a:r>
            <a:endParaRPr lang="en-US" dirty="0"/>
          </a:p>
        </p:txBody>
      </p:sp>
      <p:sp>
        <p:nvSpPr>
          <p:cNvPr id="8" name="Oval 7"/>
          <p:cNvSpPr/>
          <p:nvPr/>
        </p:nvSpPr>
        <p:spPr bwMode="auto">
          <a:xfrm>
            <a:off x="1981200" y="3657600"/>
            <a:ext cx="609600" cy="609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3731" name="Slide Number Placeholder 3"/>
          <p:cNvSpPr>
            <a:spLocks noGrp="1"/>
          </p:cNvSpPr>
          <p:nvPr>
            <p:ph type="sldNum" sz="quarter" idx="10"/>
          </p:nvPr>
        </p:nvSpPr>
        <p:spPr>
          <a:noFill/>
        </p:spPr>
        <p:txBody>
          <a:bodyPr/>
          <a:lstStyle/>
          <a:p>
            <a:fld id="{F4134353-1629-420A-B9C1-C0C837D3A6F9}" type="slidenum">
              <a:rPr lang="en-US" smtClean="0"/>
              <a:pPr/>
              <a:t>132</a:t>
            </a:fld>
            <a:endParaRPr lang="en-US" dirty="0" smtClean="0"/>
          </a:p>
        </p:txBody>
      </p:sp>
      <p:pic>
        <p:nvPicPr>
          <p:cNvPr id="5" name="Picture 4"/>
          <p:cNvPicPr/>
          <p:nvPr/>
        </p:nvPicPr>
        <p:blipFill>
          <a:blip r:embed="rId2" cstate="print"/>
          <a:srcRect t="18607" b="25711"/>
          <a:stretch>
            <a:fillRect/>
          </a:stretch>
        </p:blipFill>
        <p:spPr bwMode="auto">
          <a:xfrm>
            <a:off x="457200" y="1524000"/>
            <a:ext cx="8305800" cy="4191000"/>
          </a:xfrm>
          <a:prstGeom prst="rect">
            <a:avLst/>
          </a:prstGeom>
          <a:noFill/>
          <a:ln w="9525">
            <a:noFill/>
            <a:miter lim="800000"/>
            <a:headEnd/>
            <a:tailEnd/>
          </a:ln>
        </p:spPr>
      </p:pic>
      <p:sp>
        <p:nvSpPr>
          <p:cNvPr id="6" name="TextBox 5"/>
          <p:cNvSpPr txBox="1"/>
          <p:nvPr/>
        </p:nvSpPr>
        <p:spPr>
          <a:xfrm>
            <a:off x="1371600" y="5867400"/>
            <a:ext cx="6242671" cy="535531"/>
          </a:xfrm>
          <a:prstGeom prst="rect">
            <a:avLst/>
          </a:prstGeom>
          <a:solidFill>
            <a:schemeClr val="bg1"/>
          </a:solidFill>
          <a:ln w="28575">
            <a:noFill/>
          </a:ln>
        </p:spPr>
        <p:txBody>
          <a:bodyPr wrap="none" rtlCol="0">
            <a:spAutoFit/>
          </a:bodyPr>
          <a:lstStyle/>
          <a:p>
            <a:pPr algn="ctr"/>
            <a:r>
              <a:rPr lang="en-US" sz="1600" b="1" dirty="0" smtClean="0">
                <a:solidFill>
                  <a:schemeClr val="tx1"/>
                </a:solidFill>
              </a:rPr>
              <a:t>Navigate to Virtual Machine Management -&gt; Solution Template</a:t>
            </a:r>
          </a:p>
          <a:p>
            <a:pPr algn="ctr"/>
            <a:r>
              <a:rPr lang="en-US" sz="1600" b="1" dirty="0" smtClean="0">
                <a:solidFill>
                  <a:schemeClr val="tx1"/>
                </a:solidFill>
              </a:rPr>
              <a:t>Select Template Installation Media, Click “Search” button</a:t>
            </a:r>
            <a:endParaRPr lang="en-US" sz="1600" b="1" dirty="0">
              <a:solidFill>
                <a:schemeClr val="tx1"/>
              </a:solidFill>
            </a:endParaRPr>
          </a:p>
        </p:txBody>
      </p:sp>
      <p:grpSp>
        <p:nvGrpSpPr>
          <p:cNvPr id="12" name="Group 11"/>
          <p:cNvGrpSpPr/>
          <p:nvPr/>
        </p:nvGrpSpPr>
        <p:grpSpPr>
          <a:xfrm>
            <a:off x="2895600" y="3124200"/>
            <a:ext cx="4419600" cy="990600"/>
            <a:chOff x="381000" y="4343400"/>
            <a:chExt cx="4419600" cy="990600"/>
          </a:xfrm>
        </p:grpSpPr>
        <p:sp>
          <p:nvSpPr>
            <p:cNvPr id="13" name="Oval 12"/>
            <p:cNvSpPr/>
            <p:nvPr/>
          </p:nvSpPr>
          <p:spPr bwMode="auto">
            <a:xfrm>
              <a:off x="381000" y="5105400"/>
              <a:ext cx="12192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grpSp>
          <p:nvGrpSpPr>
            <p:cNvPr id="14" name="Group 12"/>
            <p:cNvGrpSpPr/>
            <p:nvPr/>
          </p:nvGrpSpPr>
          <p:grpSpPr>
            <a:xfrm>
              <a:off x="1600200" y="4343400"/>
              <a:ext cx="3200400" cy="876300"/>
              <a:chOff x="1600200" y="4343400"/>
              <a:chExt cx="4964690" cy="876300"/>
            </a:xfrm>
          </p:grpSpPr>
          <p:sp>
            <p:nvSpPr>
              <p:cNvPr id="15" name="TextBox 14"/>
              <p:cNvSpPr txBox="1"/>
              <p:nvPr/>
            </p:nvSpPr>
            <p:spPr>
              <a:xfrm>
                <a:off x="4082545" y="4343400"/>
                <a:ext cx="2482345" cy="276999"/>
              </a:xfrm>
              <a:prstGeom prst="rect">
                <a:avLst/>
              </a:prstGeom>
              <a:solidFill>
                <a:schemeClr val="bg1"/>
              </a:solidFill>
              <a:ln w="28575">
                <a:solidFill>
                  <a:srgbClr val="FF0000"/>
                </a:solidFill>
              </a:ln>
            </p:spPr>
            <p:txBody>
              <a:bodyPr wrap="square" rtlCol="0">
                <a:spAutoFit/>
              </a:bodyPr>
              <a:lstStyle/>
              <a:p>
                <a:r>
                  <a:rPr lang="en-US" sz="1200" b="1" dirty="0" smtClean="0">
                    <a:solidFill>
                      <a:srgbClr val="0A3F70"/>
                    </a:solidFill>
                  </a:rPr>
                  <a:t>Select SP Server </a:t>
                </a:r>
                <a:endParaRPr lang="en-US" sz="1200" b="1" dirty="0">
                  <a:solidFill>
                    <a:srgbClr val="0A3F70"/>
                  </a:solidFill>
                </a:endParaRPr>
              </a:p>
            </p:txBody>
          </p:sp>
          <p:cxnSp>
            <p:nvCxnSpPr>
              <p:cNvPr id="16" name="Straight Arrow Connector 15"/>
              <p:cNvCxnSpPr>
                <a:cxnSpLocks noChangeShapeType="1"/>
                <a:stCxn id="15" idx="1"/>
                <a:endCxn id="13" idx="6"/>
              </p:cNvCxnSpPr>
              <p:nvPr/>
            </p:nvCxnSpPr>
            <p:spPr bwMode="auto">
              <a:xfrm rot="10800000" flipV="1">
                <a:off x="1600200" y="4481900"/>
                <a:ext cx="2482345" cy="737800"/>
              </a:xfrm>
              <a:prstGeom prst="straightConnector1">
                <a:avLst/>
              </a:prstGeom>
              <a:noFill/>
              <a:ln w="28575" algn="ctr">
                <a:solidFill>
                  <a:srgbClr val="FF0000"/>
                </a:solidFill>
                <a:round/>
                <a:headEnd/>
                <a:tailEnd type="arrow" w="med" len="med"/>
              </a:ln>
            </p:spPr>
          </p:cxnSp>
        </p:grpSp>
      </p:grpSp>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ME Template DVD installation – File Manager</a:t>
            </a:r>
            <a:endParaRPr lang="ru-RU" sz="2400"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133</a:t>
            </a:fld>
            <a:endParaRPr lang="en-US" dirty="0"/>
          </a:p>
        </p:txBody>
      </p:sp>
      <p:pic>
        <p:nvPicPr>
          <p:cNvPr id="193538" name="Picture 2"/>
          <p:cNvPicPr>
            <a:picLocks noGrp="1" noChangeAspect="1" noChangeArrowheads="1"/>
          </p:cNvPicPr>
          <p:nvPr>
            <p:ph idx="1"/>
          </p:nvPr>
        </p:nvPicPr>
        <p:blipFill>
          <a:blip r:embed="rId2" cstate="print"/>
          <a:srcRect l="-44" t="16940" b="7685"/>
          <a:stretch>
            <a:fillRect/>
          </a:stretch>
        </p:blipFill>
        <p:spPr bwMode="auto">
          <a:xfrm>
            <a:off x="457200" y="1369023"/>
            <a:ext cx="8153400" cy="4574577"/>
          </a:xfrm>
          <a:prstGeom prst="rect">
            <a:avLst/>
          </a:prstGeom>
          <a:noFill/>
          <a:ln w="9525">
            <a:noFill/>
            <a:miter lim="800000"/>
            <a:headEnd/>
            <a:tailEnd/>
          </a:ln>
        </p:spPr>
      </p:pic>
      <p:sp>
        <p:nvSpPr>
          <p:cNvPr id="5" name="Oval 4"/>
          <p:cNvSpPr/>
          <p:nvPr/>
        </p:nvSpPr>
        <p:spPr bwMode="auto">
          <a:xfrm>
            <a:off x="1752600" y="4038600"/>
            <a:ext cx="12192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grpSp>
        <p:nvGrpSpPr>
          <p:cNvPr id="3" name="Group 20"/>
          <p:cNvGrpSpPr/>
          <p:nvPr/>
        </p:nvGrpSpPr>
        <p:grpSpPr>
          <a:xfrm>
            <a:off x="381000" y="5105400"/>
            <a:ext cx="3429000" cy="657999"/>
            <a:chOff x="381000" y="5105400"/>
            <a:chExt cx="3429000" cy="657999"/>
          </a:xfrm>
        </p:grpSpPr>
        <p:sp>
          <p:nvSpPr>
            <p:cNvPr id="6" name="Oval 5"/>
            <p:cNvSpPr/>
            <p:nvPr/>
          </p:nvSpPr>
          <p:spPr bwMode="auto">
            <a:xfrm>
              <a:off x="381000" y="5105400"/>
              <a:ext cx="12192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grpSp>
          <p:nvGrpSpPr>
            <p:cNvPr id="9" name="Group 12"/>
            <p:cNvGrpSpPr/>
            <p:nvPr/>
          </p:nvGrpSpPr>
          <p:grpSpPr>
            <a:xfrm>
              <a:off x="1600200" y="5219700"/>
              <a:ext cx="2209800" cy="543699"/>
              <a:chOff x="1600200" y="5219700"/>
              <a:chExt cx="3428000" cy="543699"/>
            </a:xfrm>
          </p:grpSpPr>
          <p:sp>
            <p:nvSpPr>
              <p:cNvPr id="7" name="TextBox 6"/>
              <p:cNvSpPr txBox="1"/>
              <p:nvPr/>
            </p:nvSpPr>
            <p:spPr>
              <a:xfrm>
                <a:off x="2209800" y="5486400"/>
                <a:ext cx="2818400" cy="276999"/>
              </a:xfrm>
              <a:prstGeom prst="rect">
                <a:avLst/>
              </a:prstGeom>
              <a:solidFill>
                <a:schemeClr val="bg1"/>
              </a:solidFill>
              <a:ln w="28575">
                <a:solidFill>
                  <a:srgbClr val="FF0000"/>
                </a:solidFill>
              </a:ln>
            </p:spPr>
            <p:txBody>
              <a:bodyPr wrap="square" rtlCol="0">
                <a:spAutoFit/>
              </a:bodyPr>
              <a:lstStyle/>
              <a:p>
                <a:r>
                  <a:rPr lang="en-US" sz="1200" b="1" dirty="0" smtClean="0">
                    <a:solidFill>
                      <a:srgbClr val="0A3F70"/>
                    </a:solidFill>
                  </a:rPr>
                  <a:t>Select “File Manager” tab</a:t>
                </a:r>
                <a:endParaRPr lang="en-US" sz="1200" b="1" dirty="0">
                  <a:solidFill>
                    <a:srgbClr val="0A3F70"/>
                  </a:solidFill>
                </a:endParaRPr>
              </a:p>
            </p:txBody>
          </p:sp>
          <p:cxnSp>
            <p:nvCxnSpPr>
              <p:cNvPr id="8" name="Straight Arrow Connector 7"/>
              <p:cNvCxnSpPr>
                <a:cxnSpLocks noChangeShapeType="1"/>
                <a:stCxn id="7" idx="1"/>
                <a:endCxn id="6" idx="6"/>
              </p:cNvCxnSpPr>
              <p:nvPr/>
            </p:nvCxnSpPr>
            <p:spPr bwMode="auto">
              <a:xfrm rot="10800000">
                <a:off x="1600200" y="5219700"/>
                <a:ext cx="609600" cy="405200"/>
              </a:xfrm>
              <a:prstGeom prst="straightConnector1">
                <a:avLst/>
              </a:prstGeom>
              <a:noFill/>
              <a:ln w="28575" algn="ctr">
                <a:solidFill>
                  <a:srgbClr val="FF0000"/>
                </a:solidFill>
                <a:round/>
                <a:headEnd/>
                <a:tailEnd type="arrow" w="med" len="med"/>
              </a:ln>
            </p:spPr>
          </p:cxnSp>
        </p:grpSp>
      </p:grpSp>
      <p:grpSp>
        <p:nvGrpSpPr>
          <p:cNvPr id="10" name="Group 15"/>
          <p:cNvGrpSpPr/>
          <p:nvPr/>
        </p:nvGrpSpPr>
        <p:grpSpPr>
          <a:xfrm>
            <a:off x="2971800" y="4152900"/>
            <a:ext cx="3429000" cy="1376064"/>
            <a:chOff x="76200" y="4572001"/>
            <a:chExt cx="4952000" cy="1376064"/>
          </a:xfrm>
        </p:grpSpPr>
        <p:sp>
          <p:nvSpPr>
            <p:cNvPr id="17" name="TextBox 16"/>
            <p:cNvSpPr txBox="1"/>
            <p:nvPr/>
          </p:nvSpPr>
          <p:spPr>
            <a:xfrm>
              <a:off x="2209800" y="5486400"/>
              <a:ext cx="2818400" cy="461665"/>
            </a:xfrm>
            <a:prstGeom prst="rect">
              <a:avLst/>
            </a:prstGeom>
            <a:solidFill>
              <a:schemeClr val="bg1"/>
            </a:solidFill>
            <a:ln w="28575">
              <a:solidFill>
                <a:srgbClr val="FF0000"/>
              </a:solidFill>
            </a:ln>
          </p:spPr>
          <p:txBody>
            <a:bodyPr wrap="square" rtlCol="0">
              <a:spAutoFit/>
            </a:bodyPr>
            <a:lstStyle/>
            <a:p>
              <a:r>
                <a:rPr lang="en-US" sz="1200" b="1" dirty="0" smtClean="0">
                  <a:solidFill>
                    <a:srgbClr val="0A3F70"/>
                  </a:solidFill>
                </a:rPr>
                <a:t>Push “View DVD/CD” button</a:t>
              </a:r>
              <a:endParaRPr lang="en-US" sz="1200" b="1" dirty="0">
                <a:solidFill>
                  <a:srgbClr val="0A3F70"/>
                </a:solidFill>
              </a:endParaRPr>
            </a:p>
          </p:txBody>
        </p:sp>
        <p:cxnSp>
          <p:nvCxnSpPr>
            <p:cNvPr id="18" name="Straight Arrow Connector 17"/>
            <p:cNvCxnSpPr>
              <a:cxnSpLocks noChangeShapeType="1"/>
              <a:stCxn id="17" idx="1"/>
              <a:endCxn id="5" idx="6"/>
            </p:cNvCxnSpPr>
            <p:nvPr/>
          </p:nvCxnSpPr>
          <p:spPr bwMode="auto">
            <a:xfrm rot="10800000">
              <a:off x="76200" y="4572001"/>
              <a:ext cx="2133600" cy="1145232"/>
            </a:xfrm>
            <a:prstGeom prst="straightConnector1">
              <a:avLst/>
            </a:prstGeom>
            <a:noFill/>
            <a:ln w="28575" algn="ctr">
              <a:solidFill>
                <a:srgbClr val="FF0000"/>
              </a:solidFill>
              <a:round/>
              <a:headEnd/>
              <a:tailEnd type="arrow" w="med" len="med"/>
            </a:ln>
          </p:spPr>
        </p:cxnSp>
      </p:grpSp>
    </p:spTree>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 Template DVD installation – File Copy</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134</a:t>
            </a:fld>
            <a:endParaRPr lang="en-US" dirty="0"/>
          </a:p>
        </p:txBody>
      </p:sp>
      <p:pic>
        <p:nvPicPr>
          <p:cNvPr id="191490" name="Picture 2"/>
          <p:cNvPicPr>
            <a:picLocks noGrp="1" noChangeAspect="1" noChangeArrowheads="1"/>
          </p:cNvPicPr>
          <p:nvPr>
            <p:ph idx="1"/>
          </p:nvPr>
        </p:nvPicPr>
        <p:blipFill>
          <a:blip r:embed="rId2" cstate="print"/>
          <a:srcRect l="-44" t="16940" b="7685"/>
          <a:stretch>
            <a:fillRect/>
          </a:stretch>
        </p:blipFill>
        <p:spPr bwMode="auto">
          <a:xfrm>
            <a:off x="609600" y="1676400"/>
            <a:ext cx="8091014" cy="4267200"/>
          </a:xfrm>
          <a:prstGeom prst="rect">
            <a:avLst/>
          </a:prstGeom>
          <a:noFill/>
          <a:ln w="9525">
            <a:noFill/>
            <a:miter lim="800000"/>
            <a:headEnd/>
            <a:tailEnd/>
          </a:ln>
        </p:spPr>
      </p:pic>
      <p:grpSp>
        <p:nvGrpSpPr>
          <p:cNvPr id="3" name="Group 12"/>
          <p:cNvGrpSpPr/>
          <p:nvPr/>
        </p:nvGrpSpPr>
        <p:grpSpPr>
          <a:xfrm>
            <a:off x="2743200" y="5562600"/>
            <a:ext cx="3810000" cy="795754"/>
            <a:chOff x="2743200" y="5562600"/>
            <a:chExt cx="3810000" cy="795754"/>
          </a:xfrm>
        </p:grpSpPr>
        <p:sp>
          <p:nvSpPr>
            <p:cNvPr id="5" name="Oval 4"/>
            <p:cNvSpPr/>
            <p:nvPr/>
          </p:nvSpPr>
          <p:spPr bwMode="auto">
            <a:xfrm>
              <a:off x="2743200" y="5562600"/>
              <a:ext cx="6858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grpSp>
          <p:nvGrpSpPr>
            <p:cNvPr id="6" name="Group 5"/>
            <p:cNvGrpSpPr/>
            <p:nvPr/>
          </p:nvGrpSpPr>
          <p:grpSpPr>
            <a:xfrm>
              <a:off x="3429000" y="5715005"/>
              <a:ext cx="3124200" cy="643349"/>
              <a:chOff x="152400" y="6438906"/>
              <a:chExt cx="3124200" cy="643349"/>
            </a:xfrm>
          </p:grpSpPr>
          <p:sp>
            <p:nvSpPr>
              <p:cNvPr id="7" name="TextBox 6"/>
              <p:cNvSpPr txBox="1"/>
              <p:nvPr/>
            </p:nvSpPr>
            <p:spPr>
              <a:xfrm>
                <a:off x="1752600" y="6743701"/>
                <a:ext cx="1524000" cy="338554"/>
              </a:xfrm>
              <a:prstGeom prst="rect">
                <a:avLst/>
              </a:prstGeom>
              <a:solidFill>
                <a:schemeClr val="bg1"/>
              </a:solidFill>
              <a:ln w="28575">
                <a:solidFill>
                  <a:srgbClr val="FF0000"/>
                </a:solidFill>
              </a:ln>
            </p:spPr>
            <p:txBody>
              <a:bodyPr wrap="square" rtlCol="0">
                <a:spAutoFit/>
              </a:bodyPr>
              <a:lstStyle/>
              <a:p>
                <a:r>
                  <a:rPr lang="en-US" sz="1600" b="1" dirty="0" smtClean="0">
                    <a:solidFill>
                      <a:srgbClr val="0A3F70"/>
                    </a:solidFill>
                  </a:rPr>
                  <a:t>Start Copy</a:t>
                </a:r>
                <a:endParaRPr lang="en-US" sz="1600" b="1" dirty="0">
                  <a:solidFill>
                    <a:srgbClr val="0A3F70"/>
                  </a:solidFill>
                </a:endParaRPr>
              </a:p>
            </p:txBody>
          </p:sp>
          <p:cxnSp>
            <p:nvCxnSpPr>
              <p:cNvPr id="8" name="Straight Arrow Connector 7"/>
              <p:cNvCxnSpPr>
                <a:cxnSpLocks noChangeShapeType="1"/>
                <a:stCxn id="7" idx="1"/>
              </p:cNvCxnSpPr>
              <p:nvPr/>
            </p:nvCxnSpPr>
            <p:spPr bwMode="auto">
              <a:xfrm rot="10800000">
                <a:off x="152400" y="6438906"/>
                <a:ext cx="1600200" cy="474073"/>
              </a:xfrm>
              <a:prstGeom prst="straightConnector1">
                <a:avLst/>
              </a:prstGeom>
              <a:noFill/>
              <a:ln w="28575" algn="ctr">
                <a:solidFill>
                  <a:srgbClr val="FF0000"/>
                </a:solidFill>
                <a:round/>
                <a:headEnd/>
                <a:tailEnd type="arrow" w="med" len="med"/>
              </a:ln>
            </p:spPr>
          </p:cxnSp>
        </p:grpSp>
      </p:grpSp>
      <p:grpSp>
        <p:nvGrpSpPr>
          <p:cNvPr id="9" name="Group 13"/>
          <p:cNvGrpSpPr/>
          <p:nvPr/>
        </p:nvGrpSpPr>
        <p:grpSpPr>
          <a:xfrm>
            <a:off x="6477000" y="2286000"/>
            <a:ext cx="1752600" cy="1600200"/>
            <a:chOff x="2743200" y="4191000"/>
            <a:chExt cx="1752600" cy="1600200"/>
          </a:xfrm>
        </p:grpSpPr>
        <p:sp>
          <p:nvSpPr>
            <p:cNvPr id="15" name="Oval 14"/>
            <p:cNvSpPr/>
            <p:nvPr/>
          </p:nvSpPr>
          <p:spPr bwMode="auto">
            <a:xfrm>
              <a:off x="2743200" y="5562600"/>
              <a:ext cx="6858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grpSp>
          <p:nvGrpSpPr>
            <p:cNvPr id="10" name="Group 5"/>
            <p:cNvGrpSpPr/>
            <p:nvPr/>
          </p:nvGrpSpPr>
          <p:grpSpPr>
            <a:xfrm>
              <a:off x="2971800" y="4191000"/>
              <a:ext cx="1524000" cy="1371599"/>
              <a:chOff x="-304800" y="4914901"/>
              <a:chExt cx="1524000" cy="1371599"/>
            </a:xfrm>
          </p:grpSpPr>
          <p:sp>
            <p:nvSpPr>
              <p:cNvPr id="17" name="TextBox 16"/>
              <p:cNvSpPr txBox="1"/>
              <p:nvPr/>
            </p:nvSpPr>
            <p:spPr>
              <a:xfrm>
                <a:off x="-304800" y="4914901"/>
                <a:ext cx="1524000" cy="338554"/>
              </a:xfrm>
              <a:prstGeom prst="rect">
                <a:avLst/>
              </a:prstGeom>
              <a:solidFill>
                <a:schemeClr val="bg1"/>
              </a:solidFill>
              <a:ln w="28575">
                <a:solidFill>
                  <a:srgbClr val="FF0000"/>
                </a:solidFill>
              </a:ln>
            </p:spPr>
            <p:txBody>
              <a:bodyPr wrap="square" rtlCol="0">
                <a:spAutoFit/>
              </a:bodyPr>
              <a:lstStyle/>
              <a:p>
                <a:r>
                  <a:rPr lang="en-US" sz="1600" b="1" dirty="0" smtClean="0">
                    <a:solidFill>
                      <a:srgbClr val="0A3F70"/>
                    </a:solidFill>
                  </a:rPr>
                  <a:t>Select Files</a:t>
                </a:r>
                <a:endParaRPr lang="en-US" sz="1600" b="1" dirty="0">
                  <a:solidFill>
                    <a:srgbClr val="0A3F70"/>
                  </a:solidFill>
                </a:endParaRPr>
              </a:p>
            </p:txBody>
          </p:sp>
          <p:cxnSp>
            <p:nvCxnSpPr>
              <p:cNvPr id="18" name="Straight Arrow Connector 17"/>
              <p:cNvCxnSpPr>
                <a:cxnSpLocks noChangeShapeType="1"/>
                <a:stCxn id="17" idx="1"/>
                <a:endCxn id="15" idx="0"/>
              </p:cNvCxnSpPr>
              <p:nvPr/>
            </p:nvCxnSpPr>
            <p:spPr bwMode="auto">
              <a:xfrm rot="10800000" flipH="1" flipV="1">
                <a:off x="-304800" y="5084177"/>
                <a:ext cx="114300" cy="1202323"/>
              </a:xfrm>
              <a:prstGeom prst="straightConnector1">
                <a:avLst/>
              </a:prstGeom>
              <a:noFill/>
              <a:ln w="28575" algn="ctr">
                <a:solidFill>
                  <a:srgbClr val="FF0000"/>
                </a:solidFill>
                <a:round/>
                <a:headEnd/>
                <a:tailEnd type="arrow" w="med" len="med"/>
              </a:ln>
            </p:spPr>
          </p:cxnSp>
        </p:grpSp>
      </p:grpSp>
    </p:spTree>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 Template DVD installation – Disk Eject</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135</a:t>
            </a:fld>
            <a:endParaRPr lang="en-US" dirty="0"/>
          </a:p>
        </p:txBody>
      </p:sp>
      <p:pic>
        <p:nvPicPr>
          <p:cNvPr id="194562" name="Picture 2"/>
          <p:cNvPicPr>
            <a:picLocks noGrp="1" noChangeAspect="1" noChangeArrowheads="1"/>
          </p:cNvPicPr>
          <p:nvPr>
            <p:ph idx="1"/>
          </p:nvPr>
        </p:nvPicPr>
        <p:blipFill>
          <a:blip r:embed="rId2" cstate="print"/>
          <a:srcRect l="-44" t="16940" b="7685"/>
          <a:stretch>
            <a:fillRect/>
          </a:stretch>
        </p:blipFill>
        <p:spPr bwMode="auto">
          <a:xfrm>
            <a:off x="304800" y="1676400"/>
            <a:ext cx="8648280" cy="4301013"/>
          </a:xfrm>
          <a:prstGeom prst="rect">
            <a:avLst/>
          </a:prstGeom>
          <a:noFill/>
          <a:ln w="9525">
            <a:noFill/>
            <a:miter lim="800000"/>
            <a:headEnd/>
            <a:tailEnd/>
          </a:ln>
        </p:spPr>
      </p:pic>
      <p:grpSp>
        <p:nvGrpSpPr>
          <p:cNvPr id="3" name="Group 11"/>
          <p:cNvGrpSpPr/>
          <p:nvPr/>
        </p:nvGrpSpPr>
        <p:grpSpPr>
          <a:xfrm>
            <a:off x="1981200" y="3200400"/>
            <a:ext cx="2667000" cy="956965"/>
            <a:chOff x="1981200" y="3200400"/>
            <a:chExt cx="2667000" cy="956965"/>
          </a:xfrm>
        </p:grpSpPr>
        <p:sp>
          <p:nvSpPr>
            <p:cNvPr id="5" name="Oval 4"/>
            <p:cNvSpPr/>
            <p:nvPr/>
          </p:nvSpPr>
          <p:spPr bwMode="auto">
            <a:xfrm>
              <a:off x="1981200" y="3200400"/>
              <a:ext cx="6096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grpSp>
          <p:nvGrpSpPr>
            <p:cNvPr id="6" name="Group 8"/>
            <p:cNvGrpSpPr/>
            <p:nvPr/>
          </p:nvGrpSpPr>
          <p:grpSpPr>
            <a:xfrm>
              <a:off x="2438400" y="3429003"/>
              <a:ext cx="2209800" cy="728362"/>
              <a:chOff x="1600200" y="5219703"/>
              <a:chExt cx="3428000" cy="728362"/>
            </a:xfrm>
          </p:grpSpPr>
          <p:sp>
            <p:nvSpPr>
              <p:cNvPr id="10" name="TextBox 9"/>
              <p:cNvSpPr txBox="1"/>
              <p:nvPr/>
            </p:nvSpPr>
            <p:spPr>
              <a:xfrm>
                <a:off x="2209800" y="5486400"/>
                <a:ext cx="2818400" cy="461665"/>
              </a:xfrm>
              <a:prstGeom prst="rect">
                <a:avLst/>
              </a:prstGeom>
              <a:solidFill>
                <a:schemeClr val="bg1"/>
              </a:solidFill>
              <a:ln w="28575">
                <a:solidFill>
                  <a:srgbClr val="FF0000"/>
                </a:solidFill>
              </a:ln>
            </p:spPr>
            <p:txBody>
              <a:bodyPr wrap="square" rtlCol="0">
                <a:spAutoFit/>
              </a:bodyPr>
              <a:lstStyle/>
              <a:p>
                <a:r>
                  <a:rPr lang="en-US" sz="1200" b="1" dirty="0" smtClean="0">
                    <a:solidFill>
                      <a:srgbClr val="0A3F70"/>
                    </a:solidFill>
                  </a:rPr>
                  <a:t>Eject 1</a:t>
                </a:r>
                <a:r>
                  <a:rPr lang="en-US" sz="1200" b="1" baseline="30000" dirty="0" smtClean="0">
                    <a:solidFill>
                      <a:srgbClr val="0A3F70"/>
                    </a:solidFill>
                  </a:rPr>
                  <a:t>st</a:t>
                </a:r>
                <a:r>
                  <a:rPr lang="en-US" sz="1200" b="1" dirty="0" smtClean="0">
                    <a:solidFill>
                      <a:srgbClr val="0A3F70"/>
                    </a:solidFill>
                  </a:rPr>
                  <a:t> Disk and install next</a:t>
                </a:r>
                <a:endParaRPr lang="en-US" sz="1200" b="1" dirty="0">
                  <a:solidFill>
                    <a:srgbClr val="0A3F70"/>
                  </a:solidFill>
                </a:endParaRPr>
              </a:p>
            </p:txBody>
          </p:sp>
          <p:cxnSp>
            <p:nvCxnSpPr>
              <p:cNvPr id="11" name="Straight Arrow Connector 10"/>
              <p:cNvCxnSpPr>
                <a:cxnSpLocks noChangeShapeType="1"/>
                <a:stCxn id="10" idx="1"/>
              </p:cNvCxnSpPr>
              <p:nvPr/>
            </p:nvCxnSpPr>
            <p:spPr bwMode="auto">
              <a:xfrm rot="10800000">
                <a:off x="1600200" y="5219703"/>
                <a:ext cx="609600" cy="497531"/>
              </a:xfrm>
              <a:prstGeom prst="straightConnector1">
                <a:avLst/>
              </a:prstGeom>
              <a:noFill/>
              <a:ln w="28575" algn="ctr">
                <a:solidFill>
                  <a:srgbClr val="FF0000"/>
                </a:solidFill>
                <a:round/>
                <a:headEnd/>
                <a:tailEnd type="arrow" w="med" len="med"/>
              </a:ln>
            </p:spPr>
          </p:cxnSp>
        </p:grpSp>
      </p:grpSp>
    </p:spTree>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ME Template DVD installation – Capacity Control</a:t>
            </a:r>
            <a:endParaRPr lang="ru-RU" sz="2400"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136</a:t>
            </a:fld>
            <a:endParaRPr lang="en-US" dirty="0"/>
          </a:p>
        </p:txBody>
      </p:sp>
      <p:pic>
        <p:nvPicPr>
          <p:cNvPr id="192514" name="Picture 2"/>
          <p:cNvPicPr>
            <a:picLocks noGrp="1" noChangeAspect="1" noChangeArrowheads="1"/>
          </p:cNvPicPr>
          <p:nvPr>
            <p:ph idx="1"/>
          </p:nvPr>
        </p:nvPicPr>
        <p:blipFill>
          <a:blip r:embed="rId2" cstate="print"/>
          <a:srcRect l="-44" t="16940" b="9288"/>
          <a:stretch>
            <a:fillRect/>
          </a:stretch>
        </p:blipFill>
        <p:spPr bwMode="auto">
          <a:xfrm>
            <a:off x="647161" y="1600201"/>
            <a:ext cx="7887239" cy="4267200"/>
          </a:xfrm>
          <a:prstGeom prst="rect">
            <a:avLst/>
          </a:prstGeom>
          <a:noFill/>
          <a:ln w="9525">
            <a:noFill/>
            <a:miter lim="800000"/>
            <a:headEnd/>
            <a:tailEnd/>
          </a:ln>
        </p:spPr>
      </p:pic>
      <p:sp>
        <p:nvSpPr>
          <p:cNvPr id="6" name="Oval 5"/>
          <p:cNvSpPr/>
          <p:nvPr/>
        </p:nvSpPr>
        <p:spPr bwMode="auto">
          <a:xfrm>
            <a:off x="2057400" y="4038600"/>
            <a:ext cx="12192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7" name="Oval 6"/>
          <p:cNvSpPr/>
          <p:nvPr/>
        </p:nvSpPr>
        <p:spPr bwMode="auto">
          <a:xfrm>
            <a:off x="3048000" y="3276600"/>
            <a:ext cx="10668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8" name="Oval 7"/>
          <p:cNvSpPr/>
          <p:nvPr/>
        </p:nvSpPr>
        <p:spPr bwMode="auto">
          <a:xfrm>
            <a:off x="2362200" y="2514600"/>
            <a:ext cx="533400" cy="152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9" name="Oval 8"/>
          <p:cNvSpPr/>
          <p:nvPr/>
        </p:nvSpPr>
        <p:spPr bwMode="auto">
          <a:xfrm>
            <a:off x="2514600" y="2286000"/>
            <a:ext cx="533400" cy="228600"/>
          </a:xfrm>
          <a:prstGeom prst="ellipse">
            <a:avLst/>
          </a:prstGeom>
          <a:noFill/>
          <a:ln w="28575" cap="flat" cmpd="sng" algn="ctr">
            <a:solidFill>
              <a:srgbClr val="92D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rgbClr val="92D050"/>
              </a:solidFill>
              <a:effectLst/>
              <a:latin typeface="Arial" charset="0"/>
            </a:endParaRPr>
          </a:p>
        </p:txBody>
      </p:sp>
      <p:grpSp>
        <p:nvGrpSpPr>
          <p:cNvPr id="3" name="Group 18"/>
          <p:cNvGrpSpPr/>
          <p:nvPr/>
        </p:nvGrpSpPr>
        <p:grpSpPr>
          <a:xfrm>
            <a:off x="3810000" y="3505204"/>
            <a:ext cx="2350232" cy="1713127"/>
            <a:chOff x="1600200" y="5219704"/>
            <a:chExt cx="3645848" cy="1713127"/>
          </a:xfrm>
        </p:grpSpPr>
        <p:sp>
          <p:nvSpPr>
            <p:cNvPr id="20" name="TextBox 19"/>
            <p:cNvSpPr txBox="1"/>
            <p:nvPr/>
          </p:nvSpPr>
          <p:spPr>
            <a:xfrm>
              <a:off x="2427648" y="6286500"/>
              <a:ext cx="2818400" cy="646331"/>
            </a:xfrm>
            <a:prstGeom prst="rect">
              <a:avLst/>
            </a:prstGeom>
            <a:solidFill>
              <a:schemeClr val="bg1"/>
            </a:solidFill>
            <a:ln w="28575">
              <a:solidFill>
                <a:srgbClr val="FF0000"/>
              </a:solidFill>
            </a:ln>
          </p:spPr>
          <p:txBody>
            <a:bodyPr wrap="square" rtlCol="0">
              <a:spAutoFit/>
            </a:bodyPr>
            <a:lstStyle/>
            <a:p>
              <a:r>
                <a:rPr lang="en-US" sz="1200" b="1" dirty="0" smtClean="0">
                  <a:solidFill>
                    <a:srgbClr val="0A3F70"/>
                  </a:solidFill>
                </a:rPr>
                <a:t>“Finalize Copy” to finish ME template transfer process</a:t>
              </a:r>
              <a:endParaRPr lang="en-US" sz="1200" b="1" dirty="0">
                <a:solidFill>
                  <a:srgbClr val="0A3F70"/>
                </a:solidFill>
              </a:endParaRPr>
            </a:p>
          </p:txBody>
        </p:sp>
        <p:cxnSp>
          <p:nvCxnSpPr>
            <p:cNvPr id="21" name="Straight Arrow Connector 20"/>
            <p:cNvCxnSpPr>
              <a:cxnSpLocks noChangeShapeType="1"/>
              <a:stCxn id="20" idx="1"/>
            </p:cNvCxnSpPr>
            <p:nvPr/>
          </p:nvCxnSpPr>
          <p:spPr bwMode="auto">
            <a:xfrm rot="10800000">
              <a:off x="1600200" y="5219704"/>
              <a:ext cx="827448" cy="1389962"/>
            </a:xfrm>
            <a:prstGeom prst="straightConnector1">
              <a:avLst/>
            </a:prstGeom>
            <a:noFill/>
            <a:ln w="28575" algn="ctr">
              <a:solidFill>
                <a:srgbClr val="FF0000"/>
              </a:solidFill>
              <a:round/>
              <a:headEnd/>
              <a:tailEnd type="arrow" w="med" len="med"/>
            </a:ln>
          </p:spPr>
        </p:cxnSp>
      </p:grpSp>
    </p:spTree>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 Install ME template</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137</a:t>
            </a:fld>
            <a:endParaRPr lang="en-US" dirty="0"/>
          </a:p>
        </p:txBody>
      </p:sp>
      <p:pic>
        <p:nvPicPr>
          <p:cNvPr id="5" name="Content Placeholder 4"/>
          <p:cNvPicPr>
            <a:picLocks noGrp="1"/>
          </p:cNvPicPr>
          <p:nvPr>
            <p:ph idx="1"/>
          </p:nvPr>
        </p:nvPicPr>
        <p:blipFill>
          <a:blip r:embed="rId2" cstate="print"/>
          <a:srcRect l="958" t="15336" b="7685"/>
          <a:stretch>
            <a:fillRect/>
          </a:stretch>
        </p:blipFill>
        <p:spPr bwMode="auto">
          <a:xfrm>
            <a:off x="762000" y="1524000"/>
            <a:ext cx="7924800" cy="3733800"/>
          </a:xfrm>
          <a:prstGeom prst="rect">
            <a:avLst/>
          </a:prstGeom>
          <a:noFill/>
          <a:ln w="9525">
            <a:noFill/>
            <a:miter lim="800000"/>
            <a:headEnd/>
            <a:tailEnd/>
          </a:ln>
        </p:spPr>
      </p:pic>
      <p:sp>
        <p:nvSpPr>
          <p:cNvPr id="6" name="TextBox 5"/>
          <p:cNvSpPr txBox="1"/>
          <p:nvPr/>
        </p:nvSpPr>
        <p:spPr>
          <a:xfrm>
            <a:off x="2895600" y="5715000"/>
            <a:ext cx="4648200" cy="338554"/>
          </a:xfrm>
          <a:prstGeom prst="rect">
            <a:avLst/>
          </a:prstGeom>
          <a:solidFill>
            <a:schemeClr val="bg1"/>
          </a:solidFill>
          <a:ln w="28575">
            <a:noFill/>
          </a:ln>
        </p:spPr>
        <p:txBody>
          <a:bodyPr wrap="square" rtlCol="0">
            <a:spAutoFit/>
          </a:bodyPr>
          <a:lstStyle/>
          <a:p>
            <a:pPr algn="ctr"/>
            <a:r>
              <a:rPr lang="en-US" sz="1600" b="1" dirty="0" smtClean="0"/>
              <a:t>Select USB as installation source</a:t>
            </a:r>
            <a:endParaRPr lang="en-US" sz="1600" b="1" dirty="0" smtClean="0">
              <a:solidFill>
                <a:schemeClr val="tx1"/>
              </a:solidFill>
            </a:endParaRPr>
          </a:p>
        </p:txBody>
      </p:sp>
    </p:spTree>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3731" name="Slide Number Placeholder 3"/>
          <p:cNvSpPr>
            <a:spLocks noGrp="1"/>
          </p:cNvSpPr>
          <p:nvPr>
            <p:ph type="sldNum" sz="quarter" idx="10"/>
          </p:nvPr>
        </p:nvSpPr>
        <p:spPr>
          <a:noFill/>
        </p:spPr>
        <p:txBody>
          <a:bodyPr/>
          <a:lstStyle/>
          <a:p>
            <a:fld id="{F4134353-1629-420A-B9C1-C0C837D3A6F9}" type="slidenum">
              <a:rPr lang="en-US" smtClean="0"/>
              <a:pPr/>
              <a:t>138</a:t>
            </a:fld>
            <a:endParaRPr lang="en-US" dirty="0" smtClean="0"/>
          </a:p>
        </p:txBody>
      </p:sp>
      <p:sp>
        <p:nvSpPr>
          <p:cNvPr id="6" name="TextBox 5"/>
          <p:cNvSpPr txBox="1"/>
          <p:nvPr/>
        </p:nvSpPr>
        <p:spPr>
          <a:xfrm>
            <a:off x="2895600" y="5943600"/>
            <a:ext cx="2921762" cy="535531"/>
          </a:xfrm>
          <a:prstGeom prst="rect">
            <a:avLst/>
          </a:prstGeom>
          <a:solidFill>
            <a:schemeClr val="bg1"/>
          </a:solidFill>
          <a:ln w="28575">
            <a:noFill/>
          </a:ln>
        </p:spPr>
        <p:txBody>
          <a:bodyPr wrap="none" rtlCol="0">
            <a:spAutoFit/>
          </a:bodyPr>
          <a:lstStyle/>
          <a:p>
            <a:r>
              <a:rPr lang="en-US" sz="1600" b="1" dirty="0" smtClean="0">
                <a:solidFill>
                  <a:schemeClr val="tx1"/>
                </a:solidFill>
              </a:rPr>
              <a:t>Highlight Template to Install</a:t>
            </a:r>
          </a:p>
          <a:p>
            <a:pPr algn="ctr"/>
            <a:r>
              <a:rPr lang="en-US" sz="1600" b="1" dirty="0" smtClean="0">
                <a:solidFill>
                  <a:schemeClr val="tx1"/>
                </a:solidFill>
              </a:rPr>
              <a:t>Click “Select” button</a:t>
            </a:r>
            <a:endParaRPr lang="en-US" sz="1600" b="1" dirty="0">
              <a:solidFill>
                <a:schemeClr val="tx1"/>
              </a:solidFill>
            </a:endParaRPr>
          </a:p>
        </p:txBody>
      </p:sp>
      <p:pic>
        <p:nvPicPr>
          <p:cNvPr id="8" name="Picture 7"/>
          <p:cNvPicPr/>
          <p:nvPr/>
        </p:nvPicPr>
        <p:blipFill>
          <a:blip r:embed="rId2" cstate="print"/>
          <a:srcRect l="-27" t="13057" b="6900"/>
          <a:stretch>
            <a:fillRect/>
          </a:stretch>
        </p:blipFill>
        <p:spPr bwMode="auto">
          <a:xfrm>
            <a:off x="1066800" y="1371600"/>
            <a:ext cx="7467600"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3731" name="Slide Number Placeholder 3"/>
          <p:cNvSpPr>
            <a:spLocks noGrp="1"/>
          </p:cNvSpPr>
          <p:nvPr>
            <p:ph type="sldNum" sz="quarter" idx="10"/>
          </p:nvPr>
        </p:nvSpPr>
        <p:spPr>
          <a:noFill/>
        </p:spPr>
        <p:txBody>
          <a:bodyPr/>
          <a:lstStyle/>
          <a:p>
            <a:fld id="{F4134353-1629-420A-B9C1-C0C837D3A6F9}" type="slidenum">
              <a:rPr lang="en-US" smtClean="0"/>
              <a:pPr/>
              <a:t>139</a:t>
            </a:fld>
            <a:endParaRPr lang="en-US" dirty="0" smtClean="0"/>
          </a:p>
        </p:txBody>
      </p:sp>
      <p:sp>
        <p:nvSpPr>
          <p:cNvPr id="6" name="TextBox 5"/>
          <p:cNvSpPr txBox="1"/>
          <p:nvPr/>
        </p:nvSpPr>
        <p:spPr>
          <a:xfrm>
            <a:off x="762000" y="5791200"/>
            <a:ext cx="7543860" cy="535531"/>
          </a:xfrm>
          <a:prstGeom prst="rect">
            <a:avLst/>
          </a:prstGeom>
          <a:solidFill>
            <a:schemeClr val="bg1"/>
          </a:solidFill>
          <a:ln w="28575">
            <a:noFill/>
          </a:ln>
        </p:spPr>
        <p:txBody>
          <a:bodyPr wrap="none" rtlCol="0">
            <a:spAutoFit/>
          </a:bodyPr>
          <a:lstStyle/>
          <a:p>
            <a:r>
              <a:rPr lang="en-US" sz="1600" b="1" dirty="0" smtClean="0">
                <a:solidFill>
                  <a:schemeClr val="tx1"/>
                </a:solidFill>
              </a:rPr>
              <a:t>Browse, Select and Load EPW File Generated by ME Installation Wizard, or</a:t>
            </a:r>
          </a:p>
          <a:p>
            <a:r>
              <a:rPr lang="en-US" sz="1600" b="1" dirty="0" smtClean="0">
                <a:solidFill>
                  <a:schemeClr val="tx1"/>
                </a:solidFill>
              </a:rPr>
              <a:t>Click “Continue without EPW file” button and enter Wizard values manually</a:t>
            </a:r>
            <a:endParaRPr lang="en-US" sz="1600" b="1" dirty="0">
              <a:solidFill>
                <a:schemeClr val="tx1"/>
              </a:solidFill>
            </a:endParaRPr>
          </a:p>
        </p:txBody>
      </p:sp>
      <p:pic>
        <p:nvPicPr>
          <p:cNvPr id="8" name="Picture 7"/>
          <p:cNvPicPr/>
          <p:nvPr/>
        </p:nvPicPr>
        <p:blipFill>
          <a:blip r:embed="rId2" cstate="print"/>
          <a:srcRect t="18905" b="12856"/>
          <a:stretch>
            <a:fillRect/>
          </a:stretch>
        </p:blipFill>
        <p:spPr bwMode="auto">
          <a:xfrm>
            <a:off x="533400" y="1447800"/>
            <a:ext cx="7924800"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dirty="0" smtClean="0"/>
              <a:t>Maintenance – How do we support it?</a:t>
            </a:r>
          </a:p>
        </p:txBody>
      </p:sp>
      <p:sp>
        <p:nvSpPr>
          <p:cNvPr id="27651" name="Content Placeholder 2"/>
          <p:cNvSpPr>
            <a:spLocks noGrp="1"/>
          </p:cNvSpPr>
          <p:nvPr>
            <p:ph idx="1"/>
          </p:nvPr>
        </p:nvSpPr>
        <p:spPr>
          <a:xfrm>
            <a:off x="381000" y="1371600"/>
            <a:ext cx="8218488" cy="4953000"/>
          </a:xfrm>
        </p:spPr>
        <p:txBody>
          <a:bodyPr/>
          <a:lstStyle/>
          <a:p>
            <a:pPr eaLnBrk="1" hangingPunct="1"/>
            <a:r>
              <a:rPr lang="en-US" dirty="0" smtClean="0"/>
              <a:t>All ME systems are configured to use SAL</a:t>
            </a:r>
          </a:p>
          <a:p>
            <a:pPr lvl="1" eaLnBrk="1" hangingPunct="1"/>
            <a:r>
              <a:rPr lang="en-US" dirty="0" smtClean="0"/>
              <a:t>All individual Virtual Machine products in the ME template implement remote access and alarming via standard configuration.</a:t>
            </a:r>
          </a:p>
          <a:p>
            <a:pPr eaLnBrk="1" hangingPunct="1"/>
            <a:r>
              <a:rPr lang="en-US" dirty="0" smtClean="0"/>
              <a:t>Documentation is streamlined</a:t>
            </a:r>
          </a:p>
          <a:p>
            <a:pPr lvl="1" eaLnBrk="1" hangingPunct="1"/>
            <a:r>
              <a:rPr lang="en-US" dirty="0" smtClean="0"/>
              <a:t>Standard installation, administration guides, and Intelligent Workbook are available on http://support.avaya.com.</a:t>
            </a:r>
          </a:p>
          <a:p>
            <a:pPr lvl="1" eaLnBrk="1" hangingPunct="1"/>
            <a:r>
              <a:rPr lang="en-US" dirty="0" smtClean="0"/>
              <a:t>Additional job aids, notes, procedures, and presentation recordings are posted on the GMI Portal.</a:t>
            </a:r>
          </a:p>
          <a:p>
            <a:pPr eaLnBrk="1" hangingPunct="1"/>
            <a:r>
              <a:rPr lang="en-US" dirty="0" smtClean="0"/>
              <a:t>Standard escalation procedures</a:t>
            </a:r>
          </a:p>
          <a:p>
            <a:pPr eaLnBrk="1" hangingPunct="1">
              <a:buFont typeface="Webdings" pitchFamily="18" charset="2"/>
              <a:buNone/>
            </a:pPr>
            <a:endParaRPr lang="en-US" dirty="0" smtClean="0"/>
          </a:p>
          <a:p>
            <a:pPr eaLnBrk="1" hangingPunct="1"/>
            <a:endParaRPr lang="en-US" dirty="0" smtClean="0"/>
          </a:p>
        </p:txBody>
      </p:sp>
      <p:sp>
        <p:nvSpPr>
          <p:cNvPr id="27652" name="Slide Number Placeholder 3"/>
          <p:cNvSpPr>
            <a:spLocks noGrp="1"/>
          </p:cNvSpPr>
          <p:nvPr>
            <p:ph type="sldNum" sz="quarter" idx="10"/>
          </p:nvPr>
        </p:nvSpPr>
        <p:spPr>
          <a:noFill/>
        </p:spPr>
        <p:txBody>
          <a:bodyPr/>
          <a:lstStyle/>
          <a:p>
            <a:fld id="{C5D43953-FE57-41DE-9456-E47A914A1038}" type="slidenum">
              <a:rPr lang="en-US" smtClean="0"/>
              <a:pPr/>
              <a:t>14</a:t>
            </a:fld>
            <a:endParaRPr lang="en-US" dirty="0" smtClean="0"/>
          </a:p>
        </p:txBody>
      </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3731" name="Slide Number Placeholder 3"/>
          <p:cNvSpPr>
            <a:spLocks noGrp="1"/>
          </p:cNvSpPr>
          <p:nvPr>
            <p:ph type="sldNum" sz="quarter" idx="10"/>
          </p:nvPr>
        </p:nvSpPr>
        <p:spPr>
          <a:noFill/>
        </p:spPr>
        <p:txBody>
          <a:bodyPr/>
          <a:lstStyle/>
          <a:p>
            <a:fld id="{F4134353-1629-420A-B9C1-C0C837D3A6F9}" type="slidenum">
              <a:rPr lang="en-US" smtClean="0"/>
              <a:pPr/>
              <a:t>140</a:t>
            </a:fld>
            <a:endParaRPr lang="en-US" dirty="0" smtClean="0"/>
          </a:p>
        </p:txBody>
      </p:sp>
      <p:sp>
        <p:nvSpPr>
          <p:cNvPr id="6" name="TextBox 5"/>
          <p:cNvSpPr txBox="1"/>
          <p:nvPr/>
        </p:nvSpPr>
        <p:spPr>
          <a:xfrm>
            <a:off x="2057400" y="6096000"/>
            <a:ext cx="3985194" cy="313932"/>
          </a:xfrm>
          <a:prstGeom prst="rect">
            <a:avLst/>
          </a:prstGeom>
          <a:solidFill>
            <a:schemeClr val="bg1"/>
          </a:solidFill>
          <a:ln w="28575">
            <a:noFill/>
          </a:ln>
        </p:spPr>
        <p:txBody>
          <a:bodyPr wrap="none" rtlCol="0">
            <a:spAutoFit/>
          </a:bodyPr>
          <a:lstStyle/>
          <a:p>
            <a:r>
              <a:rPr lang="en-US" sz="1600" b="1" dirty="0" smtClean="0">
                <a:solidFill>
                  <a:schemeClr val="tx1"/>
                </a:solidFill>
              </a:rPr>
              <a:t>Locate EPW file in Windows filesystem</a:t>
            </a:r>
            <a:endParaRPr lang="en-US" sz="1600" b="1" dirty="0">
              <a:solidFill>
                <a:schemeClr val="tx1"/>
              </a:solidFill>
            </a:endParaRPr>
          </a:p>
        </p:txBody>
      </p:sp>
      <p:pic>
        <p:nvPicPr>
          <p:cNvPr id="8" name="Picture 7"/>
          <p:cNvPicPr/>
          <p:nvPr/>
        </p:nvPicPr>
        <p:blipFill>
          <a:blip r:embed="rId2" cstate="print"/>
          <a:srcRect/>
          <a:stretch>
            <a:fillRect/>
          </a:stretch>
        </p:blipFill>
        <p:spPr bwMode="auto">
          <a:xfrm>
            <a:off x="1219200" y="1371600"/>
            <a:ext cx="5943600" cy="4457700"/>
          </a:xfrm>
          <a:prstGeom prst="rect">
            <a:avLst/>
          </a:prstGeom>
          <a:noFill/>
          <a:ln w="9525">
            <a:noFill/>
            <a:miter lim="800000"/>
            <a:headEnd/>
            <a:tailEnd/>
          </a:ln>
        </p:spPr>
      </p:pic>
      <p:sp>
        <p:nvSpPr>
          <p:cNvPr id="9" name="Oval 8"/>
          <p:cNvSpPr/>
          <p:nvPr/>
        </p:nvSpPr>
        <p:spPr bwMode="auto">
          <a:xfrm>
            <a:off x="2971800" y="5105400"/>
            <a:ext cx="12954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685800" y="1371600"/>
            <a:ext cx="7543800" cy="4648200"/>
          </a:xfrm>
          <a:prstGeom prst="rect">
            <a:avLst/>
          </a:prstGeom>
          <a:noFill/>
          <a:ln w="9525">
            <a:noFill/>
            <a:miter lim="800000"/>
            <a:headEnd/>
            <a:tailEnd/>
          </a:ln>
        </p:spPr>
      </p:pic>
      <p:sp>
        <p:nvSpPr>
          <p:cNvPr id="73730"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3731" name="Slide Number Placeholder 3"/>
          <p:cNvSpPr>
            <a:spLocks noGrp="1"/>
          </p:cNvSpPr>
          <p:nvPr>
            <p:ph type="sldNum" sz="quarter" idx="10"/>
          </p:nvPr>
        </p:nvSpPr>
        <p:spPr>
          <a:noFill/>
        </p:spPr>
        <p:txBody>
          <a:bodyPr/>
          <a:lstStyle/>
          <a:p>
            <a:fld id="{F4134353-1629-420A-B9C1-C0C837D3A6F9}" type="slidenum">
              <a:rPr lang="en-US" smtClean="0"/>
              <a:pPr/>
              <a:t>141</a:t>
            </a:fld>
            <a:endParaRPr lang="en-US" dirty="0" smtClean="0"/>
          </a:p>
        </p:txBody>
      </p:sp>
      <p:sp>
        <p:nvSpPr>
          <p:cNvPr id="6" name="TextBox 5"/>
          <p:cNvSpPr txBox="1"/>
          <p:nvPr/>
        </p:nvSpPr>
        <p:spPr>
          <a:xfrm>
            <a:off x="2895600" y="6172200"/>
            <a:ext cx="3207929" cy="313932"/>
          </a:xfrm>
          <a:prstGeom prst="rect">
            <a:avLst/>
          </a:prstGeom>
          <a:solidFill>
            <a:schemeClr val="bg1"/>
          </a:solidFill>
          <a:ln w="28575">
            <a:noFill/>
          </a:ln>
        </p:spPr>
        <p:txBody>
          <a:bodyPr wrap="none" rtlCol="0">
            <a:spAutoFit/>
          </a:bodyPr>
          <a:lstStyle/>
          <a:p>
            <a:r>
              <a:rPr lang="en-US" sz="1600" b="1" dirty="0" smtClean="0">
                <a:solidFill>
                  <a:schemeClr val="tx1"/>
                </a:solidFill>
              </a:rPr>
              <a:t>Click “Upload EPW file” button</a:t>
            </a:r>
            <a:endParaRPr lang="en-US" sz="1600" b="1" dirty="0">
              <a:solidFill>
                <a:schemeClr val="tx1"/>
              </a:solidFill>
            </a:endParaRPr>
          </a:p>
        </p:txBody>
      </p:sp>
      <p:sp>
        <p:nvSpPr>
          <p:cNvPr id="9" name="Oval 8"/>
          <p:cNvSpPr/>
          <p:nvPr/>
        </p:nvSpPr>
        <p:spPr bwMode="auto">
          <a:xfrm>
            <a:off x="2057400" y="4267200"/>
            <a:ext cx="12954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3731" name="Slide Number Placeholder 3"/>
          <p:cNvSpPr>
            <a:spLocks noGrp="1"/>
          </p:cNvSpPr>
          <p:nvPr>
            <p:ph type="sldNum" sz="quarter" idx="10"/>
          </p:nvPr>
        </p:nvSpPr>
        <p:spPr>
          <a:noFill/>
        </p:spPr>
        <p:txBody>
          <a:bodyPr/>
          <a:lstStyle/>
          <a:p>
            <a:fld id="{F4134353-1629-420A-B9C1-C0C837D3A6F9}" type="slidenum">
              <a:rPr lang="en-US" smtClean="0"/>
              <a:pPr/>
              <a:t>142</a:t>
            </a:fld>
            <a:endParaRPr lang="en-US" dirty="0" smtClean="0"/>
          </a:p>
        </p:txBody>
      </p:sp>
      <p:sp>
        <p:nvSpPr>
          <p:cNvPr id="6" name="TextBox 5"/>
          <p:cNvSpPr txBox="1"/>
          <p:nvPr/>
        </p:nvSpPr>
        <p:spPr>
          <a:xfrm>
            <a:off x="1524000" y="5791200"/>
            <a:ext cx="5052024" cy="313932"/>
          </a:xfrm>
          <a:prstGeom prst="rect">
            <a:avLst/>
          </a:prstGeom>
          <a:solidFill>
            <a:schemeClr val="bg1"/>
          </a:solidFill>
          <a:ln w="28575">
            <a:noFill/>
          </a:ln>
        </p:spPr>
        <p:txBody>
          <a:bodyPr wrap="none" rtlCol="0">
            <a:spAutoFit/>
          </a:bodyPr>
          <a:lstStyle/>
          <a:p>
            <a:r>
              <a:rPr lang="en-US" sz="1600" b="1" dirty="0" smtClean="0">
                <a:solidFill>
                  <a:schemeClr val="tx1"/>
                </a:solidFill>
              </a:rPr>
              <a:t>Confirm VM Versions and Launch Template Install</a:t>
            </a:r>
            <a:endParaRPr lang="en-US" sz="1600" b="1" dirty="0">
              <a:solidFill>
                <a:schemeClr val="tx1"/>
              </a:solidFill>
            </a:endParaRPr>
          </a:p>
        </p:txBody>
      </p:sp>
      <p:pic>
        <p:nvPicPr>
          <p:cNvPr id="8" name="Picture 7"/>
          <p:cNvPicPr/>
          <p:nvPr/>
        </p:nvPicPr>
        <p:blipFill>
          <a:blip r:embed="rId2" cstate="print"/>
          <a:srcRect l="-27" t="17162" b="11005"/>
          <a:stretch>
            <a:fillRect/>
          </a:stretch>
        </p:blipFill>
        <p:spPr bwMode="auto">
          <a:xfrm>
            <a:off x="762000" y="1371600"/>
            <a:ext cx="7696200"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noChangeArrowheads="1"/>
          </p:cNvPicPr>
          <p:nvPr/>
        </p:nvPicPr>
        <p:blipFill>
          <a:blip r:embed="rId3" cstate="print"/>
          <a:srcRect/>
          <a:stretch>
            <a:fillRect/>
          </a:stretch>
        </p:blipFill>
        <p:spPr bwMode="auto">
          <a:xfrm>
            <a:off x="381000" y="1447800"/>
            <a:ext cx="8382000" cy="4662488"/>
          </a:xfrm>
          <a:prstGeom prst="rect">
            <a:avLst/>
          </a:prstGeom>
          <a:noFill/>
          <a:ln w="9525" algn="ctr">
            <a:noFill/>
            <a:miter lim="800000"/>
            <a:headEnd/>
            <a:tailEnd/>
          </a:ln>
        </p:spPr>
      </p:pic>
      <p:sp>
        <p:nvSpPr>
          <p:cNvPr id="71683" name="Title 1"/>
          <p:cNvSpPr>
            <a:spLocks noGrp="1"/>
          </p:cNvSpPr>
          <p:nvPr>
            <p:ph type="title"/>
          </p:nvPr>
        </p:nvSpPr>
        <p:spPr>
          <a:xfrm>
            <a:off x="455613" y="482600"/>
            <a:ext cx="8307387" cy="720725"/>
          </a:xfrm>
        </p:spPr>
        <p:txBody>
          <a:bodyPr/>
          <a:lstStyle/>
          <a:p>
            <a:pPr eaLnBrk="1" hangingPunct="1"/>
            <a:r>
              <a:rPr lang="en-US" dirty="0" smtClean="0"/>
              <a:t>Installation – Template Files copied into CDOM</a:t>
            </a:r>
          </a:p>
        </p:txBody>
      </p:sp>
      <p:sp>
        <p:nvSpPr>
          <p:cNvPr id="71684" name="Slide Number Placeholder 3"/>
          <p:cNvSpPr>
            <a:spLocks noGrp="1"/>
          </p:cNvSpPr>
          <p:nvPr>
            <p:ph type="sldNum" sz="quarter" idx="10"/>
          </p:nvPr>
        </p:nvSpPr>
        <p:spPr>
          <a:noFill/>
        </p:spPr>
        <p:txBody>
          <a:bodyPr/>
          <a:lstStyle/>
          <a:p>
            <a:fld id="{B44E93A6-24F9-42CF-8CC1-40FD4AECF935}" type="slidenum">
              <a:rPr lang="en-US" smtClean="0"/>
              <a:pPr/>
              <a:t>143</a:t>
            </a:fld>
            <a:endParaRPr lang="en-US" dirty="0" smtClean="0"/>
          </a:p>
        </p:txBody>
      </p:sp>
      <p:cxnSp>
        <p:nvCxnSpPr>
          <p:cNvPr id="71686" name="Straight Arrow Connector 14"/>
          <p:cNvCxnSpPr>
            <a:cxnSpLocks noChangeShapeType="1"/>
          </p:cNvCxnSpPr>
          <p:nvPr/>
        </p:nvCxnSpPr>
        <p:spPr bwMode="auto">
          <a:xfrm rot="10800000">
            <a:off x="5715000" y="5791200"/>
            <a:ext cx="914400" cy="1588"/>
          </a:xfrm>
          <a:prstGeom prst="straightConnector1">
            <a:avLst/>
          </a:prstGeom>
          <a:noFill/>
          <a:ln w="28575" algn="ctr">
            <a:solidFill>
              <a:srgbClr val="FF0000"/>
            </a:solidFill>
            <a:round/>
            <a:headEnd/>
            <a:tailEnd type="arrow" w="med" len="med"/>
          </a:ln>
        </p:spPr>
      </p:cxnSp>
      <p:sp>
        <p:nvSpPr>
          <p:cNvPr id="7" name="TextBox 6"/>
          <p:cNvSpPr txBox="1"/>
          <p:nvPr/>
        </p:nvSpPr>
        <p:spPr>
          <a:xfrm>
            <a:off x="6595892" y="5410200"/>
            <a:ext cx="1430200" cy="535531"/>
          </a:xfrm>
          <a:prstGeom prst="rect">
            <a:avLst/>
          </a:prstGeom>
          <a:solidFill>
            <a:schemeClr val="bg1"/>
          </a:solidFill>
          <a:ln w="28575">
            <a:solidFill>
              <a:srgbClr val="FF0000"/>
            </a:solidFill>
          </a:ln>
        </p:spPr>
        <p:txBody>
          <a:bodyPr wrap="none" rtlCol="0">
            <a:spAutoFit/>
          </a:bodyPr>
          <a:lstStyle/>
          <a:p>
            <a:pPr algn="ctr"/>
            <a:r>
              <a:rPr lang="en-US" sz="1600" b="1" dirty="0" smtClean="0">
                <a:solidFill>
                  <a:srgbClr val="0A3F70"/>
                </a:solidFill>
              </a:rPr>
              <a:t>Template </a:t>
            </a:r>
          </a:p>
          <a:p>
            <a:pPr algn="ctr"/>
            <a:r>
              <a:rPr lang="en-US" sz="1600" b="1" dirty="0">
                <a:solidFill>
                  <a:srgbClr val="0A3F70"/>
                </a:solidFill>
              </a:rPr>
              <a:t>M</a:t>
            </a:r>
            <a:r>
              <a:rPr lang="en-US" sz="1600" b="1" dirty="0" smtClean="0">
                <a:solidFill>
                  <a:srgbClr val="0A3F70"/>
                </a:solidFill>
              </a:rPr>
              <a:t>anifest </a:t>
            </a:r>
            <a:r>
              <a:rPr lang="en-US" sz="1600" b="1" dirty="0">
                <a:solidFill>
                  <a:srgbClr val="0A3F70"/>
                </a:solidFill>
              </a:rPr>
              <a:t>F</a:t>
            </a:r>
            <a:r>
              <a:rPr lang="en-US" sz="1600" b="1" dirty="0" smtClean="0">
                <a:solidFill>
                  <a:srgbClr val="0A3F70"/>
                </a:solidFill>
              </a:rPr>
              <a:t>ile</a:t>
            </a:r>
            <a:endParaRPr lang="en-US" sz="1600" b="1" dirty="0">
              <a:solidFill>
                <a:srgbClr val="0A3F70"/>
              </a:solidFill>
            </a:endParaRPr>
          </a:p>
        </p:txBody>
      </p:sp>
      <p:grpSp>
        <p:nvGrpSpPr>
          <p:cNvPr id="11" name="Group 10"/>
          <p:cNvGrpSpPr/>
          <p:nvPr/>
        </p:nvGrpSpPr>
        <p:grpSpPr>
          <a:xfrm>
            <a:off x="2971800" y="1676400"/>
            <a:ext cx="6017358" cy="992731"/>
            <a:chOff x="2971800" y="1676400"/>
            <a:chExt cx="6017358" cy="992731"/>
          </a:xfrm>
        </p:grpSpPr>
        <p:sp>
          <p:nvSpPr>
            <p:cNvPr id="8" name="Oval 7"/>
            <p:cNvSpPr/>
            <p:nvPr/>
          </p:nvSpPr>
          <p:spPr bwMode="auto">
            <a:xfrm>
              <a:off x="2971800" y="1676400"/>
              <a:ext cx="33528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cxnSp>
          <p:nvCxnSpPr>
            <p:cNvPr id="9" name="Straight Arrow Connector 14"/>
            <p:cNvCxnSpPr>
              <a:cxnSpLocks noChangeShapeType="1"/>
              <a:endCxn id="8" idx="5"/>
            </p:cNvCxnSpPr>
            <p:nvPr/>
          </p:nvCxnSpPr>
          <p:spPr bwMode="auto">
            <a:xfrm rot="10800000">
              <a:off x="5833594" y="2001604"/>
              <a:ext cx="1134115" cy="514584"/>
            </a:xfrm>
            <a:prstGeom prst="straightConnector1">
              <a:avLst/>
            </a:prstGeom>
            <a:noFill/>
            <a:ln w="28575" algn="ctr">
              <a:solidFill>
                <a:srgbClr val="FF0000"/>
              </a:solidFill>
              <a:round/>
              <a:headEnd/>
              <a:tailEnd type="arrow" w="med" len="med"/>
            </a:ln>
          </p:spPr>
        </p:cxnSp>
        <p:sp>
          <p:nvSpPr>
            <p:cNvPr id="10" name="TextBox 9"/>
            <p:cNvSpPr txBox="1"/>
            <p:nvPr/>
          </p:nvSpPr>
          <p:spPr>
            <a:xfrm>
              <a:off x="6309449" y="2133600"/>
              <a:ext cx="2679709" cy="535531"/>
            </a:xfrm>
            <a:prstGeom prst="rect">
              <a:avLst/>
            </a:prstGeom>
            <a:solidFill>
              <a:schemeClr val="bg1"/>
            </a:solidFill>
            <a:ln w="28575">
              <a:solidFill>
                <a:srgbClr val="FF0000"/>
              </a:solidFill>
            </a:ln>
          </p:spPr>
          <p:txBody>
            <a:bodyPr wrap="none" rtlCol="0">
              <a:spAutoFit/>
            </a:bodyPr>
            <a:lstStyle/>
            <a:p>
              <a:pPr algn="ctr"/>
              <a:r>
                <a:rPr lang="en-US" sz="1600" b="1" dirty="0" smtClean="0">
                  <a:solidFill>
                    <a:srgbClr val="0A3F70"/>
                  </a:solidFill>
                </a:rPr>
                <a:t>Note Directory where </a:t>
              </a:r>
            </a:p>
            <a:p>
              <a:pPr algn="ctr"/>
              <a:r>
                <a:rPr lang="en-US" sz="1600" b="1" dirty="0" smtClean="0">
                  <a:solidFill>
                    <a:srgbClr val="0A3F70"/>
                  </a:solidFill>
                </a:rPr>
                <a:t>Template Files are copied</a:t>
              </a:r>
              <a:endParaRPr lang="en-US" sz="1600" b="1" dirty="0">
                <a:solidFill>
                  <a:srgbClr val="0A3F70"/>
                </a:solidFill>
              </a:endParaRPr>
            </a:p>
          </p:txBody>
        </p:sp>
      </p:grpSp>
    </p:spTree>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457200" y="1371600"/>
            <a:ext cx="7467600" cy="4165600"/>
          </a:xfrm>
          <a:prstGeom prst="rect">
            <a:avLst/>
          </a:prstGeom>
          <a:noFill/>
          <a:ln w="9525" algn="ctr">
            <a:noFill/>
            <a:miter lim="800000"/>
            <a:headEnd/>
            <a:tailEnd/>
          </a:ln>
        </p:spPr>
      </p:pic>
      <p:sp>
        <p:nvSpPr>
          <p:cNvPr id="72707" name="Title 1"/>
          <p:cNvSpPr>
            <a:spLocks noGrp="1"/>
          </p:cNvSpPr>
          <p:nvPr>
            <p:ph type="title"/>
          </p:nvPr>
        </p:nvSpPr>
        <p:spPr>
          <a:xfrm>
            <a:off x="455613" y="482600"/>
            <a:ext cx="8307387" cy="720725"/>
          </a:xfrm>
        </p:spPr>
        <p:txBody>
          <a:bodyPr/>
          <a:lstStyle/>
          <a:p>
            <a:pPr eaLnBrk="1" hangingPunct="1"/>
            <a:r>
              <a:rPr lang="en-US" dirty="0" smtClean="0"/>
              <a:t>Installation – Template Manifest File</a:t>
            </a:r>
          </a:p>
        </p:txBody>
      </p:sp>
      <p:sp>
        <p:nvSpPr>
          <p:cNvPr id="72708" name="Slide Number Placeholder 3"/>
          <p:cNvSpPr>
            <a:spLocks noGrp="1"/>
          </p:cNvSpPr>
          <p:nvPr>
            <p:ph type="sldNum" sz="quarter" idx="10"/>
          </p:nvPr>
        </p:nvSpPr>
        <p:spPr>
          <a:noFill/>
        </p:spPr>
        <p:txBody>
          <a:bodyPr/>
          <a:lstStyle/>
          <a:p>
            <a:fld id="{DC2E48B0-99C2-4563-9514-98111BB9DA7E}" type="slidenum">
              <a:rPr lang="en-US" smtClean="0"/>
              <a:pPr/>
              <a:t>144</a:t>
            </a:fld>
            <a:endParaRPr lang="en-US" dirty="0" smtClean="0"/>
          </a:p>
        </p:txBody>
      </p:sp>
      <p:cxnSp>
        <p:nvCxnSpPr>
          <p:cNvPr id="72709" name="Straight Arrow Connector 7"/>
          <p:cNvCxnSpPr>
            <a:cxnSpLocks noChangeShapeType="1"/>
          </p:cNvCxnSpPr>
          <p:nvPr/>
        </p:nvCxnSpPr>
        <p:spPr bwMode="auto">
          <a:xfrm rot="10800000">
            <a:off x="5867400" y="3276600"/>
            <a:ext cx="533400" cy="1588"/>
          </a:xfrm>
          <a:prstGeom prst="straightConnector1">
            <a:avLst/>
          </a:prstGeom>
          <a:noFill/>
          <a:ln w="28575" algn="ctr">
            <a:solidFill>
              <a:srgbClr val="FF0000"/>
            </a:solidFill>
            <a:round/>
            <a:headEnd/>
            <a:tailEnd type="arrow" w="med" len="med"/>
          </a:ln>
        </p:spPr>
      </p:cxnSp>
      <p:pic>
        <p:nvPicPr>
          <p:cNvPr id="72710" name="Picture 3"/>
          <p:cNvPicPr>
            <a:picLocks noChangeAspect="1" noChangeArrowheads="1"/>
          </p:cNvPicPr>
          <p:nvPr/>
        </p:nvPicPr>
        <p:blipFill>
          <a:blip r:embed="rId4" cstate="print"/>
          <a:srcRect/>
          <a:stretch>
            <a:fillRect/>
          </a:stretch>
        </p:blipFill>
        <p:spPr bwMode="auto">
          <a:xfrm>
            <a:off x="457200" y="5638800"/>
            <a:ext cx="6353175" cy="800100"/>
          </a:xfrm>
          <a:prstGeom prst="rect">
            <a:avLst/>
          </a:prstGeom>
          <a:noFill/>
          <a:ln w="9525" algn="ctr">
            <a:noFill/>
            <a:miter lim="800000"/>
            <a:headEnd/>
            <a:tailEnd/>
          </a:ln>
        </p:spPr>
      </p:pic>
      <p:cxnSp>
        <p:nvCxnSpPr>
          <p:cNvPr id="72711" name="Straight Arrow Connector 8"/>
          <p:cNvCxnSpPr>
            <a:cxnSpLocks noChangeShapeType="1"/>
          </p:cNvCxnSpPr>
          <p:nvPr/>
        </p:nvCxnSpPr>
        <p:spPr bwMode="auto">
          <a:xfrm rot="10800000">
            <a:off x="4648200" y="6172200"/>
            <a:ext cx="2362200" cy="1588"/>
          </a:xfrm>
          <a:prstGeom prst="straightConnector1">
            <a:avLst/>
          </a:prstGeom>
          <a:noFill/>
          <a:ln w="28575" algn="ctr">
            <a:solidFill>
              <a:srgbClr val="FF0000"/>
            </a:solidFill>
            <a:round/>
            <a:headEnd/>
            <a:tailEnd type="arrow" w="med" len="med"/>
          </a:ln>
        </p:spPr>
      </p:cxnSp>
      <p:sp>
        <p:nvSpPr>
          <p:cNvPr id="8" name="TextBox 7"/>
          <p:cNvSpPr txBox="1"/>
          <p:nvPr/>
        </p:nvSpPr>
        <p:spPr>
          <a:xfrm>
            <a:off x="6400800" y="3124200"/>
            <a:ext cx="1220206" cy="535531"/>
          </a:xfrm>
          <a:prstGeom prst="rect">
            <a:avLst/>
          </a:prstGeom>
          <a:solidFill>
            <a:schemeClr val="bg1"/>
          </a:solidFill>
          <a:ln w="28575">
            <a:solidFill>
              <a:srgbClr val="FF0000"/>
            </a:solidFill>
          </a:ln>
        </p:spPr>
        <p:txBody>
          <a:bodyPr wrap="square" rtlCol="0">
            <a:spAutoFit/>
          </a:bodyPr>
          <a:lstStyle/>
          <a:p>
            <a:r>
              <a:rPr lang="en-US" sz="1600" b="1" dirty="0" smtClean="0">
                <a:solidFill>
                  <a:srgbClr val="002060"/>
                </a:solidFill>
              </a:rPr>
              <a:t>Expected </a:t>
            </a:r>
          </a:p>
          <a:p>
            <a:r>
              <a:rPr lang="en-US" sz="1600" b="1" dirty="0" smtClean="0">
                <a:solidFill>
                  <a:srgbClr val="002060"/>
                </a:solidFill>
              </a:rPr>
              <a:t>Checksum</a:t>
            </a:r>
            <a:endParaRPr lang="en-US" sz="1600" b="1" dirty="0">
              <a:solidFill>
                <a:srgbClr val="002060"/>
              </a:solidFill>
            </a:endParaRPr>
          </a:p>
        </p:txBody>
      </p:sp>
      <p:sp>
        <p:nvSpPr>
          <p:cNvPr id="9" name="TextBox 8"/>
          <p:cNvSpPr txBox="1"/>
          <p:nvPr/>
        </p:nvSpPr>
        <p:spPr>
          <a:xfrm>
            <a:off x="7010400" y="5791200"/>
            <a:ext cx="1905000" cy="757130"/>
          </a:xfrm>
          <a:prstGeom prst="rect">
            <a:avLst/>
          </a:prstGeom>
          <a:solidFill>
            <a:schemeClr val="bg1"/>
          </a:solidFill>
          <a:ln w="28575">
            <a:solidFill>
              <a:srgbClr val="FF0000"/>
            </a:solidFill>
          </a:ln>
        </p:spPr>
        <p:txBody>
          <a:bodyPr wrap="square" rtlCol="0">
            <a:spAutoFit/>
          </a:bodyPr>
          <a:lstStyle/>
          <a:p>
            <a:r>
              <a:rPr lang="en-US" sz="1600" b="1" dirty="0" smtClean="0">
                <a:solidFill>
                  <a:srgbClr val="002060"/>
                </a:solidFill>
              </a:rPr>
              <a:t>Actual Checksum</a:t>
            </a:r>
          </a:p>
          <a:p>
            <a:r>
              <a:rPr lang="en-US" sz="1600" b="1" dirty="0" smtClean="0">
                <a:solidFill>
                  <a:srgbClr val="002060"/>
                </a:solidFill>
              </a:rPr>
              <a:t>Matches Manifest</a:t>
            </a:r>
          </a:p>
          <a:p>
            <a:r>
              <a:rPr lang="en-US" sz="1600" b="1" dirty="0" smtClean="0">
                <a:solidFill>
                  <a:srgbClr val="002060"/>
                </a:solidFill>
              </a:rPr>
              <a:t>File Checksum</a:t>
            </a:r>
            <a:endParaRPr lang="en-US" sz="1600" b="1" dirty="0">
              <a:solidFill>
                <a:srgbClr val="002060"/>
              </a:solidFill>
            </a:endParaRPr>
          </a:p>
        </p:txBody>
      </p:sp>
      <p:sp>
        <p:nvSpPr>
          <p:cNvPr id="11" name="Oval 10"/>
          <p:cNvSpPr/>
          <p:nvPr/>
        </p:nvSpPr>
        <p:spPr bwMode="auto">
          <a:xfrm>
            <a:off x="2895600" y="6019800"/>
            <a:ext cx="8382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2" name="Oval 11"/>
          <p:cNvSpPr/>
          <p:nvPr/>
        </p:nvSpPr>
        <p:spPr bwMode="auto">
          <a:xfrm>
            <a:off x="4953000" y="3124200"/>
            <a:ext cx="8382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7" name="Oval 16"/>
          <p:cNvSpPr/>
          <p:nvPr/>
        </p:nvSpPr>
        <p:spPr bwMode="auto">
          <a:xfrm>
            <a:off x="3429000" y="1600200"/>
            <a:ext cx="38862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4755" name="Slide Number Placeholder 3"/>
          <p:cNvSpPr>
            <a:spLocks noGrp="1"/>
          </p:cNvSpPr>
          <p:nvPr>
            <p:ph type="sldNum" sz="quarter" idx="10"/>
          </p:nvPr>
        </p:nvSpPr>
        <p:spPr>
          <a:noFill/>
        </p:spPr>
        <p:txBody>
          <a:bodyPr/>
          <a:lstStyle/>
          <a:p>
            <a:fld id="{F71C54C3-1D6E-4807-B285-272E20FDB5F1}" type="slidenum">
              <a:rPr lang="en-US" smtClean="0"/>
              <a:pPr/>
              <a:t>145</a:t>
            </a:fld>
            <a:endParaRPr lang="en-US" dirty="0" smtClean="0"/>
          </a:p>
        </p:txBody>
      </p:sp>
      <p:pic>
        <p:nvPicPr>
          <p:cNvPr id="74756" name="Picture 2"/>
          <p:cNvPicPr>
            <a:picLocks noChangeAspect="1" noChangeArrowheads="1"/>
          </p:cNvPicPr>
          <p:nvPr/>
        </p:nvPicPr>
        <p:blipFill>
          <a:blip r:embed="rId3" cstate="print"/>
          <a:srcRect l="21999" t="30486" r="9807"/>
          <a:stretch>
            <a:fillRect/>
          </a:stretch>
        </p:blipFill>
        <p:spPr bwMode="auto">
          <a:xfrm>
            <a:off x="457200" y="1447800"/>
            <a:ext cx="7086600" cy="5038725"/>
          </a:xfrm>
          <a:prstGeom prst="rect">
            <a:avLst/>
          </a:prstGeom>
          <a:noFill/>
          <a:ln w="9525" algn="ctr">
            <a:noFill/>
            <a:miter lim="800000"/>
            <a:headEnd/>
            <a:tailEnd/>
          </a:ln>
        </p:spPr>
      </p:pic>
      <p:cxnSp>
        <p:nvCxnSpPr>
          <p:cNvPr id="74757" name="Straight Arrow Connector 7"/>
          <p:cNvCxnSpPr>
            <a:cxnSpLocks noChangeShapeType="1"/>
            <a:stCxn id="74758" idx="1"/>
          </p:cNvCxnSpPr>
          <p:nvPr/>
        </p:nvCxnSpPr>
        <p:spPr bwMode="auto">
          <a:xfrm rot="10800000" flipV="1">
            <a:off x="7239000" y="3883818"/>
            <a:ext cx="533400" cy="2381"/>
          </a:xfrm>
          <a:prstGeom prst="straightConnector1">
            <a:avLst/>
          </a:prstGeom>
          <a:noFill/>
          <a:ln w="28575" algn="ctr">
            <a:solidFill>
              <a:srgbClr val="FF0000"/>
            </a:solidFill>
            <a:round/>
            <a:headEnd/>
            <a:tailEnd type="arrow" w="med" len="med"/>
          </a:ln>
        </p:spPr>
      </p:cxnSp>
      <p:sp>
        <p:nvSpPr>
          <p:cNvPr id="74758" name="TextBox 12"/>
          <p:cNvSpPr txBox="1">
            <a:spLocks noChangeArrowheads="1"/>
          </p:cNvSpPr>
          <p:nvPr/>
        </p:nvSpPr>
        <p:spPr bwMode="auto">
          <a:xfrm>
            <a:off x="7772400" y="3505200"/>
            <a:ext cx="1139825" cy="757238"/>
          </a:xfrm>
          <a:prstGeom prst="rect">
            <a:avLst/>
          </a:prstGeom>
          <a:noFill/>
          <a:ln w="28575">
            <a:solidFill>
              <a:srgbClr val="FF0000"/>
            </a:solidFill>
            <a:miter lim="800000"/>
            <a:headEnd/>
            <a:tailEnd/>
          </a:ln>
        </p:spPr>
        <p:txBody>
          <a:bodyPr wrap="none">
            <a:spAutoFit/>
          </a:bodyPr>
          <a:lstStyle/>
          <a:p>
            <a:pPr algn="ctr"/>
            <a:r>
              <a:rPr lang="en-US" sz="1600" b="1" dirty="0">
                <a:solidFill>
                  <a:srgbClr val="002060"/>
                </a:solidFill>
              </a:rPr>
              <a:t>Wizard</a:t>
            </a:r>
          </a:p>
          <a:p>
            <a:pPr algn="ctr"/>
            <a:r>
              <a:rPr lang="en-US" sz="1600" b="1" dirty="0">
                <a:solidFill>
                  <a:srgbClr val="002060"/>
                </a:solidFill>
              </a:rPr>
              <a:t>Launches</a:t>
            </a:r>
          </a:p>
          <a:p>
            <a:pPr algn="ctr"/>
            <a:r>
              <a:rPr lang="en-US" sz="1600" b="1" dirty="0">
                <a:solidFill>
                  <a:srgbClr val="002060"/>
                </a:solidFill>
              </a:rPr>
              <a:t>Here</a:t>
            </a:r>
          </a:p>
        </p:txBody>
      </p:sp>
    </p:spTree>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4755" name="Slide Number Placeholder 3"/>
          <p:cNvSpPr>
            <a:spLocks noGrp="1"/>
          </p:cNvSpPr>
          <p:nvPr>
            <p:ph type="sldNum" sz="quarter" idx="10"/>
          </p:nvPr>
        </p:nvSpPr>
        <p:spPr>
          <a:noFill/>
        </p:spPr>
        <p:txBody>
          <a:bodyPr/>
          <a:lstStyle/>
          <a:p>
            <a:fld id="{F71C54C3-1D6E-4807-B285-272E20FDB5F1}" type="slidenum">
              <a:rPr lang="en-US" smtClean="0"/>
              <a:pPr/>
              <a:t>146</a:t>
            </a:fld>
            <a:endParaRPr lang="en-US" dirty="0" smtClean="0"/>
          </a:p>
        </p:txBody>
      </p:sp>
      <p:sp>
        <p:nvSpPr>
          <p:cNvPr id="74758" name="TextBox 12"/>
          <p:cNvSpPr txBox="1">
            <a:spLocks noChangeArrowheads="1"/>
          </p:cNvSpPr>
          <p:nvPr/>
        </p:nvSpPr>
        <p:spPr bwMode="auto">
          <a:xfrm>
            <a:off x="5701804" y="4953000"/>
            <a:ext cx="1928220" cy="535531"/>
          </a:xfrm>
          <a:prstGeom prst="rect">
            <a:avLst/>
          </a:prstGeom>
          <a:noFill/>
          <a:ln w="28575">
            <a:solidFill>
              <a:schemeClr val="tx1"/>
            </a:solidFill>
            <a:miter lim="800000"/>
            <a:headEnd/>
            <a:tailEnd/>
          </a:ln>
        </p:spPr>
        <p:txBody>
          <a:bodyPr wrap="none">
            <a:spAutoFit/>
          </a:bodyPr>
          <a:lstStyle/>
          <a:p>
            <a:pPr algn="ctr"/>
            <a:r>
              <a:rPr lang="en-US" sz="1600" b="1" dirty="0" smtClean="0">
                <a:solidFill>
                  <a:srgbClr val="002060"/>
                </a:solidFill>
              </a:rPr>
              <a:t>With EPW, Wizard</a:t>
            </a:r>
          </a:p>
          <a:p>
            <a:pPr algn="ctr"/>
            <a:r>
              <a:rPr lang="en-US" sz="1600" b="1" dirty="0" smtClean="0">
                <a:solidFill>
                  <a:srgbClr val="002060"/>
                </a:solidFill>
              </a:rPr>
              <a:t>Displays data</a:t>
            </a:r>
            <a:endParaRPr lang="en-US" sz="1600" b="1" dirty="0">
              <a:solidFill>
                <a:srgbClr val="002060"/>
              </a:solidFill>
            </a:endParaRPr>
          </a:p>
        </p:txBody>
      </p:sp>
      <p:pic>
        <p:nvPicPr>
          <p:cNvPr id="7" name="Picture 6"/>
          <p:cNvPicPr/>
          <p:nvPr/>
        </p:nvPicPr>
        <p:blipFill>
          <a:blip r:embed="rId3" cstate="print"/>
          <a:srcRect l="30769" t="23256" r="7692" b="18536"/>
          <a:stretch>
            <a:fillRect/>
          </a:stretch>
        </p:blipFill>
        <p:spPr bwMode="auto">
          <a:xfrm>
            <a:off x="4724400" y="1676400"/>
            <a:ext cx="3657600" cy="3200400"/>
          </a:xfrm>
          <a:prstGeom prst="rect">
            <a:avLst/>
          </a:prstGeom>
          <a:noFill/>
          <a:ln w="9525">
            <a:noFill/>
            <a:miter lim="800000"/>
            <a:headEnd/>
            <a:tailEnd/>
          </a:ln>
        </p:spPr>
      </p:pic>
      <p:pic>
        <p:nvPicPr>
          <p:cNvPr id="8" name="Picture 7"/>
          <p:cNvPicPr/>
          <p:nvPr/>
        </p:nvPicPr>
        <p:blipFill>
          <a:blip r:embed="rId4" cstate="print"/>
          <a:srcRect l="23596" t="31111" r="31460" b="11111"/>
          <a:stretch>
            <a:fillRect/>
          </a:stretch>
        </p:blipFill>
        <p:spPr bwMode="auto">
          <a:xfrm>
            <a:off x="685800" y="1676400"/>
            <a:ext cx="3581400" cy="3048000"/>
          </a:xfrm>
          <a:prstGeom prst="rect">
            <a:avLst/>
          </a:prstGeom>
          <a:noFill/>
          <a:ln w="9525">
            <a:noFill/>
            <a:miter lim="800000"/>
            <a:headEnd/>
            <a:tailEnd/>
          </a:ln>
        </p:spPr>
      </p:pic>
      <p:sp>
        <p:nvSpPr>
          <p:cNvPr id="9" name="Rectangle 8"/>
          <p:cNvSpPr/>
          <p:nvPr/>
        </p:nvSpPr>
        <p:spPr bwMode="auto">
          <a:xfrm>
            <a:off x="685800" y="1676400"/>
            <a:ext cx="3657600" cy="312420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0" name="Rectangle 9"/>
          <p:cNvSpPr/>
          <p:nvPr/>
        </p:nvSpPr>
        <p:spPr bwMode="auto">
          <a:xfrm>
            <a:off x="4724400" y="1676400"/>
            <a:ext cx="3733800" cy="312420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1" name="TextBox 12"/>
          <p:cNvSpPr txBox="1">
            <a:spLocks noChangeArrowheads="1"/>
          </p:cNvSpPr>
          <p:nvPr/>
        </p:nvSpPr>
        <p:spPr bwMode="auto">
          <a:xfrm>
            <a:off x="1371600" y="4953000"/>
            <a:ext cx="2247218" cy="535531"/>
          </a:xfrm>
          <a:prstGeom prst="rect">
            <a:avLst/>
          </a:prstGeom>
          <a:noFill/>
          <a:ln w="28575">
            <a:solidFill>
              <a:schemeClr val="tx1"/>
            </a:solidFill>
            <a:miter lim="800000"/>
            <a:headEnd/>
            <a:tailEnd/>
          </a:ln>
        </p:spPr>
        <p:txBody>
          <a:bodyPr wrap="none">
            <a:spAutoFit/>
          </a:bodyPr>
          <a:lstStyle/>
          <a:p>
            <a:pPr algn="ctr"/>
            <a:r>
              <a:rPr lang="en-US" sz="1600" b="1" dirty="0" smtClean="0">
                <a:solidFill>
                  <a:srgbClr val="002060"/>
                </a:solidFill>
              </a:rPr>
              <a:t>Without EPW, Wizard</a:t>
            </a:r>
          </a:p>
          <a:p>
            <a:pPr algn="ctr"/>
            <a:r>
              <a:rPr lang="en-US" sz="1600" b="1" dirty="0" smtClean="0">
                <a:solidFill>
                  <a:srgbClr val="002060"/>
                </a:solidFill>
              </a:rPr>
              <a:t>Collects data</a:t>
            </a:r>
            <a:endParaRPr lang="en-US" sz="1600" b="1" dirty="0">
              <a:solidFill>
                <a:srgbClr val="002060"/>
              </a:solidFill>
            </a:endParaRPr>
          </a:p>
        </p:txBody>
      </p:sp>
      <p:sp>
        <p:nvSpPr>
          <p:cNvPr id="12" name="TextBox 12"/>
          <p:cNvSpPr txBox="1">
            <a:spLocks noChangeArrowheads="1"/>
          </p:cNvSpPr>
          <p:nvPr/>
        </p:nvSpPr>
        <p:spPr bwMode="auto">
          <a:xfrm>
            <a:off x="838200" y="5791200"/>
            <a:ext cx="7620000" cy="590931"/>
          </a:xfrm>
          <a:prstGeom prst="rect">
            <a:avLst/>
          </a:prstGeom>
          <a:noFill/>
          <a:ln w="28575">
            <a:noFill/>
            <a:miter lim="800000"/>
            <a:headEnd/>
            <a:tailEnd/>
          </a:ln>
        </p:spPr>
        <p:txBody>
          <a:bodyPr wrap="square">
            <a:spAutoFit/>
          </a:bodyPr>
          <a:lstStyle/>
          <a:p>
            <a:pPr algn="ctr"/>
            <a:r>
              <a:rPr lang="en-US" b="1" dirty="0" smtClean="0">
                <a:solidFill>
                  <a:srgbClr val="002060"/>
                </a:solidFill>
              </a:rPr>
              <a:t>Installation Wizard displays the same pages, collecting values or displaying values already provided in the EPW file for confirmation</a:t>
            </a:r>
          </a:p>
        </p:txBody>
      </p:sp>
    </p:spTree>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5780" name="Slide Number Placeholder 3"/>
          <p:cNvSpPr>
            <a:spLocks noGrp="1"/>
          </p:cNvSpPr>
          <p:nvPr>
            <p:ph type="sldNum" sz="quarter" idx="10"/>
          </p:nvPr>
        </p:nvSpPr>
        <p:spPr>
          <a:noFill/>
        </p:spPr>
        <p:txBody>
          <a:bodyPr/>
          <a:lstStyle/>
          <a:p>
            <a:fld id="{EE183E0C-3985-47DA-88FF-8DD71214A8DA}" type="slidenum">
              <a:rPr lang="en-US" smtClean="0"/>
              <a:pPr/>
              <a:t>147</a:t>
            </a:fld>
            <a:endParaRPr lang="en-US" dirty="0" smtClean="0"/>
          </a:p>
        </p:txBody>
      </p:sp>
      <p:sp>
        <p:nvSpPr>
          <p:cNvPr id="75782" name="TextBox 12"/>
          <p:cNvSpPr txBox="1">
            <a:spLocks noChangeArrowheads="1"/>
          </p:cNvSpPr>
          <p:nvPr/>
        </p:nvSpPr>
        <p:spPr bwMode="auto">
          <a:xfrm>
            <a:off x="609600" y="6248400"/>
            <a:ext cx="7282763" cy="313932"/>
          </a:xfrm>
          <a:prstGeom prst="rect">
            <a:avLst/>
          </a:prstGeom>
          <a:noFill/>
          <a:ln w="28575">
            <a:solidFill>
              <a:srgbClr val="FF0000"/>
            </a:solidFill>
            <a:miter lim="800000"/>
            <a:headEnd/>
            <a:tailEnd/>
          </a:ln>
        </p:spPr>
        <p:txBody>
          <a:bodyPr wrap="none">
            <a:spAutoFit/>
          </a:bodyPr>
          <a:lstStyle/>
          <a:p>
            <a:r>
              <a:rPr lang="en-US" sz="1600" b="1" dirty="0" smtClean="0">
                <a:solidFill>
                  <a:srgbClr val="002060"/>
                </a:solidFill>
              </a:rPr>
              <a:t>Data collection/confirmation complete – Click “Accept” and then “Install”</a:t>
            </a:r>
            <a:endParaRPr lang="en-US" sz="1600" b="1" dirty="0">
              <a:solidFill>
                <a:srgbClr val="002060"/>
              </a:solidFill>
            </a:endParaRPr>
          </a:p>
        </p:txBody>
      </p:sp>
      <p:cxnSp>
        <p:nvCxnSpPr>
          <p:cNvPr id="75784" name="Straight Arrow Connector 9"/>
          <p:cNvCxnSpPr>
            <a:cxnSpLocks noChangeShapeType="1"/>
          </p:cNvCxnSpPr>
          <p:nvPr/>
        </p:nvCxnSpPr>
        <p:spPr bwMode="auto">
          <a:xfrm rot="10800000">
            <a:off x="3352800" y="3886200"/>
            <a:ext cx="609600" cy="1588"/>
          </a:xfrm>
          <a:prstGeom prst="straightConnector1">
            <a:avLst/>
          </a:prstGeom>
          <a:noFill/>
          <a:ln w="28575" algn="ctr">
            <a:solidFill>
              <a:srgbClr val="FF0000"/>
            </a:solidFill>
            <a:round/>
            <a:headEnd/>
            <a:tailEnd type="arrow" w="med" len="med"/>
          </a:ln>
        </p:spPr>
      </p:cxnSp>
      <p:pic>
        <p:nvPicPr>
          <p:cNvPr id="9" name="Picture 8"/>
          <p:cNvPicPr/>
          <p:nvPr/>
        </p:nvPicPr>
        <p:blipFill>
          <a:blip r:embed="rId2" cstate="print"/>
          <a:srcRect/>
          <a:stretch>
            <a:fillRect/>
          </a:stretch>
        </p:blipFill>
        <p:spPr bwMode="auto">
          <a:xfrm>
            <a:off x="533400" y="1600200"/>
            <a:ext cx="7086600" cy="4419600"/>
          </a:xfrm>
          <a:prstGeom prst="rect">
            <a:avLst/>
          </a:prstGeom>
          <a:noFill/>
          <a:ln w="9525">
            <a:noFill/>
            <a:miter lim="800000"/>
            <a:headEnd/>
            <a:tailEnd/>
          </a:ln>
        </p:spPr>
      </p:pic>
      <p:sp>
        <p:nvSpPr>
          <p:cNvPr id="10" name="Oval 9"/>
          <p:cNvSpPr/>
          <p:nvPr/>
        </p:nvSpPr>
        <p:spPr bwMode="auto">
          <a:xfrm>
            <a:off x="2209800" y="5257800"/>
            <a:ext cx="762000" cy="609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l="22731" t="17871" r="12007" b="19054"/>
          <a:stretch>
            <a:fillRect/>
          </a:stretch>
        </p:blipFill>
        <p:spPr bwMode="auto">
          <a:xfrm>
            <a:off x="609600" y="1600200"/>
            <a:ext cx="6781800" cy="4572000"/>
          </a:xfrm>
          <a:prstGeom prst="rect">
            <a:avLst/>
          </a:prstGeom>
          <a:noFill/>
          <a:ln w="9525" algn="ctr">
            <a:noFill/>
            <a:miter lim="800000"/>
            <a:headEnd/>
            <a:tailEnd/>
          </a:ln>
        </p:spPr>
      </p:pic>
      <p:sp>
        <p:nvSpPr>
          <p:cNvPr id="75779"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5780" name="Slide Number Placeholder 3"/>
          <p:cNvSpPr>
            <a:spLocks noGrp="1"/>
          </p:cNvSpPr>
          <p:nvPr>
            <p:ph type="sldNum" sz="quarter" idx="10"/>
          </p:nvPr>
        </p:nvSpPr>
        <p:spPr>
          <a:noFill/>
        </p:spPr>
        <p:txBody>
          <a:bodyPr/>
          <a:lstStyle/>
          <a:p>
            <a:fld id="{EE183E0C-3985-47DA-88FF-8DD71214A8DA}" type="slidenum">
              <a:rPr lang="en-US" smtClean="0"/>
              <a:pPr/>
              <a:t>148</a:t>
            </a:fld>
            <a:endParaRPr lang="en-US" dirty="0" smtClean="0"/>
          </a:p>
        </p:txBody>
      </p:sp>
      <p:cxnSp>
        <p:nvCxnSpPr>
          <p:cNvPr id="75781" name="Straight Arrow Connector 7"/>
          <p:cNvCxnSpPr>
            <a:cxnSpLocks noChangeShapeType="1"/>
            <a:stCxn id="75782" idx="1"/>
          </p:cNvCxnSpPr>
          <p:nvPr/>
        </p:nvCxnSpPr>
        <p:spPr bwMode="auto">
          <a:xfrm rot="10800000">
            <a:off x="3505200" y="2895601"/>
            <a:ext cx="685800" cy="4763"/>
          </a:xfrm>
          <a:prstGeom prst="straightConnector1">
            <a:avLst/>
          </a:prstGeom>
          <a:noFill/>
          <a:ln w="28575" algn="ctr">
            <a:solidFill>
              <a:srgbClr val="FF0000"/>
            </a:solidFill>
            <a:round/>
            <a:headEnd/>
            <a:tailEnd type="arrow" w="med" len="med"/>
          </a:ln>
        </p:spPr>
      </p:cxnSp>
      <p:sp>
        <p:nvSpPr>
          <p:cNvPr id="75782" name="TextBox 12"/>
          <p:cNvSpPr txBox="1">
            <a:spLocks noChangeArrowheads="1"/>
          </p:cNvSpPr>
          <p:nvPr/>
        </p:nvSpPr>
        <p:spPr bwMode="auto">
          <a:xfrm>
            <a:off x="4191000" y="2743200"/>
            <a:ext cx="2708275" cy="314325"/>
          </a:xfrm>
          <a:prstGeom prst="rect">
            <a:avLst/>
          </a:prstGeom>
          <a:noFill/>
          <a:ln w="28575">
            <a:solidFill>
              <a:srgbClr val="FF0000"/>
            </a:solidFill>
            <a:miter lim="800000"/>
            <a:headEnd/>
            <a:tailEnd/>
          </a:ln>
        </p:spPr>
        <p:txBody>
          <a:bodyPr wrap="none">
            <a:spAutoFit/>
          </a:bodyPr>
          <a:lstStyle/>
          <a:p>
            <a:r>
              <a:rPr lang="en-US" sz="1600" b="1" dirty="0">
                <a:solidFill>
                  <a:srgbClr val="002060"/>
                </a:solidFill>
              </a:rPr>
              <a:t>SMGR Patch Applied here</a:t>
            </a:r>
          </a:p>
        </p:txBody>
      </p:sp>
      <p:sp>
        <p:nvSpPr>
          <p:cNvPr id="75783" name="TextBox 8"/>
          <p:cNvSpPr txBox="1">
            <a:spLocks noChangeArrowheads="1"/>
          </p:cNvSpPr>
          <p:nvPr/>
        </p:nvSpPr>
        <p:spPr bwMode="auto">
          <a:xfrm>
            <a:off x="3962400" y="3733800"/>
            <a:ext cx="3114675" cy="314325"/>
          </a:xfrm>
          <a:prstGeom prst="rect">
            <a:avLst/>
          </a:prstGeom>
          <a:noFill/>
          <a:ln w="28575">
            <a:solidFill>
              <a:srgbClr val="FF0000"/>
            </a:solidFill>
            <a:miter lim="800000"/>
            <a:headEnd/>
            <a:tailEnd/>
          </a:ln>
        </p:spPr>
        <p:txBody>
          <a:bodyPr wrap="none">
            <a:spAutoFit/>
          </a:bodyPr>
          <a:lstStyle/>
          <a:p>
            <a:r>
              <a:rPr lang="en-US" sz="1600" b="1" dirty="0">
                <a:solidFill>
                  <a:srgbClr val="002060"/>
                </a:solidFill>
              </a:rPr>
              <a:t>CM Configuration begins here</a:t>
            </a:r>
          </a:p>
        </p:txBody>
      </p:sp>
      <p:cxnSp>
        <p:nvCxnSpPr>
          <p:cNvPr id="75784" name="Straight Arrow Connector 9"/>
          <p:cNvCxnSpPr>
            <a:cxnSpLocks noChangeShapeType="1"/>
          </p:cNvCxnSpPr>
          <p:nvPr/>
        </p:nvCxnSpPr>
        <p:spPr bwMode="auto">
          <a:xfrm rot="10800000">
            <a:off x="3352800" y="3886200"/>
            <a:ext cx="609600" cy="1588"/>
          </a:xfrm>
          <a:prstGeom prst="straightConnector1">
            <a:avLst/>
          </a:prstGeom>
          <a:noFill/>
          <a:ln w="28575" algn="ctr">
            <a:solidFill>
              <a:srgbClr val="FF0000"/>
            </a:solidFill>
            <a:round/>
            <a:headEnd/>
            <a:tailEnd type="arrow" w="med" len="med"/>
          </a:ln>
        </p:spPr>
      </p:cxnSp>
    </p:spTree>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l="23465" t="17871" r="12007" b="23259"/>
          <a:stretch>
            <a:fillRect/>
          </a:stretch>
        </p:blipFill>
        <p:spPr bwMode="auto">
          <a:xfrm>
            <a:off x="1066800" y="1676400"/>
            <a:ext cx="6705600" cy="4267200"/>
          </a:xfrm>
          <a:prstGeom prst="rect">
            <a:avLst/>
          </a:prstGeom>
          <a:noFill/>
          <a:ln w="9525" algn="ctr">
            <a:noFill/>
            <a:miter lim="800000"/>
            <a:headEnd/>
            <a:tailEnd/>
          </a:ln>
        </p:spPr>
      </p:pic>
      <p:sp>
        <p:nvSpPr>
          <p:cNvPr id="76803"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6804" name="Slide Number Placeholder 3"/>
          <p:cNvSpPr>
            <a:spLocks noGrp="1"/>
          </p:cNvSpPr>
          <p:nvPr>
            <p:ph type="sldNum" sz="quarter" idx="10"/>
          </p:nvPr>
        </p:nvSpPr>
        <p:spPr>
          <a:noFill/>
        </p:spPr>
        <p:txBody>
          <a:bodyPr/>
          <a:lstStyle/>
          <a:p>
            <a:fld id="{676532AA-7D96-482B-93E1-BA96A0896807}" type="slidenum">
              <a:rPr lang="en-US" smtClean="0"/>
              <a:pPr/>
              <a:t>149</a:t>
            </a:fld>
            <a:endParaRPr lang="en-US" dirty="0" smtClean="0"/>
          </a:p>
        </p:txBody>
      </p:sp>
      <p:sp>
        <p:nvSpPr>
          <p:cNvPr id="5" name="TextBox 12"/>
          <p:cNvSpPr txBox="1">
            <a:spLocks noChangeArrowheads="1"/>
          </p:cNvSpPr>
          <p:nvPr/>
        </p:nvSpPr>
        <p:spPr bwMode="auto">
          <a:xfrm>
            <a:off x="4724400" y="3200400"/>
            <a:ext cx="2329484" cy="313932"/>
          </a:xfrm>
          <a:prstGeom prst="rect">
            <a:avLst/>
          </a:prstGeom>
          <a:noFill/>
          <a:ln w="28575">
            <a:solidFill>
              <a:srgbClr val="FF0000"/>
            </a:solidFill>
            <a:miter lim="800000"/>
            <a:headEnd/>
            <a:tailEnd/>
          </a:ln>
        </p:spPr>
        <p:txBody>
          <a:bodyPr wrap="none">
            <a:spAutoFit/>
          </a:bodyPr>
          <a:lstStyle/>
          <a:p>
            <a:r>
              <a:rPr lang="en-US" sz="1600" b="1" dirty="0" smtClean="0">
                <a:solidFill>
                  <a:srgbClr val="002060"/>
                </a:solidFill>
              </a:rPr>
              <a:t>Configure G430 in CM</a:t>
            </a:r>
            <a:endParaRPr lang="en-US" sz="1600" b="1" dirty="0">
              <a:solidFill>
                <a:srgbClr val="002060"/>
              </a:solidFill>
            </a:endParaRPr>
          </a:p>
        </p:txBody>
      </p:sp>
      <p:cxnSp>
        <p:nvCxnSpPr>
          <p:cNvPr id="6" name="Straight Arrow Connector 7"/>
          <p:cNvCxnSpPr>
            <a:cxnSpLocks noChangeShapeType="1"/>
          </p:cNvCxnSpPr>
          <p:nvPr/>
        </p:nvCxnSpPr>
        <p:spPr bwMode="auto">
          <a:xfrm rot="10800000">
            <a:off x="3657600" y="3352800"/>
            <a:ext cx="1066800" cy="1588"/>
          </a:xfrm>
          <a:prstGeom prst="straightConnector1">
            <a:avLst/>
          </a:prstGeom>
          <a:noFill/>
          <a:ln w="28575" algn="ctr">
            <a:solidFill>
              <a:srgbClr val="FF0000"/>
            </a:solidFill>
            <a:round/>
            <a:headEnd/>
            <a:tailEnd type="arrow" w="med" len="med"/>
          </a:ln>
        </p:spPr>
      </p:cxn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228600"/>
            <a:ext cx="7069138" cy="720725"/>
          </a:xfrm>
        </p:spPr>
        <p:txBody>
          <a:bodyPr/>
          <a:lstStyle/>
          <a:p>
            <a:pPr eaLnBrk="1" hangingPunct="1"/>
            <a:r>
              <a:rPr lang="en-US" dirty="0" smtClean="0"/>
              <a:t>Components – What do you get?</a:t>
            </a:r>
          </a:p>
        </p:txBody>
      </p:sp>
      <p:sp>
        <p:nvSpPr>
          <p:cNvPr id="28675" name="Content Placeholder 2"/>
          <p:cNvSpPr>
            <a:spLocks noGrp="1"/>
          </p:cNvSpPr>
          <p:nvPr>
            <p:ph idx="1"/>
          </p:nvPr>
        </p:nvSpPr>
        <p:spPr>
          <a:xfrm>
            <a:off x="381000" y="1371600"/>
            <a:ext cx="8218488" cy="4876800"/>
          </a:xfrm>
        </p:spPr>
        <p:txBody>
          <a:bodyPr/>
          <a:lstStyle/>
          <a:p>
            <a:pPr eaLnBrk="1" hangingPunct="1"/>
            <a:r>
              <a:rPr lang="en-US" dirty="0" smtClean="0"/>
              <a:t>S8800 Server 1U – Collaboration  (Material Code 262641)</a:t>
            </a:r>
          </a:p>
          <a:p>
            <a:pPr lvl="1" eaLnBrk="1" hangingPunct="1"/>
            <a:r>
              <a:rPr lang="en-US" dirty="0" smtClean="0"/>
              <a:t>Dual Quad-Core x5570 2.93GHz CPUs</a:t>
            </a:r>
          </a:p>
          <a:p>
            <a:pPr lvl="1" eaLnBrk="1" hangingPunct="1"/>
            <a:r>
              <a:rPr lang="en-US" dirty="0" smtClean="0"/>
              <a:t>32GB RAM (16-2GB DIMMs, COMCODE 700478274)</a:t>
            </a:r>
          </a:p>
          <a:p>
            <a:pPr lvl="1" eaLnBrk="1" hangingPunct="1"/>
            <a:r>
              <a:rPr lang="en-US" dirty="0" smtClean="0"/>
              <a:t>Six 146GB SAS Hard Disk Drives, (COMCODE 700478316) RAID5 (680GB)</a:t>
            </a:r>
          </a:p>
          <a:p>
            <a:pPr lvl="1" eaLnBrk="1" hangingPunct="1"/>
            <a:r>
              <a:rPr lang="en-US" dirty="0" smtClean="0"/>
              <a:t>Dual Power Supplies (COMCODE 700478308)</a:t>
            </a:r>
          </a:p>
          <a:p>
            <a:pPr lvl="1" eaLnBrk="1" hangingPunct="1"/>
            <a:r>
              <a:rPr lang="en-US" dirty="0" smtClean="0"/>
              <a:t>Six Ethernet Ports</a:t>
            </a:r>
          </a:p>
          <a:p>
            <a:pPr lvl="2" eaLnBrk="1" hangingPunct="1"/>
            <a:r>
              <a:rPr lang="en-US" dirty="0" smtClean="0"/>
              <a:t>2 – NICs on Main Board</a:t>
            </a:r>
          </a:p>
          <a:p>
            <a:pPr lvl="2" eaLnBrk="1" hangingPunct="1"/>
            <a:r>
              <a:rPr lang="en-US" dirty="0" smtClean="0"/>
              <a:t>2 – NICs on Daughterboard (COMCODE 700478282)</a:t>
            </a:r>
          </a:p>
          <a:p>
            <a:pPr lvl="2" eaLnBrk="1" hangingPunct="1"/>
            <a:r>
              <a:rPr lang="en-US" dirty="0" smtClean="0"/>
              <a:t>2 – NICs on PCI Riser (COMCODE 700478290)</a:t>
            </a:r>
          </a:p>
          <a:p>
            <a:pPr lvl="1" eaLnBrk="1" hangingPunct="1"/>
            <a:r>
              <a:rPr lang="en-US" dirty="0" smtClean="0"/>
              <a:t>1.75 Amps at 117VAC</a:t>
            </a:r>
          </a:p>
          <a:p>
            <a:pPr eaLnBrk="1" hangingPunct="1">
              <a:buFont typeface="Webdings" pitchFamily="18" charset="2"/>
              <a:buNone/>
            </a:pPr>
            <a:endParaRPr lang="en-US" dirty="0" smtClean="0"/>
          </a:p>
          <a:p>
            <a:pPr eaLnBrk="1" hangingPunct="1"/>
            <a:endParaRPr lang="en-US" dirty="0" smtClean="0"/>
          </a:p>
        </p:txBody>
      </p:sp>
      <p:sp>
        <p:nvSpPr>
          <p:cNvPr id="28676" name="Slide Number Placeholder 3"/>
          <p:cNvSpPr>
            <a:spLocks noGrp="1"/>
          </p:cNvSpPr>
          <p:nvPr>
            <p:ph type="sldNum" sz="quarter" idx="10"/>
          </p:nvPr>
        </p:nvSpPr>
        <p:spPr>
          <a:noFill/>
        </p:spPr>
        <p:txBody>
          <a:bodyPr/>
          <a:lstStyle/>
          <a:p>
            <a:fld id="{84A4524D-42A4-43D3-8DB1-2BA37EBE0650}" type="slidenum">
              <a:rPr lang="en-US" smtClean="0"/>
              <a:pPr/>
              <a:t>15</a:t>
            </a:fld>
            <a:endParaRPr lang="en-US" dirty="0" smtClean="0"/>
          </a:p>
        </p:txBody>
      </p:sp>
    </p:spTree>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5613" y="482600"/>
            <a:ext cx="8307387" cy="720725"/>
          </a:xfrm>
        </p:spPr>
        <p:txBody>
          <a:bodyPr/>
          <a:lstStyle/>
          <a:p>
            <a:pPr eaLnBrk="1" hangingPunct="1"/>
            <a:r>
              <a:rPr lang="en-US" dirty="0" smtClean="0"/>
              <a:t>Installation – Install ME template</a:t>
            </a:r>
          </a:p>
        </p:txBody>
      </p:sp>
      <p:sp>
        <p:nvSpPr>
          <p:cNvPr id="77827" name="Slide Number Placeholder 3"/>
          <p:cNvSpPr>
            <a:spLocks noGrp="1"/>
          </p:cNvSpPr>
          <p:nvPr>
            <p:ph type="sldNum" sz="quarter" idx="10"/>
          </p:nvPr>
        </p:nvSpPr>
        <p:spPr>
          <a:noFill/>
        </p:spPr>
        <p:txBody>
          <a:bodyPr/>
          <a:lstStyle/>
          <a:p>
            <a:fld id="{21D4E467-5C97-413D-82E3-F1E98072F310}" type="slidenum">
              <a:rPr lang="en-US" smtClean="0"/>
              <a:pPr/>
              <a:t>150</a:t>
            </a:fld>
            <a:endParaRPr lang="en-US" dirty="0" smtClean="0"/>
          </a:p>
        </p:txBody>
      </p:sp>
      <p:pic>
        <p:nvPicPr>
          <p:cNvPr id="77828" name="Picture 2"/>
          <p:cNvPicPr>
            <a:picLocks noChangeAspect="1" noChangeArrowheads="1"/>
          </p:cNvPicPr>
          <p:nvPr/>
        </p:nvPicPr>
        <p:blipFill>
          <a:blip r:embed="rId3" cstate="print"/>
          <a:srcRect l="21265" t="22359" r="12007" b="20732"/>
          <a:stretch>
            <a:fillRect/>
          </a:stretch>
        </p:blipFill>
        <p:spPr bwMode="auto">
          <a:xfrm>
            <a:off x="762000" y="1371600"/>
            <a:ext cx="6934200" cy="2667000"/>
          </a:xfrm>
          <a:prstGeom prst="rect">
            <a:avLst/>
          </a:prstGeom>
          <a:noFill/>
          <a:ln w="9525" algn="ctr">
            <a:noFill/>
            <a:miter lim="800000"/>
            <a:headEnd/>
            <a:tailEnd/>
          </a:ln>
        </p:spPr>
      </p:pic>
      <p:pic>
        <p:nvPicPr>
          <p:cNvPr id="77829" name="Picture 3"/>
          <p:cNvPicPr>
            <a:picLocks noChangeAspect="1" noChangeArrowheads="1"/>
          </p:cNvPicPr>
          <p:nvPr/>
        </p:nvPicPr>
        <p:blipFill>
          <a:blip r:embed="rId4" cstate="print"/>
          <a:srcRect l="21265" t="46748" r="12007" b="12602"/>
          <a:stretch>
            <a:fillRect/>
          </a:stretch>
        </p:blipFill>
        <p:spPr bwMode="auto">
          <a:xfrm>
            <a:off x="762000" y="4191000"/>
            <a:ext cx="6934200" cy="1905000"/>
          </a:xfrm>
          <a:prstGeom prst="rect">
            <a:avLst/>
          </a:prstGeom>
          <a:noFill/>
          <a:ln w="9525" algn="ctr">
            <a:noFill/>
            <a:miter lim="800000"/>
            <a:headEnd/>
            <a:tailEnd/>
          </a:ln>
        </p:spPr>
      </p:pic>
      <p:sp>
        <p:nvSpPr>
          <p:cNvPr id="77830" name="Oval 6"/>
          <p:cNvSpPr>
            <a:spLocks noChangeArrowheads="1"/>
          </p:cNvSpPr>
          <p:nvPr/>
        </p:nvSpPr>
        <p:spPr bwMode="auto">
          <a:xfrm>
            <a:off x="685800" y="4800600"/>
            <a:ext cx="3200400" cy="381000"/>
          </a:xfrm>
          <a:prstGeom prst="ellipse">
            <a:avLst/>
          </a:prstGeom>
          <a:noFill/>
          <a:ln w="38100" algn="ctr">
            <a:solidFill>
              <a:srgbClr val="FF0000"/>
            </a:solidFill>
            <a:round/>
            <a:headEnd/>
            <a:tailEnd/>
          </a:ln>
        </p:spPr>
        <p:txBody>
          <a:bodyPr lIns="0" tIns="0" rIns="0" bIns="0"/>
          <a:lstStyle/>
          <a:p>
            <a:endParaRPr lang="en-US" dirty="0"/>
          </a:p>
        </p:txBody>
      </p:sp>
      <p:sp>
        <p:nvSpPr>
          <p:cNvPr id="77831" name="Oval 7"/>
          <p:cNvSpPr>
            <a:spLocks noChangeArrowheads="1"/>
          </p:cNvSpPr>
          <p:nvPr/>
        </p:nvSpPr>
        <p:spPr bwMode="auto">
          <a:xfrm>
            <a:off x="1600200" y="3048000"/>
            <a:ext cx="2819400" cy="381000"/>
          </a:xfrm>
          <a:prstGeom prst="ellipse">
            <a:avLst/>
          </a:prstGeom>
          <a:noFill/>
          <a:ln w="38100" algn="ctr">
            <a:solidFill>
              <a:srgbClr val="FF0000"/>
            </a:solidFill>
            <a:round/>
            <a:headEnd/>
            <a:tailEnd/>
          </a:ln>
        </p:spPr>
        <p:txBody>
          <a:bodyPr lIns="0" tIns="0" rIns="0" bIns="0"/>
          <a:lstStyle/>
          <a:p>
            <a:endParaRPr lang="en-US" dirty="0"/>
          </a:p>
        </p:txBody>
      </p:sp>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3833493A-16C4-4570-8B2A-BDACE4C32EC8}" type="slidenum">
              <a:rPr lang="en-US" sz="800" b="1">
                <a:solidFill>
                  <a:srgbClr val="988888"/>
                </a:solidFill>
              </a:rPr>
              <a:pPr algn="r">
                <a:lnSpc>
                  <a:spcPct val="100000"/>
                </a:lnSpc>
              </a:pPr>
              <a:t>151</a:t>
            </a:fld>
            <a:endParaRPr lang="en-US" sz="800" b="1" dirty="0">
              <a:solidFill>
                <a:srgbClr val="988888"/>
              </a:solidFill>
            </a:endParaRPr>
          </a:p>
        </p:txBody>
      </p:sp>
      <p:sp>
        <p:nvSpPr>
          <p:cNvPr id="22531" name="Rectangle 2"/>
          <p:cNvSpPr>
            <a:spLocks noGrp="1" noChangeArrowheads="1"/>
          </p:cNvSpPr>
          <p:nvPr>
            <p:ph type="title"/>
          </p:nvPr>
        </p:nvSpPr>
        <p:spPr>
          <a:xfrm>
            <a:off x="455613" y="482600"/>
            <a:ext cx="7861300" cy="720725"/>
          </a:xfrm>
        </p:spPr>
        <p:txBody>
          <a:bodyPr/>
          <a:lstStyle/>
          <a:p>
            <a:pPr eaLnBrk="1" hangingPunct="1"/>
            <a:r>
              <a:rPr lang="en-US" dirty="0" smtClean="0"/>
              <a:t>Topology View – Post-Install Plug-in Execution</a:t>
            </a:r>
          </a:p>
        </p:txBody>
      </p:sp>
      <p:sp>
        <p:nvSpPr>
          <p:cNvPr id="20551" name="Rectangle 27"/>
          <p:cNvSpPr>
            <a:spLocks noChangeArrowheads="1"/>
          </p:cNvSpPr>
          <p:nvPr/>
        </p:nvSpPr>
        <p:spPr bwMode="auto">
          <a:xfrm>
            <a:off x="3347864" y="2276872"/>
            <a:ext cx="86409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
        <p:nvSpPr>
          <p:cNvPr id="22535"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2536"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2537"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2538"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2539"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2540"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2541"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2542"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2561" name="TextBox 21"/>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2562" name="TextBox 22"/>
          <p:cNvSpPr txBox="1">
            <a:spLocks noChangeArrowheads="1"/>
          </p:cNvSpPr>
          <p:nvPr/>
        </p:nvSpPr>
        <p:spPr bwMode="auto">
          <a:xfrm>
            <a:off x="1692275" y="4005263"/>
            <a:ext cx="7127875" cy="2616101"/>
          </a:xfrm>
          <a:prstGeom prst="rect">
            <a:avLst/>
          </a:prstGeom>
          <a:noFill/>
          <a:ln w="28575">
            <a:solidFill>
              <a:srgbClr val="817C55"/>
            </a:solidFill>
            <a:miter lim="800000"/>
            <a:headEnd/>
            <a:tailEnd/>
          </a:ln>
        </p:spPr>
        <p:txBody>
          <a:bodyPr>
            <a:spAutoFit/>
          </a:bodyPr>
          <a:lstStyle/>
          <a:p>
            <a:pPr algn="l"/>
            <a:r>
              <a:rPr lang="en-US" sz="2000" b="1" dirty="0"/>
              <a:t>Template Installer executes Post Install Plug-in:</a:t>
            </a:r>
          </a:p>
          <a:p>
            <a:pPr algn="l">
              <a:buFont typeface="Arial" charset="0"/>
              <a:buChar char="•"/>
            </a:pPr>
            <a:r>
              <a:rPr lang="en-US" dirty="0">
                <a:solidFill>
                  <a:srgbClr val="5A7614"/>
                </a:solidFill>
              </a:rPr>
              <a:t> </a:t>
            </a:r>
            <a:r>
              <a:rPr lang="en-US" dirty="0">
                <a:solidFill>
                  <a:srgbClr val="0A3F70"/>
                </a:solidFill>
              </a:rPr>
              <a:t>Automatically applies VM Patches (SMGR, Presence)</a:t>
            </a:r>
          </a:p>
          <a:p>
            <a:pPr algn="l">
              <a:buFont typeface="Arial" charset="0"/>
              <a:buChar char="•"/>
            </a:pPr>
            <a:r>
              <a:rPr lang="en-US" dirty="0">
                <a:solidFill>
                  <a:srgbClr val="0A3F70"/>
                </a:solidFill>
              </a:rPr>
              <a:t> Sets</a:t>
            </a:r>
            <a:r>
              <a:rPr lang="en-US" dirty="0">
                <a:solidFill>
                  <a:srgbClr val="5A7614"/>
                </a:solidFill>
              </a:rPr>
              <a:t> </a:t>
            </a:r>
            <a:r>
              <a:rPr lang="en-US" dirty="0">
                <a:solidFill>
                  <a:srgbClr val="FF0000"/>
                </a:solidFill>
              </a:rPr>
              <a:t>Enrollment Password </a:t>
            </a:r>
            <a:r>
              <a:rPr lang="en-US" dirty="0">
                <a:solidFill>
                  <a:srgbClr val="0A3F70"/>
                </a:solidFill>
              </a:rPr>
              <a:t>in SM &amp; SMGR (</a:t>
            </a:r>
            <a:r>
              <a:rPr lang="en-US" dirty="0">
                <a:solidFill>
                  <a:srgbClr val="FF0000"/>
                </a:solidFill>
              </a:rPr>
              <a:t>Certificate Exchange</a:t>
            </a:r>
            <a:r>
              <a:rPr lang="en-US" dirty="0">
                <a:solidFill>
                  <a:srgbClr val="0A3F70"/>
                </a:solidFill>
              </a:rPr>
              <a:t>)</a:t>
            </a:r>
          </a:p>
          <a:p>
            <a:pPr algn="l">
              <a:buFont typeface="Arial" charset="0"/>
              <a:buChar char="•"/>
            </a:pPr>
            <a:r>
              <a:rPr lang="en-US" dirty="0">
                <a:solidFill>
                  <a:srgbClr val="5A7614"/>
                </a:solidFill>
              </a:rPr>
              <a:t> </a:t>
            </a:r>
            <a:r>
              <a:rPr lang="en-US" dirty="0">
                <a:solidFill>
                  <a:srgbClr val="0A3F70"/>
                </a:solidFill>
              </a:rPr>
              <a:t>Configures non-root user in SMGR (used for CLI login)</a:t>
            </a:r>
          </a:p>
          <a:p>
            <a:pPr algn="l">
              <a:buFont typeface="Arial" charset="0"/>
              <a:buChar char="•"/>
            </a:pPr>
            <a:r>
              <a:rPr lang="en-US" dirty="0">
                <a:solidFill>
                  <a:srgbClr val="0A3F70"/>
                </a:solidFill>
              </a:rPr>
              <a:t> Modifies VM hosts and DNS configuration files as necessary</a:t>
            </a:r>
          </a:p>
          <a:p>
            <a:pPr algn="l">
              <a:buFont typeface="Arial" charset="0"/>
              <a:buChar char="•"/>
            </a:pPr>
            <a:r>
              <a:rPr lang="en-US" dirty="0">
                <a:solidFill>
                  <a:srgbClr val="0A3F70"/>
                </a:solidFill>
              </a:rPr>
              <a:t> Configures Presence Server, Utility Server</a:t>
            </a:r>
          </a:p>
          <a:p>
            <a:pPr algn="l">
              <a:buFont typeface="Arial" charset="0"/>
              <a:buChar char="•"/>
            </a:pPr>
            <a:r>
              <a:rPr lang="en-US" dirty="0">
                <a:solidFill>
                  <a:srgbClr val="0A3F70"/>
                </a:solidFill>
              </a:rPr>
              <a:t> Configures CM  as </a:t>
            </a:r>
            <a:r>
              <a:rPr lang="en-US" dirty="0">
                <a:solidFill>
                  <a:srgbClr val="FF0000"/>
                </a:solidFill>
              </a:rPr>
              <a:t>CM-ES</a:t>
            </a:r>
            <a:r>
              <a:rPr lang="en-US" dirty="0">
                <a:solidFill>
                  <a:srgbClr val="5A7614"/>
                </a:solidFill>
              </a:rPr>
              <a:t> </a:t>
            </a:r>
            <a:r>
              <a:rPr lang="en-US" dirty="0">
                <a:solidFill>
                  <a:srgbClr val="0A3F70"/>
                </a:solidFill>
              </a:rPr>
              <a:t>and administers all CM features</a:t>
            </a:r>
          </a:p>
          <a:p>
            <a:pPr algn="l">
              <a:buFont typeface="Arial" charset="0"/>
              <a:buChar char="•"/>
            </a:pPr>
            <a:r>
              <a:rPr lang="en-US" dirty="0">
                <a:solidFill>
                  <a:srgbClr val="0A3F70"/>
                </a:solidFill>
              </a:rPr>
              <a:t> G430 </a:t>
            </a:r>
            <a:r>
              <a:rPr lang="en-US" dirty="0">
                <a:solidFill>
                  <a:srgbClr val="00B050"/>
                </a:solidFill>
              </a:rPr>
              <a:t>Media Gateway registers </a:t>
            </a:r>
            <a:r>
              <a:rPr lang="en-US" dirty="0">
                <a:solidFill>
                  <a:srgbClr val="0A3F70"/>
                </a:solidFill>
              </a:rPr>
              <a:t>with CM-ES</a:t>
            </a:r>
          </a:p>
          <a:p>
            <a:pPr algn="l">
              <a:buFont typeface="Arial" charset="0"/>
              <a:buChar char="•"/>
            </a:pPr>
            <a:r>
              <a:rPr lang="en-US" dirty="0">
                <a:solidFill>
                  <a:srgbClr val="0A3F70"/>
                </a:solidFill>
              </a:rPr>
              <a:t> Template Installation completes</a:t>
            </a:r>
          </a:p>
        </p:txBody>
      </p:sp>
      <p:sp>
        <p:nvSpPr>
          <p:cNvPr id="22563" name="TextBox 23"/>
          <p:cNvSpPr txBox="1">
            <a:spLocks noChangeArrowheads="1"/>
          </p:cNvSpPr>
          <p:nvPr/>
        </p:nvSpPr>
        <p:spPr bwMode="auto">
          <a:xfrm>
            <a:off x="4067175" y="3068638"/>
            <a:ext cx="876300" cy="425450"/>
          </a:xfrm>
          <a:prstGeom prst="rect">
            <a:avLst/>
          </a:prstGeom>
          <a:noFill/>
          <a:ln w="9525">
            <a:noFill/>
            <a:miter lim="800000"/>
            <a:headEnd/>
            <a:tailEnd/>
          </a:ln>
        </p:spPr>
        <p:txBody>
          <a:bodyPr wrap="none">
            <a:spAutoFit/>
          </a:bodyPr>
          <a:lstStyle/>
          <a:p>
            <a:r>
              <a:rPr lang="en-US" sz="1200" dirty="0">
                <a:solidFill>
                  <a:srgbClr val="FF0000"/>
                </a:solidFill>
              </a:rPr>
              <a:t>Certificate</a:t>
            </a:r>
          </a:p>
          <a:p>
            <a:r>
              <a:rPr lang="en-US" sz="1200" dirty="0">
                <a:solidFill>
                  <a:srgbClr val="FF0000"/>
                </a:solidFill>
              </a:rPr>
              <a:t>Exchange</a:t>
            </a:r>
          </a:p>
        </p:txBody>
      </p:sp>
      <p:cxnSp>
        <p:nvCxnSpPr>
          <p:cNvPr id="22564" name="Straight Arrow Connector 25"/>
          <p:cNvCxnSpPr>
            <a:cxnSpLocks noChangeShapeType="1"/>
          </p:cNvCxnSpPr>
          <p:nvPr/>
        </p:nvCxnSpPr>
        <p:spPr bwMode="auto">
          <a:xfrm rot="5400000" flipH="1" flipV="1">
            <a:off x="5041900" y="3248025"/>
            <a:ext cx="503238" cy="1588"/>
          </a:xfrm>
          <a:prstGeom prst="straightConnector1">
            <a:avLst/>
          </a:prstGeom>
          <a:noFill/>
          <a:ln w="28575" algn="ctr">
            <a:solidFill>
              <a:srgbClr val="F42818"/>
            </a:solidFill>
            <a:prstDash val="dash"/>
            <a:round/>
            <a:headEnd/>
            <a:tailEnd type="arrow" w="med" len="med"/>
          </a:ln>
        </p:spPr>
      </p:cxnSp>
      <p:cxnSp>
        <p:nvCxnSpPr>
          <p:cNvPr id="22565" name="Straight Arrow Connector 26"/>
          <p:cNvCxnSpPr>
            <a:cxnSpLocks noChangeShapeType="1"/>
          </p:cNvCxnSpPr>
          <p:nvPr/>
        </p:nvCxnSpPr>
        <p:spPr bwMode="auto">
          <a:xfrm rot="5400000" flipH="1" flipV="1">
            <a:off x="3457575" y="3248025"/>
            <a:ext cx="503238" cy="1588"/>
          </a:xfrm>
          <a:prstGeom prst="straightConnector1">
            <a:avLst/>
          </a:prstGeom>
          <a:noFill/>
          <a:ln w="28575" algn="ctr">
            <a:solidFill>
              <a:srgbClr val="F42818"/>
            </a:solidFill>
            <a:prstDash val="dash"/>
            <a:round/>
            <a:headEnd/>
            <a:tailEnd type="arrow" w="med" len="med"/>
          </a:ln>
        </p:spPr>
      </p:cxnSp>
      <p:cxnSp>
        <p:nvCxnSpPr>
          <p:cNvPr id="22566" name="Straight Arrow Connector 27"/>
          <p:cNvCxnSpPr>
            <a:cxnSpLocks noChangeShapeType="1"/>
          </p:cNvCxnSpPr>
          <p:nvPr/>
        </p:nvCxnSpPr>
        <p:spPr bwMode="auto">
          <a:xfrm rot="10800000">
            <a:off x="3708400" y="3500438"/>
            <a:ext cx="1584325" cy="1587"/>
          </a:xfrm>
          <a:prstGeom prst="straightConnector1">
            <a:avLst/>
          </a:prstGeom>
          <a:noFill/>
          <a:ln w="28575" algn="ctr">
            <a:solidFill>
              <a:srgbClr val="F42818"/>
            </a:solidFill>
            <a:prstDash val="dash"/>
            <a:round/>
            <a:headEnd/>
            <a:tailEnd/>
          </a:ln>
        </p:spPr>
      </p:cxnSp>
      <p:sp>
        <p:nvSpPr>
          <p:cNvPr id="22567"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32" name="Rectangle 7"/>
          <p:cNvSpPr>
            <a:spLocks noChangeArrowheads="1"/>
          </p:cNvSpPr>
          <p:nvPr/>
        </p:nvSpPr>
        <p:spPr bwMode="auto">
          <a:xfrm>
            <a:off x="395536" y="4437112"/>
            <a:ext cx="115212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cxnSp>
        <p:nvCxnSpPr>
          <p:cNvPr id="22571" name="Straight Arrow Connector 32"/>
          <p:cNvCxnSpPr>
            <a:cxnSpLocks noChangeShapeType="1"/>
          </p:cNvCxnSpPr>
          <p:nvPr/>
        </p:nvCxnSpPr>
        <p:spPr bwMode="auto">
          <a:xfrm rot="10800000">
            <a:off x="1187450" y="3500438"/>
            <a:ext cx="1296988" cy="1587"/>
          </a:xfrm>
          <a:prstGeom prst="straightConnector1">
            <a:avLst/>
          </a:prstGeom>
          <a:noFill/>
          <a:ln w="28575" algn="ctr">
            <a:solidFill>
              <a:srgbClr val="00B050"/>
            </a:solidFill>
            <a:prstDash val="dash"/>
            <a:round/>
            <a:headEnd/>
            <a:tailEnd/>
          </a:ln>
        </p:spPr>
      </p:cxnSp>
      <p:cxnSp>
        <p:nvCxnSpPr>
          <p:cNvPr id="22572" name="Straight Arrow Connector 34"/>
          <p:cNvCxnSpPr>
            <a:cxnSpLocks noChangeShapeType="1"/>
          </p:cNvCxnSpPr>
          <p:nvPr/>
        </p:nvCxnSpPr>
        <p:spPr bwMode="auto">
          <a:xfrm rot="5400000" flipH="1" flipV="1">
            <a:off x="2233613" y="3248025"/>
            <a:ext cx="503238" cy="1587"/>
          </a:xfrm>
          <a:prstGeom prst="straightConnector1">
            <a:avLst/>
          </a:prstGeom>
          <a:noFill/>
          <a:ln w="28575" algn="ctr">
            <a:solidFill>
              <a:srgbClr val="00B050"/>
            </a:solidFill>
            <a:prstDash val="dash"/>
            <a:round/>
            <a:headEnd/>
            <a:tailEnd type="arrow" w="med" len="med"/>
          </a:ln>
        </p:spPr>
      </p:cxnSp>
      <p:cxnSp>
        <p:nvCxnSpPr>
          <p:cNvPr id="22573" name="Straight Arrow Connector 35"/>
          <p:cNvCxnSpPr>
            <a:cxnSpLocks noChangeShapeType="1"/>
          </p:cNvCxnSpPr>
          <p:nvPr/>
        </p:nvCxnSpPr>
        <p:spPr bwMode="auto">
          <a:xfrm rot="5400000" flipH="1" flipV="1">
            <a:off x="719931" y="3969544"/>
            <a:ext cx="936625" cy="1588"/>
          </a:xfrm>
          <a:prstGeom prst="straightConnector1">
            <a:avLst/>
          </a:prstGeom>
          <a:noFill/>
          <a:ln w="28575" algn="ctr">
            <a:solidFill>
              <a:srgbClr val="00B050"/>
            </a:solidFill>
            <a:prstDash val="dash"/>
            <a:round/>
            <a:headEnd/>
            <a:tailEnd type="arrow" w="med" len="med"/>
          </a:ln>
        </p:spPr>
      </p:cxnSp>
      <p:sp>
        <p:nvSpPr>
          <p:cNvPr id="22574" name="TextBox 37"/>
          <p:cNvSpPr txBox="1">
            <a:spLocks noChangeArrowheads="1"/>
          </p:cNvSpPr>
          <p:nvPr/>
        </p:nvSpPr>
        <p:spPr bwMode="auto">
          <a:xfrm>
            <a:off x="1600200" y="3048000"/>
            <a:ext cx="831850" cy="425450"/>
          </a:xfrm>
          <a:prstGeom prst="rect">
            <a:avLst/>
          </a:prstGeom>
          <a:noFill/>
          <a:ln w="9525">
            <a:noFill/>
            <a:miter lim="800000"/>
            <a:headEnd/>
            <a:tailEnd/>
          </a:ln>
        </p:spPr>
        <p:txBody>
          <a:bodyPr wrap="none">
            <a:spAutoFit/>
          </a:bodyPr>
          <a:lstStyle/>
          <a:p>
            <a:pPr algn="ctr"/>
            <a:r>
              <a:rPr lang="en-US" sz="1200" dirty="0">
                <a:solidFill>
                  <a:srgbClr val="00B050"/>
                </a:solidFill>
              </a:rPr>
              <a:t>MG</a:t>
            </a:r>
          </a:p>
          <a:p>
            <a:pPr algn="ctr"/>
            <a:r>
              <a:rPr lang="en-US" sz="1200" dirty="0">
                <a:solidFill>
                  <a:srgbClr val="00B050"/>
                </a:solidFill>
              </a:rPr>
              <a:t>Registers</a:t>
            </a:r>
          </a:p>
        </p:txBody>
      </p:sp>
      <p:sp>
        <p:nvSpPr>
          <p:cNvPr id="35" name="Rectangle 27"/>
          <p:cNvSpPr>
            <a:spLocks noChangeArrowheads="1"/>
          </p:cNvSpPr>
          <p:nvPr/>
        </p:nvSpPr>
        <p:spPr bwMode="auto">
          <a:xfrm>
            <a:off x="914400" y="2286000"/>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 8</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solidFill>
                  <a:schemeClr val="bg2">
                    <a:lumMod val="75000"/>
                  </a:schemeClr>
                </a:solidFill>
              </a:rPr>
              <a:t>Fill out Configuration Data Worksheet in ME Intelligent Workbook</a:t>
            </a:r>
          </a:p>
          <a:p>
            <a:pPr marL="457200" indent="-457200" eaLnBrk="1" hangingPunct="1">
              <a:buFont typeface="+mj-lt"/>
              <a:buAutoNum type="arabicPeriod"/>
              <a:defRPr/>
            </a:pPr>
            <a:r>
              <a:rPr lang="en-US" sz="2000" dirty="0" smtClean="0">
                <a:solidFill>
                  <a:schemeClr val="bg2">
                    <a:lumMod val="75000"/>
                  </a:schemeClr>
                </a:solidFill>
              </a:rPr>
              <a:t>Run the standalone Installation Wizard to generate the EPW file. </a:t>
            </a:r>
          </a:p>
          <a:p>
            <a:pPr marL="457200" indent="-457200" eaLnBrk="1" hangingPunct="1">
              <a:buFont typeface="+mj-lt"/>
              <a:buAutoNum type="arabicPeriod"/>
              <a:defRPr/>
            </a:pPr>
            <a:r>
              <a:rPr lang="en-US" sz="2000" dirty="0" smtClean="0">
                <a:solidFill>
                  <a:schemeClr val="bg2">
                    <a:lumMod val="75000"/>
                  </a:schemeClr>
                </a:solidFill>
              </a:rPr>
              <a:t>Install ME Server and Media-Gateway in Rack, connect Power, LAN</a:t>
            </a:r>
          </a:p>
          <a:p>
            <a:pPr marL="457200" indent="-457200" eaLnBrk="1" hangingPunct="1">
              <a:buFont typeface="+mj-lt"/>
              <a:buAutoNum type="arabicPeriod"/>
              <a:defRPr/>
            </a:pPr>
            <a:r>
              <a:rPr lang="en-US" sz="2000" dirty="0" smtClean="0">
                <a:solidFill>
                  <a:schemeClr val="bg2">
                    <a:lumMod val="75000"/>
                  </a:schemeClr>
                </a:solidFill>
              </a:rPr>
              <a:t>Configure Media-Gateway</a:t>
            </a:r>
          </a:p>
          <a:p>
            <a:pPr marL="457200" indent="-457200" eaLnBrk="1" hangingPunct="1">
              <a:buFont typeface="+mj-lt"/>
              <a:buAutoNum type="arabicPeriod"/>
              <a:defRPr/>
            </a:pPr>
            <a:r>
              <a:rPr lang="en-US" sz="2000" dirty="0" smtClean="0">
                <a:solidFill>
                  <a:schemeClr val="bg2">
                    <a:lumMod val="75000"/>
                  </a:schemeClr>
                </a:solidFill>
              </a:rPr>
              <a:t>Install System Platform 6.0.3.0.2 software  and update (30 minutes)</a:t>
            </a:r>
          </a:p>
          <a:p>
            <a:pPr marL="457200" indent="-457200" eaLnBrk="1" hangingPunct="1">
              <a:buFont typeface="+mj-lt"/>
              <a:buAutoNum type="arabicPeriod"/>
              <a:defRPr/>
            </a:pPr>
            <a:r>
              <a:rPr lang="en-US" sz="2000" dirty="0" smtClean="0">
                <a:solidFill>
                  <a:schemeClr val="bg2">
                    <a:lumMod val="75000"/>
                  </a:schemeClr>
                </a:solidFill>
              </a:rPr>
              <a:t>Configure SAL and register the system</a:t>
            </a:r>
          </a:p>
          <a:p>
            <a:pPr marL="457200" indent="-457200" eaLnBrk="1" hangingPunct="1">
              <a:buFont typeface="+mj-lt"/>
              <a:buAutoNum type="arabicPeriod"/>
              <a:defRPr/>
            </a:pPr>
            <a:r>
              <a:rPr lang="en-US" sz="2000" dirty="0" smtClean="0">
                <a:solidFill>
                  <a:schemeClr val="bg2">
                    <a:lumMod val="75000"/>
                  </a:schemeClr>
                </a:solidFill>
              </a:rPr>
              <a:t>Install ME template (2 - 4 hours)</a:t>
            </a:r>
          </a:p>
          <a:p>
            <a:pPr marL="457200" indent="-457200" eaLnBrk="1" hangingPunct="1">
              <a:buFont typeface="+mj-lt"/>
              <a:buAutoNum type="arabicPeriod"/>
              <a:defRPr/>
            </a:pPr>
            <a:r>
              <a:rPr lang="en-US" sz="2000" b="1" dirty="0" smtClean="0">
                <a:solidFill>
                  <a:srgbClr val="002060"/>
                </a:solidFill>
              </a:rPr>
              <a:t>Apply latest VM updates (CM, SMGR, Presence Server)</a:t>
            </a:r>
          </a:p>
          <a:p>
            <a:pPr marL="457200" indent="-457200" eaLnBrk="1" hangingPunct="1">
              <a:buFont typeface="+mj-lt"/>
              <a:buAutoNum type="arabicPeriod"/>
              <a:defRPr/>
            </a:pPr>
            <a:r>
              <a:rPr lang="en-US" sz="2000" dirty="0" smtClean="0">
                <a:solidFill>
                  <a:schemeClr val="bg2">
                    <a:lumMod val="75000"/>
                  </a:schemeClr>
                </a:solidFill>
              </a:rPr>
              <a:t>Configure SMGR, Presence Server, Endpoints  (1 hour)</a:t>
            </a:r>
          </a:p>
          <a:p>
            <a:pPr marL="457200" indent="-457200" eaLnBrk="1" hangingPunct="1">
              <a:buFont typeface="+mj-lt"/>
              <a:buAutoNum type="arabicPeriod"/>
              <a:defRPr/>
            </a:pPr>
            <a:r>
              <a:rPr lang="en-US" sz="2000" dirty="0" smtClean="0">
                <a:solidFill>
                  <a:schemeClr val="bg2">
                    <a:lumMod val="75000"/>
                  </a:schemeClr>
                </a:solidFill>
              </a:rPr>
              <a:t>Install License and Authentication Files (10 minutes)</a:t>
            </a:r>
          </a:p>
          <a:p>
            <a:pPr marL="457200" indent="-457200" eaLnBrk="1" hangingPunct="1">
              <a:buFont typeface="+mj-lt"/>
              <a:buAutoNum type="arabicPeriod"/>
              <a:defRPr/>
            </a:pPr>
            <a:r>
              <a:rPr lang="en-US" sz="2000" dirty="0" smtClean="0">
                <a:solidFill>
                  <a:schemeClr val="bg2">
                    <a:lumMod val="75000"/>
                  </a:schemeClr>
                </a:solidFill>
              </a:rPr>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152</a:t>
            </a:fld>
            <a:endParaRPr lang="en-US" dirty="0" smtClean="0"/>
          </a:p>
        </p:txBody>
      </p:sp>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8E0D17A3-99FE-4788-A4F3-F34C3E6F29A4}" type="slidenum">
              <a:rPr lang="en-US" sz="800" b="1">
                <a:solidFill>
                  <a:srgbClr val="988888"/>
                </a:solidFill>
              </a:rPr>
              <a:pPr algn="r">
                <a:lnSpc>
                  <a:spcPct val="100000"/>
                </a:lnSpc>
              </a:pPr>
              <a:t>153</a:t>
            </a:fld>
            <a:endParaRPr lang="en-US" sz="800" b="1" dirty="0">
              <a:solidFill>
                <a:srgbClr val="988888"/>
              </a:solidFill>
            </a:endParaRPr>
          </a:p>
        </p:txBody>
      </p:sp>
      <p:sp>
        <p:nvSpPr>
          <p:cNvPr id="24579" name="Rectangle 2"/>
          <p:cNvSpPr>
            <a:spLocks noGrp="1" noChangeArrowheads="1"/>
          </p:cNvSpPr>
          <p:nvPr>
            <p:ph type="title"/>
          </p:nvPr>
        </p:nvSpPr>
        <p:spPr>
          <a:xfrm>
            <a:off x="455613" y="482600"/>
            <a:ext cx="8148835" cy="720725"/>
          </a:xfrm>
        </p:spPr>
        <p:txBody>
          <a:bodyPr/>
          <a:lstStyle/>
          <a:p>
            <a:pPr eaLnBrk="1" hangingPunct="1"/>
            <a:r>
              <a:rPr lang="en-US" dirty="0" smtClean="0"/>
              <a:t>Topology View – Apply Recent Software Updates</a:t>
            </a:r>
          </a:p>
        </p:txBody>
      </p:sp>
      <p:sp>
        <p:nvSpPr>
          <p:cNvPr id="20551" name="Rectangle 27"/>
          <p:cNvSpPr>
            <a:spLocks noChangeArrowheads="1"/>
          </p:cNvSpPr>
          <p:nvPr/>
        </p:nvSpPr>
        <p:spPr bwMode="auto">
          <a:xfrm>
            <a:off x="3347864" y="2276872"/>
            <a:ext cx="864096"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
        <p:nvSpPr>
          <p:cNvPr id="24583"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4584"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4585"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4586"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4587"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4588"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4589" name="Line 66"/>
          <p:cNvSpPr>
            <a:spLocks noChangeShapeType="1"/>
          </p:cNvSpPr>
          <p:nvPr/>
        </p:nvSpPr>
        <p:spPr bwMode="auto">
          <a:xfrm flipV="1">
            <a:off x="3581400" y="3048000"/>
            <a:ext cx="0" cy="762000"/>
          </a:xfrm>
          <a:prstGeom prst="line">
            <a:avLst/>
          </a:prstGeom>
          <a:noFill/>
          <a:ln w="28575">
            <a:solidFill>
              <a:schemeClr val="tx1"/>
            </a:solidFill>
            <a:round/>
            <a:headEnd/>
            <a:tailEnd/>
          </a:ln>
        </p:spPr>
        <p:txBody>
          <a:bodyPr/>
          <a:lstStyle/>
          <a:p>
            <a:endParaRPr lang="en-US" dirty="0"/>
          </a:p>
        </p:txBody>
      </p:sp>
      <p:sp>
        <p:nvSpPr>
          <p:cNvPr id="24590"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4591"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4608" name="TextBox 29"/>
          <p:cNvSpPr txBox="1">
            <a:spLocks noChangeArrowheads="1"/>
          </p:cNvSpPr>
          <p:nvPr/>
        </p:nvSpPr>
        <p:spPr bwMode="auto">
          <a:xfrm>
            <a:off x="1763713" y="4292600"/>
            <a:ext cx="7056437" cy="2062103"/>
          </a:xfrm>
          <a:prstGeom prst="rect">
            <a:avLst/>
          </a:prstGeom>
          <a:noFill/>
          <a:ln w="28575">
            <a:solidFill>
              <a:srgbClr val="817C55"/>
            </a:solidFill>
            <a:miter lim="800000"/>
            <a:headEnd/>
            <a:tailEnd/>
          </a:ln>
        </p:spPr>
        <p:txBody>
          <a:bodyPr>
            <a:spAutoFit/>
          </a:bodyPr>
          <a:lstStyle/>
          <a:p>
            <a:pPr algn="l"/>
            <a:r>
              <a:rPr lang="en-US" sz="2000" b="1" dirty="0" smtClean="0"/>
              <a:t>Apply Patches to VMs and Update G430 Software:</a:t>
            </a:r>
            <a:endParaRPr lang="en-US" sz="2000" b="1" dirty="0"/>
          </a:p>
          <a:p>
            <a:pPr algn="l">
              <a:buFont typeface="Arial" charset="0"/>
              <a:buChar char="•"/>
            </a:pPr>
            <a:r>
              <a:rPr lang="en-US" dirty="0">
                <a:solidFill>
                  <a:srgbClr val="5A7614"/>
                </a:solidFill>
              </a:rPr>
              <a:t> </a:t>
            </a:r>
            <a:r>
              <a:rPr lang="en-US" dirty="0" smtClean="0">
                <a:solidFill>
                  <a:srgbClr val="0A3F70"/>
                </a:solidFill>
              </a:rPr>
              <a:t>Download latest GA patches for CM, SMGR, and Presence Server</a:t>
            </a:r>
          </a:p>
          <a:p>
            <a:pPr algn="l">
              <a:buFont typeface="Arial" charset="0"/>
              <a:buChar char="•"/>
            </a:pPr>
            <a:r>
              <a:rPr lang="en-US" dirty="0" smtClean="0">
                <a:solidFill>
                  <a:srgbClr val="0A3F70"/>
                </a:solidFill>
              </a:rPr>
              <a:t> Apply CM patch using CDOM Patch Management feature</a:t>
            </a:r>
          </a:p>
          <a:p>
            <a:pPr algn="l">
              <a:buFont typeface="Arial" charset="0"/>
              <a:buChar char="•"/>
            </a:pPr>
            <a:r>
              <a:rPr lang="en-US" dirty="0" smtClean="0">
                <a:solidFill>
                  <a:srgbClr val="0A3F70"/>
                </a:solidFill>
              </a:rPr>
              <a:t> Apply SMGR patch (.bin file) using Release Notes instructions</a:t>
            </a:r>
          </a:p>
          <a:p>
            <a:pPr algn="l">
              <a:buFont typeface="Arial" charset="0"/>
              <a:buChar char="•"/>
            </a:pPr>
            <a:r>
              <a:rPr lang="en-US" dirty="0" smtClean="0">
                <a:solidFill>
                  <a:srgbClr val="0A3F70"/>
                </a:solidFill>
              </a:rPr>
              <a:t> Apply Presence server patch using Release Notes instructions</a:t>
            </a:r>
          </a:p>
          <a:p>
            <a:pPr algn="l">
              <a:buFont typeface="Arial" charset="0"/>
              <a:buChar char="•"/>
            </a:pPr>
            <a:r>
              <a:rPr lang="en-US" dirty="0" smtClean="0">
                <a:solidFill>
                  <a:srgbClr val="0A3F70"/>
                </a:solidFill>
              </a:rPr>
              <a:t> Download latest G430 Software Update</a:t>
            </a:r>
          </a:p>
          <a:p>
            <a:pPr algn="l">
              <a:buFont typeface="Arial" charset="0"/>
              <a:buChar char="•"/>
            </a:pPr>
            <a:r>
              <a:rPr lang="en-US" dirty="0" smtClean="0">
                <a:solidFill>
                  <a:srgbClr val="0A3F70"/>
                </a:solidFill>
              </a:rPr>
              <a:t> Update G430 Software</a:t>
            </a:r>
            <a:endParaRPr lang="en-US" dirty="0">
              <a:solidFill>
                <a:srgbClr val="0A3F70"/>
              </a:solidFill>
            </a:endParaRPr>
          </a:p>
        </p:txBody>
      </p:sp>
      <p:sp>
        <p:nvSpPr>
          <p:cNvPr id="24609" name="TextBox 25"/>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7" name="Rectangle 27"/>
          <p:cNvSpPr>
            <a:spLocks noChangeArrowheads="1"/>
          </p:cNvSpPr>
          <p:nvPr/>
        </p:nvSpPr>
        <p:spPr bwMode="auto">
          <a:xfrm>
            <a:off x="899592"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8"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CM-ES</a:t>
            </a:r>
          </a:p>
        </p:txBody>
      </p:sp>
      <p:sp>
        <p:nvSpPr>
          <p:cNvPr id="24"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25" name="Rectangle 7"/>
          <p:cNvSpPr>
            <a:spLocks noChangeArrowheads="1"/>
          </p:cNvSpPr>
          <p:nvPr/>
        </p:nvSpPr>
        <p:spPr bwMode="auto">
          <a:xfrm>
            <a:off x="395536" y="4437112"/>
            <a:ext cx="115212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System Platform Upgrade</a:t>
            </a:r>
          </a:p>
        </p:txBody>
      </p:sp>
      <p:sp>
        <p:nvSpPr>
          <p:cNvPr id="32771" name="Content Placeholder 2"/>
          <p:cNvSpPr>
            <a:spLocks noGrp="1"/>
          </p:cNvSpPr>
          <p:nvPr>
            <p:ph idx="1"/>
          </p:nvPr>
        </p:nvSpPr>
        <p:spPr>
          <a:xfrm>
            <a:off x="609600" y="5715000"/>
            <a:ext cx="8218488" cy="990600"/>
          </a:xfrm>
        </p:spPr>
        <p:txBody>
          <a:bodyPr/>
          <a:lstStyle/>
          <a:p>
            <a:pPr eaLnBrk="1" hangingPunct="1">
              <a:buFont typeface="Webdings" pitchFamily="18" charset="2"/>
              <a:buNone/>
              <a:defRPr/>
            </a:pPr>
            <a:r>
              <a:rPr lang="en-US" sz="2000" b="1" dirty="0" smtClean="0"/>
              <a:t>Navigate to Server Management -&gt; Patch Management -&gt;</a:t>
            </a:r>
          </a:p>
          <a:p>
            <a:pPr eaLnBrk="1" hangingPunct="1">
              <a:buFont typeface="Webdings" pitchFamily="18" charset="2"/>
              <a:buNone/>
              <a:defRPr/>
            </a:pPr>
            <a:r>
              <a:rPr lang="en-US" sz="2000" b="1" dirty="0" smtClean="0"/>
              <a:t>Download/Upload, click “Add”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154</a:t>
            </a:fld>
            <a:endParaRPr lang="en-US" dirty="0" smtClean="0"/>
          </a:p>
        </p:txBody>
      </p:sp>
      <p:pic>
        <p:nvPicPr>
          <p:cNvPr id="5" name="Picture 4"/>
          <p:cNvPicPr/>
          <p:nvPr/>
        </p:nvPicPr>
        <p:blipFill>
          <a:blip r:embed="rId2" cstate="print"/>
          <a:srcRect t="32143" r="27083"/>
          <a:stretch>
            <a:fillRect/>
          </a:stretch>
        </p:blipFill>
        <p:spPr bwMode="auto">
          <a:xfrm>
            <a:off x="609600" y="1447800"/>
            <a:ext cx="7239000"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t="31481" r="26316"/>
          <a:stretch>
            <a:fillRect/>
          </a:stretch>
        </p:blipFill>
        <p:spPr bwMode="auto">
          <a:xfrm>
            <a:off x="609600" y="1524000"/>
            <a:ext cx="7086600" cy="4114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System Platform Upgrade</a:t>
            </a:r>
          </a:p>
        </p:txBody>
      </p:sp>
      <p:sp>
        <p:nvSpPr>
          <p:cNvPr id="32771" name="Content Placeholder 2"/>
          <p:cNvSpPr>
            <a:spLocks noGrp="1"/>
          </p:cNvSpPr>
          <p:nvPr>
            <p:ph idx="1"/>
          </p:nvPr>
        </p:nvSpPr>
        <p:spPr>
          <a:xfrm>
            <a:off x="381000" y="5715000"/>
            <a:ext cx="8458200" cy="990600"/>
          </a:xfrm>
        </p:spPr>
        <p:txBody>
          <a:bodyPr/>
          <a:lstStyle/>
          <a:p>
            <a:pPr eaLnBrk="1" hangingPunct="1">
              <a:buFont typeface="Webdings" pitchFamily="18" charset="2"/>
              <a:buNone/>
              <a:defRPr/>
            </a:pPr>
            <a:r>
              <a:rPr lang="en-US" sz="2000" b="1" dirty="0" smtClean="0"/>
              <a:t>Navigate to Server Management -&gt; Patch Management -&gt;</a:t>
            </a:r>
          </a:p>
          <a:p>
            <a:pPr eaLnBrk="1" hangingPunct="1">
              <a:buFont typeface="Webdings" pitchFamily="18" charset="2"/>
              <a:buNone/>
              <a:defRPr/>
            </a:pPr>
            <a:r>
              <a:rPr lang="en-US" sz="2000" b="1" dirty="0" smtClean="0"/>
              <a:t>Download/Upload, click “Add”, browse for update file, click “Upload”</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155</a:t>
            </a:fld>
            <a:endParaRPr lang="en-US" dirty="0" smtClean="0"/>
          </a:p>
        </p:txBody>
      </p:sp>
      <p:sp>
        <p:nvSpPr>
          <p:cNvPr id="7" name="Oval 6"/>
          <p:cNvSpPr/>
          <p:nvPr/>
        </p:nvSpPr>
        <p:spPr bwMode="auto">
          <a:xfrm>
            <a:off x="3886200" y="3429000"/>
            <a:ext cx="18288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t="31731" r="28205"/>
          <a:stretch>
            <a:fillRect/>
          </a:stretch>
        </p:blipFill>
        <p:spPr bwMode="auto">
          <a:xfrm>
            <a:off x="609600" y="1524000"/>
            <a:ext cx="7010400" cy="4114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System Platform Upgrade</a:t>
            </a:r>
          </a:p>
        </p:txBody>
      </p:sp>
      <p:sp>
        <p:nvSpPr>
          <p:cNvPr id="32771" name="Content Placeholder 2"/>
          <p:cNvSpPr>
            <a:spLocks noGrp="1"/>
          </p:cNvSpPr>
          <p:nvPr>
            <p:ph idx="1"/>
          </p:nvPr>
        </p:nvSpPr>
        <p:spPr>
          <a:xfrm>
            <a:off x="1066800" y="5943600"/>
            <a:ext cx="7086600" cy="457200"/>
          </a:xfrm>
        </p:spPr>
        <p:txBody>
          <a:bodyPr/>
          <a:lstStyle/>
          <a:p>
            <a:pPr eaLnBrk="1" hangingPunct="1">
              <a:buFont typeface="Webdings" pitchFamily="18" charset="2"/>
              <a:buNone/>
              <a:defRPr/>
            </a:pPr>
            <a:r>
              <a:rPr lang="en-US" sz="2000" b="1" dirty="0" smtClean="0"/>
              <a:t>Click “Install”, wait for upgrade installation to complete</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156</a:t>
            </a:fld>
            <a:endParaRPr lang="en-US" dirty="0" smtClean="0"/>
          </a:p>
        </p:txBody>
      </p:sp>
      <p:sp>
        <p:nvSpPr>
          <p:cNvPr id="7" name="Oval 6"/>
          <p:cNvSpPr/>
          <p:nvPr/>
        </p:nvSpPr>
        <p:spPr bwMode="auto">
          <a:xfrm>
            <a:off x="3657600" y="3886200"/>
            <a:ext cx="8382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System Platform Upgrade</a:t>
            </a:r>
          </a:p>
        </p:txBody>
      </p:sp>
      <p:sp>
        <p:nvSpPr>
          <p:cNvPr id="32771" name="Content Placeholder 2"/>
          <p:cNvSpPr>
            <a:spLocks noGrp="1"/>
          </p:cNvSpPr>
          <p:nvPr>
            <p:ph idx="1"/>
          </p:nvPr>
        </p:nvSpPr>
        <p:spPr>
          <a:xfrm>
            <a:off x="2286000" y="5943600"/>
            <a:ext cx="4724400" cy="457200"/>
          </a:xfrm>
        </p:spPr>
        <p:txBody>
          <a:bodyPr/>
          <a:lstStyle/>
          <a:p>
            <a:pPr eaLnBrk="1" hangingPunct="1">
              <a:buFont typeface="Webdings" pitchFamily="18" charset="2"/>
              <a:buNone/>
              <a:defRPr/>
            </a:pPr>
            <a:r>
              <a:rPr lang="en-US" sz="2000" b="1" dirty="0" smtClean="0"/>
              <a:t>Wait for Web Console to restart</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157</a:t>
            </a:fld>
            <a:endParaRPr lang="en-US" dirty="0" smtClean="0"/>
          </a:p>
        </p:txBody>
      </p:sp>
      <p:pic>
        <p:nvPicPr>
          <p:cNvPr id="9" name="Picture 8"/>
          <p:cNvPicPr/>
          <p:nvPr/>
        </p:nvPicPr>
        <p:blipFill>
          <a:blip r:embed="rId2" cstate="print"/>
          <a:srcRect/>
          <a:stretch>
            <a:fillRect/>
          </a:stretch>
        </p:blipFill>
        <p:spPr bwMode="auto">
          <a:xfrm>
            <a:off x="914400" y="1447800"/>
            <a:ext cx="6934200" cy="4343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CM Patching</a:t>
            </a:r>
          </a:p>
        </p:txBody>
      </p:sp>
      <p:sp>
        <p:nvSpPr>
          <p:cNvPr id="32771" name="Content Placeholder 2"/>
          <p:cNvSpPr>
            <a:spLocks noGrp="1"/>
          </p:cNvSpPr>
          <p:nvPr>
            <p:ph idx="1"/>
          </p:nvPr>
        </p:nvSpPr>
        <p:spPr>
          <a:xfrm>
            <a:off x="1752600" y="5943600"/>
            <a:ext cx="5562600" cy="457200"/>
          </a:xfrm>
        </p:spPr>
        <p:txBody>
          <a:bodyPr/>
          <a:lstStyle/>
          <a:p>
            <a:pPr algn="ctr" eaLnBrk="1" hangingPunct="1">
              <a:buFont typeface="Webdings" pitchFamily="18" charset="2"/>
              <a:buNone/>
              <a:defRPr/>
            </a:pPr>
            <a:r>
              <a:rPr lang="en-US" sz="2000" b="1" dirty="0" smtClean="0"/>
              <a:t>Repeat Patching procedure for CM</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158</a:t>
            </a:fld>
            <a:endParaRPr lang="en-US" dirty="0" smtClean="0"/>
          </a:p>
        </p:txBody>
      </p:sp>
      <p:pic>
        <p:nvPicPr>
          <p:cNvPr id="6" name="Picture 5"/>
          <p:cNvPicPr/>
          <p:nvPr/>
        </p:nvPicPr>
        <p:blipFill>
          <a:blip r:embed="rId2" cstate="print"/>
          <a:srcRect t="30580" r="20513"/>
          <a:stretch>
            <a:fillRect/>
          </a:stretch>
        </p:blipFill>
        <p:spPr bwMode="auto">
          <a:xfrm>
            <a:off x="914400" y="1524000"/>
            <a:ext cx="7162800" cy="4191000"/>
          </a:xfrm>
          <a:prstGeom prst="rect">
            <a:avLst/>
          </a:prstGeom>
          <a:noFill/>
          <a:ln w="9525">
            <a:noFill/>
            <a:miter lim="800000"/>
            <a:headEnd/>
            <a:tailEnd/>
          </a:ln>
        </p:spPr>
      </p:pic>
      <p:sp>
        <p:nvSpPr>
          <p:cNvPr id="7" name="Oval 6"/>
          <p:cNvSpPr/>
          <p:nvPr/>
        </p:nvSpPr>
        <p:spPr bwMode="auto">
          <a:xfrm>
            <a:off x="4114800" y="3505200"/>
            <a:ext cx="18288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SMGR Patch</a:t>
            </a:r>
          </a:p>
        </p:txBody>
      </p:sp>
      <p:sp>
        <p:nvSpPr>
          <p:cNvPr id="32771" name="Content Placeholder 2"/>
          <p:cNvSpPr>
            <a:spLocks noGrp="1"/>
          </p:cNvSpPr>
          <p:nvPr>
            <p:ph idx="1"/>
          </p:nvPr>
        </p:nvSpPr>
        <p:spPr>
          <a:xfrm>
            <a:off x="1143000" y="5867400"/>
            <a:ext cx="7239000" cy="609600"/>
          </a:xfrm>
        </p:spPr>
        <p:txBody>
          <a:bodyPr/>
          <a:lstStyle/>
          <a:p>
            <a:pPr eaLnBrk="1" hangingPunct="1">
              <a:buFont typeface="Webdings" pitchFamily="18" charset="2"/>
              <a:buNone/>
              <a:defRPr/>
            </a:pPr>
            <a:r>
              <a:rPr lang="en-US" sz="2000" b="1" dirty="0" smtClean="0"/>
              <a:t>Launch WinSCP to transfer SMGR patch file to SMGR VM </a:t>
            </a:r>
          </a:p>
          <a:p>
            <a:pPr algn="ctr" eaLnBrk="1" hangingPunct="1">
              <a:buFont typeface="Webdings" pitchFamily="18" charset="2"/>
              <a:buNone/>
              <a:defRPr/>
            </a:pPr>
            <a:r>
              <a:rPr lang="en-US" sz="2000" b="1" dirty="0" smtClean="0"/>
              <a:t>Use admin/admin login/password</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159</a:t>
            </a:fld>
            <a:endParaRPr lang="en-US" dirty="0" smtClean="0"/>
          </a:p>
        </p:txBody>
      </p:sp>
      <p:pic>
        <p:nvPicPr>
          <p:cNvPr id="8" name="Picture 7"/>
          <p:cNvPicPr/>
          <p:nvPr/>
        </p:nvPicPr>
        <p:blipFill>
          <a:blip r:embed="rId3" cstate="print"/>
          <a:srcRect/>
          <a:stretch>
            <a:fillRect/>
          </a:stretch>
        </p:blipFill>
        <p:spPr bwMode="auto">
          <a:xfrm>
            <a:off x="1905000" y="1447800"/>
            <a:ext cx="5562600" cy="419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t>Components – What do you get?</a:t>
            </a:r>
          </a:p>
        </p:txBody>
      </p:sp>
      <p:sp>
        <p:nvSpPr>
          <p:cNvPr id="29699" name="Content Placeholder 2"/>
          <p:cNvSpPr>
            <a:spLocks noGrp="1"/>
          </p:cNvSpPr>
          <p:nvPr>
            <p:ph idx="1"/>
          </p:nvPr>
        </p:nvSpPr>
        <p:spPr>
          <a:xfrm>
            <a:off x="381000" y="1371600"/>
            <a:ext cx="8218488" cy="990600"/>
          </a:xfrm>
        </p:spPr>
        <p:txBody>
          <a:bodyPr/>
          <a:lstStyle/>
          <a:p>
            <a:pPr eaLnBrk="1" hangingPunct="1">
              <a:buFont typeface="Webdings" pitchFamily="18" charset="2"/>
              <a:buNone/>
            </a:pPr>
            <a:endParaRPr lang="en-US" dirty="0" smtClean="0"/>
          </a:p>
          <a:p>
            <a:pPr eaLnBrk="1" hangingPunct="1"/>
            <a:r>
              <a:rPr lang="en-US" dirty="0" smtClean="0"/>
              <a:t>S8800 Front Panel</a:t>
            </a:r>
          </a:p>
        </p:txBody>
      </p:sp>
      <p:sp>
        <p:nvSpPr>
          <p:cNvPr id="29700" name="Slide Number Placeholder 3"/>
          <p:cNvSpPr>
            <a:spLocks noGrp="1"/>
          </p:cNvSpPr>
          <p:nvPr>
            <p:ph type="sldNum" sz="quarter" idx="10"/>
          </p:nvPr>
        </p:nvSpPr>
        <p:spPr>
          <a:noFill/>
        </p:spPr>
        <p:txBody>
          <a:bodyPr/>
          <a:lstStyle/>
          <a:p>
            <a:fld id="{B7AFB600-B570-4024-8A9A-816DFD0A4AC9}" type="slidenum">
              <a:rPr lang="en-US" smtClean="0"/>
              <a:pPr/>
              <a:t>16</a:t>
            </a:fld>
            <a:endParaRPr lang="en-US" dirty="0" smtClean="0"/>
          </a:p>
        </p:txBody>
      </p:sp>
      <p:sp>
        <p:nvSpPr>
          <p:cNvPr id="2970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pic>
        <p:nvPicPr>
          <p:cNvPr id="29702" name="Picture 3"/>
          <p:cNvPicPr>
            <a:picLocks noChangeAspect="1" noChangeArrowheads="1"/>
          </p:cNvPicPr>
          <p:nvPr/>
        </p:nvPicPr>
        <p:blipFill>
          <a:blip r:embed="rId3" cstate="print"/>
          <a:srcRect/>
          <a:stretch>
            <a:fillRect/>
          </a:stretch>
        </p:blipFill>
        <p:spPr bwMode="auto">
          <a:xfrm>
            <a:off x="381000" y="2743200"/>
            <a:ext cx="8382000" cy="2833688"/>
          </a:xfrm>
          <a:prstGeom prst="rect">
            <a:avLst/>
          </a:prstGeom>
          <a:noFill/>
          <a:ln w="9525">
            <a:noFill/>
            <a:miter lim="800000"/>
            <a:headEnd/>
            <a:tailEnd/>
          </a:ln>
        </p:spPr>
      </p:pic>
      <p:cxnSp>
        <p:nvCxnSpPr>
          <p:cNvPr id="29703" name="Straight Connector 8"/>
          <p:cNvCxnSpPr>
            <a:cxnSpLocks noChangeShapeType="1"/>
          </p:cNvCxnSpPr>
          <p:nvPr/>
        </p:nvCxnSpPr>
        <p:spPr bwMode="auto">
          <a:xfrm rot="16200000" flipH="1">
            <a:off x="5257800" y="1752600"/>
            <a:ext cx="228600" cy="76200"/>
          </a:xfrm>
          <a:prstGeom prst="line">
            <a:avLst/>
          </a:prstGeom>
          <a:noFill/>
          <a:ln w="9525" algn="ctr">
            <a:noFill/>
            <a:round/>
            <a:headEnd/>
            <a:tailEnd/>
          </a:ln>
        </p:spPr>
      </p:cxnSp>
      <p:cxnSp>
        <p:nvCxnSpPr>
          <p:cNvPr id="29704" name="Straight Connector 10"/>
          <p:cNvCxnSpPr>
            <a:cxnSpLocks noChangeShapeType="1"/>
          </p:cNvCxnSpPr>
          <p:nvPr/>
        </p:nvCxnSpPr>
        <p:spPr bwMode="auto">
          <a:xfrm rot="5400000">
            <a:off x="5981700" y="1562100"/>
            <a:ext cx="228600" cy="0"/>
          </a:xfrm>
          <a:prstGeom prst="line">
            <a:avLst/>
          </a:prstGeom>
          <a:noFill/>
          <a:ln w="9525" algn="ctr">
            <a:noFill/>
            <a:round/>
            <a:headEnd/>
            <a:tailEnd/>
          </a:ln>
        </p:spPr>
      </p:cxnSp>
      <p:pic>
        <p:nvPicPr>
          <p:cNvPr id="29705" name="Picture 5"/>
          <p:cNvPicPr>
            <a:picLocks noChangeAspect="1" noChangeArrowheads="1"/>
          </p:cNvPicPr>
          <p:nvPr/>
        </p:nvPicPr>
        <p:blipFill>
          <a:blip r:embed="rId4" cstate="print"/>
          <a:srcRect/>
          <a:stretch>
            <a:fillRect/>
          </a:stretch>
        </p:blipFill>
        <p:spPr bwMode="auto">
          <a:xfrm>
            <a:off x="2514600" y="4648200"/>
            <a:ext cx="1219200" cy="592138"/>
          </a:xfrm>
          <a:prstGeom prst="rect">
            <a:avLst/>
          </a:prstGeom>
          <a:noFill/>
          <a:ln w="9525">
            <a:noFill/>
            <a:miter lim="800000"/>
            <a:headEnd/>
            <a:tailEnd/>
          </a:ln>
        </p:spPr>
      </p:pic>
      <p:pic>
        <p:nvPicPr>
          <p:cNvPr id="29706" name="Picture 5"/>
          <p:cNvPicPr>
            <a:picLocks noChangeAspect="1" noChangeArrowheads="1"/>
          </p:cNvPicPr>
          <p:nvPr/>
        </p:nvPicPr>
        <p:blipFill>
          <a:blip r:embed="rId4" cstate="print"/>
          <a:srcRect/>
          <a:stretch>
            <a:fillRect/>
          </a:stretch>
        </p:blipFill>
        <p:spPr bwMode="auto">
          <a:xfrm>
            <a:off x="3810000" y="4648200"/>
            <a:ext cx="1219200" cy="5921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609600" y="1447800"/>
            <a:ext cx="7010400" cy="4572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SMGR Patch</a:t>
            </a:r>
          </a:p>
        </p:txBody>
      </p:sp>
      <p:sp>
        <p:nvSpPr>
          <p:cNvPr id="32771" name="Content Placeholder 2"/>
          <p:cNvSpPr>
            <a:spLocks noGrp="1"/>
          </p:cNvSpPr>
          <p:nvPr>
            <p:ph idx="1"/>
          </p:nvPr>
        </p:nvSpPr>
        <p:spPr>
          <a:xfrm>
            <a:off x="914400" y="6096000"/>
            <a:ext cx="7239000" cy="457200"/>
          </a:xfrm>
        </p:spPr>
        <p:txBody>
          <a:bodyPr/>
          <a:lstStyle/>
          <a:p>
            <a:pPr eaLnBrk="1" hangingPunct="1">
              <a:buFont typeface="Webdings" pitchFamily="18" charset="2"/>
              <a:buNone/>
              <a:defRPr/>
            </a:pPr>
            <a:r>
              <a:rPr lang="en-US" sz="2000" b="1" dirty="0" smtClean="0"/>
              <a:t>Drag SMGR patch file into /tmp in the SMGR VM</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160</a:t>
            </a:fld>
            <a:endParaRPr lang="en-US" dirty="0" smtClean="0"/>
          </a:p>
        </p:txBody>
      </p:sp>
      <p:sp>
        <p:nvSpPr>
          <p:cNvPr id="7" name="Oval 6"/>
          <p:cNvSpPr/>
          <p:nvPr/>
        </p:nvSpPr>
        <p:spPr bwMode="auto">
          <a:xfrm>
            <a:off x="4038600" y="2057400"/>
            <a:ext cx="7620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9" name="Oval 8"/>
          <p:cNvSpPr/>
          <p:nvPr/>
        </p:nvSpPr>
        <p:spPr bwMode="auto">
          <a:xfrm>
            <a:off x="609600" y="3048000"/>
            <a:ext cx="1828800" cy="152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cxnSp>
        <p:nvCxnSpPr>
          <p:cNvPr id="11" name="Straight Arrow Connector 10"/>
          <p:cNvCxnSpPr>
            <a:stCxn id="9" idx="6"/>
          </p:cNvCxnSpPr>
          <p:nvPr/>
        </p:nvCxnSpPr>
        <p:spPr bwMode="auto">
          <a:xfrm>
            <a:off x="2438400" y="3124200"/>
            <a:ext cx="2819400" cy="457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srcRect/>
          <a:stretch>
            <a:fillRect/>
          </a:stretch>
        </p:blipFill>
        <p:spPr bwMode="auto">
          <a:xfrm>
            <a:off x="609600" y="1600200"/>
            <a:ext cx="7391400" cy="38862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SMGR Patch</a:t>
            </a:r>
          </a:p>
        </p:txBody>
      </p:sp>
      <p:sp>
        <p:nvSpPr>
          <p:cNvPr id="32771" name="Content Placeholder 2"/>
          <p:cNvSpPr>
            <a:spLocks noGrp="1"/>
          </p:cNvSpPr>
          <p:nvPr>
            <p:ph idx="1"/>
          </p:nvPr>
        </p:nvSpPr>
        <p:spPr>
          <a:xfrm>
            <a:off x="1905000" y="5867400"/>
            <a:ext cx="6019800" cy="457200"/>
          </a:xfrm>
        </p:spPr>
        <p:txBody>
          <a:bodyPr/>
          <a:lstStyle/>
          <a:p>
            <a:pPr eaLnBrk="1" hangingPunct="1">
              <a:buFont typeface="Webdings" pitchFamily="18" charset="2"/>
              <a:buNone/>
              <a:defRPr/>
            </a:pPr>
            <a:r>
              <a:rPr lang="en-US" sz="2000" b="1" dirty="0" smtClean="0"/>
              <a:t>Click “Copy” to transfer SMGR patch file</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161</a:t>
            </a:fld>
            <a:endParaRPr lang="en-US" dirty="0" smtClean="0"/>
          </a:p>
        </p:txBody>
      </p:sp>
      <p:sp>
        <p:nvSpPr>
          <p:cNvPr id="7" name="Oval 6"/>
          <p:cNvSpPr/>
          <p:nvPr/>
        </p:nvSpPr>
        <p:spPr bwMode="auto">
          <a:xfrm>
            <a:off x="685800" y="2514600"/>
            <a:ext cx="9906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9" name="Oval 8"/>
          <p:cNvSpPr/>
          <p:nvPr/>
        </p:nvSpPr>
        <p:spPr bwMode="auto">
          <a:xfrm>
            <a:off x="381000" y="2133600"/>
            <a:ext cx="60960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SMGR Patch</a:t>
            </a:r>
          </a:p>
        </p:txBody>
      </p:sp>
      <p:sp>
        <p:nvSpPr>
          <p:cNvPr id="32771" name="Content Placeholder 2"/>
          <p:cNvSpPr>
            <a:spLocks noGrp="1"/>
          </p:cNvSpPr>
          <p:nvPr>
            <p:ph idx="1"/>
          </p:nvPr>
        </p:nvSpPr>
        <p:spPr>
          <a:xfrm>
            <a:off x="1447800" y="5867400"/>
            <a:ext cx="6019800" cy="457200"/>
          </a:xfrm>
        </p:spPr>
        <p:txBody>
          <a:bodyPr/>
          <a:lstStyle/>
          <a:p>
            <a:pPr eaLnBrk="1" hangingPunct="1">
              <a:buFont typeface="Webdings" pitchFamily="18" charset="2"/>
              <a:buNone/>
              <a:defRPr/>
            </a:pPr>
            <a:r>
              <a:rPr lang="en-US" sz="2000" b="1" dirty="0" smtClean="0"/>
              <a:t>Wait for file copy to complete, then close WinSCP</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162</a:t>
            </a:fld>
            <a:endParaRPr lang="en-US" dirty="0" smtClean="0"/>
          </a:p>
        </p:txBody>
      </p:sp>
      <p:pic>
        <p:nvPicPr>
          <p:cNvPr id="8" name="Picture 7"/>
          <p:cNvPicPr/>
          <p:nvPr/>
        </p:nvPicPr>
        <p:blipFill>
          <a:blip r:embed="rId2" cstate="print"/>
          <a:srcRect/>
          <a:stretch>
            <a:fillRect/>
          </a:stretch>
        </p:blipFill>
        <p:spPr bwMode="auto">
          <a:xfrm>
            <a:off x="1219200" y="1524000"/>
            <a:ext cx="6400800"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SMGR Patch</a:t>
            </a:r>
          </a:p>
        </p:txBody>
      </p:sp>
      <p:sp>
        <p:nvSpPr>
          <p:cNvPr id="32771" name="Content Placeholder 2"/>
          <p:cNvSpPr>
            <a:spLocks noGrp="1"/>
          </p:cNvSpPr>
          <p:nvPr>
            <p:ph idx="1"/>
          </p:nvPr>
        </p:nvSpPr>
        <p:spPr>
          <a:xfrm>
            <a:off x="1905000" y="6096000"/>
            <a:ext cx="4953000" cy="457200"/>
          </a:xfrm>
        </p:spPr>
        <p:txBody>
          <a:bodyPr/>
          <a:lstStyle/>
          <a:p>
            <a:pPr eaLnBrk="1" hangingPunct="1">
              <a:buFont typeface="Webdings" pitchFamily="18" charset="2"/>
              <a:buNone/>
              <a:defRPr/>
            </a:pPr>
            <a:r>
              <a:rPr lang="en-US" sz="2000" b="1" dirty="0" smtClean="0"/>
              <a:t>Open a Putty SSH session to SMGR</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163</a:t>
            </a:fld>
            <a:endParaRPr lang="en-US" dirty="0" smtClean="0"/>
          </a:p>
        </p:txBody>
      </p:sp>
      <p:pic>
        <p:nvPicPr>
          <p:cNvPr id="6" name="Picture 5"/>
          <p:cNvPicPr/>
          <p:nvPr/>
        </p:nvPicPr>
        <p:blipFill>
          <a:blip r:embed="rId2" cstate="print"/>
          <a:srcRect/>
          <a:stretch>
            <a:fillRect/>
          </a:stretch>
        </p:blipFill>
        <p:spPr bwMode="auto">
          <a:xfrm>
            <a:off x="1676400" y="1371600"/>
            <a:ext cx="4953000"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SMGR Patch</a:t>
            </a:r>
          </a:p>
        </p:txBody>
      </p:sp>
      <p:sp>
        <p:nvSpPr>
          <p:cNvPr id="32771" name="Content Placeholder 2"/>
          <p:cNvSpPr>
            <a:spLocks noGrp="1"/>
          </p:cNvSpPr>
          <p:nvPr>
            <p:ph idx="1"/>
          </p:nvPr>
        </p:nvSpPr>
        <p:spPr>
          <a:xfrm>
            <a:off x="762000" y="5791200"/>
            <a:ext cx="7467600" cy="457200"/>
          </a:xfrm>
        </p:spPr>
        <p:txBody>
          <a:bodyPr/>
          <a:lstStyle/>
          <a:p>
            <a:pPr eaLnBrk="1" hangingPunct="1">
              <a:buFont typeface="Webdings" pitchFamily="18" charset="2"/>
              <a:buNone/>
              <a:defRPr/>
            </a:pPr>
            <a:r>
              <a:rPr lang="en-US" sz="2000" b="1" dirty="0" smtClean="0"/>
              <a:t>Login to SMGR (admin/admin), su – (root01), cd to /tmp</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164</a:t>
            </a:fld>
            <a:endParaRPr lang="en-US" dirty="0" smtClean="0"/>
          </a:p>
        </p:txBody>
      </p:sp>
      <p:pic>
        <p:nvPicPr>
          <p:cNvPr id="7" name="Picture 6"/>
          <p:cNvPicPr/>
          <p:nvPr/>
        </p:nvPicPr>
        <p:blipFill>
          <a:blip r:embed="rId2" cstate="print"/>
          <a:srcRect/>
          <a:stretch>
            <a:fillRect/>
          </a:stretch>
        </p:blipFill>
        <p:spPr bwMode="auto">
          <a:xfrm>
            <a:off x="762000" y="1447800"/>
            <a:ext cx="7010400" cy="419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SMGR Patch</a:t>
            </a:r>
          </a:p>
        </p:txBody>
      </p:sp>
      <p:sp>
        <p:nvSpPr>
          <p:cNvPr id="32771" name="Content Placeholder 2"/>
          <p:cNvSpPr>
            <a:spLocks noGrp="1"/>
          </p:cNvSpPr>
          <p:nvPr>
            <p:ph idx="1"/>
          </p:nvPr>
        </p:nvSpPr>
        <p:spPr>
          <a:xfrm>
            <a:off x="381000" y="6096000"/>
            <a:ext cx="8458200" cy="457200"/>
          </a:xfrm>
        </p:spPr>
        <p:txBody>
          <a:bodyPr/>
          <a:lstStyle/>
          <a:p>
            <a:pPr eaLnBrk="1" hangingPunct="1">
              <a:buFont typeface="Webdings" pitchFamily="18" charset="2"/>
              <a:buNone/>
              <a:defRPr/>
            </a:pPr>
            <a:r>
              <a:rPr lang="en-US" sz="2000" b="1" dirty="0" smtClean="0"/>
              <a:t>Make the patch executable with chmod.  Execute the patch with sh.</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165</a:t>
            </a:fld>
            <a:endParaRPr lang="en-US" dirty="0" smtClean="0"/>
          </a:p>
        </p:txBody>
      </p:sp>
      <p:pic>
        <p:nvPicPr>
          <p:cNvPr id="6" name="Picture 5"/>
          <p:cNvPicPr/>
          <p:nvPr/>
        </p:nvPicPr>
        <p:blipFill>
          <a:blip r:embed="rId2" cstate="print"/>
          <a:srcRect/>
          <a:stretch>
            <a:fillRect/>
          </a:stretch>
        </p:blipFill>
        <p:spPr bwMode="auto">
          <a:xfrm>
            <a:off x="914400" y="1447800"/>
            <a:ext cx="7086600" cy="449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SMGR Patch</a:t>
            </a:r>
          </a:p>
        </p:txBody>
      </p:sp>
      <p:sp>
        <p:nvSpPr>
          <p:cNvPr id="32771" name="Content Placeholder 2"/>
          <p:cNvSpPr>
            <a:spLocks noGrp="1"/>
          </p:cNvSpPr>
          <p:nvPr>
            <p:ph idx="1"/>
          </p:nvPr>
        </p:nvSpPr>
        <p:spPr>
          <a:xfrm>
            <a:off x="990600" y="6019800"/>
            <a:ext cx="7010400" cy="457200"/>
          </a:xfrm>
        </p:spPr>
        <p:txBody>
          <a:bodyPr/>
          <a:lstStyle/>
          <a:p>
            <a:pPr eaLnBrk="1" hangingPunct="1">
              <a:buFont typeface="Webdings" pitchFamily="18" charset="2"/>
              <a:buNone/>
              <a:defRPr/>
            </a:pPr>
            <a:r>
              <a:rPr lang="en-US" sz="2000" b="1" dirty="0" smtClean="0"/>
              <a:t>Wait for patch file execution to complete, then log off</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166</a:t>
            </a:fld>
            <a:endParaRPr lang="en-US" dirty="0" smtClean="0"/>
          </a:p>
        </p:txBody>
      </p:sp>
      <p:pic>
        <p:nvPicPr>
          <p:cNvPr id="7" name="Picture 6"/>
          <p:cNvPicPr/>
          <p:nvPr/>
        </p:nvPicPr>
        <p:blipFill>
          <a:blip r:embed="rId2" cstate="print"/>
          <a:srcRect/>
          <a:stretch>
            <a:fillRect/>
          </a:stretch>
        </p:blipFill>
        <p:spPr bwMode="auto">
          <a:xfrm>
            <a:off x="914400" y="1447800"/>
            <a:ext cx="6934200" cy="4343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 9</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solidFill>
                  <a:schemeClr val="bg2">
                    <a:lumMod val="75000"/>
                  </a:schemeClr>
                </a:solidFill>
              </a:rPr>
              <a:t>Fill out Configuration Data Worksheet in ME Intelligent Workbook</a:t>
            </a:r>
          </a:p>
          <a:p>
            <a:pPr marL="457200" indent="-457200" eaLnBrk="1" hangingPunct="1">
              <a:buFont typeface="+mj-lt"/>
              <a:buAutoNum type="arabicPeriod"/>
              <a:defRPr/>
            </a:pPr>
            <a:r>
              <a:rPr lang="en-US" sz="2000" dirty="0" smtClean="0">
                <a:solidFill>
                  <a:schemeClr val="bg2">
                    <a:lumMod val="75000"/>
                  </a:schemeClr>
                </a:solidFill>
              </a:rPr>
              <a:t>Run the standalone Installation Wizard to generate the EPW file. </a:t>
            </a:r>
          </a:p>
          <a:p>
            <a:pPr marL="457200" indent="-457200" eaLnBrk="1" hangingPunct="1">
              <a:buFont typeface="+mj-lt"/>
              <a:buAutoNum type="arabicPeriod"/>
              <a:defRPr/>
            </a:pPr>
            <a:r>
              <a:rPr lang="en-US" sz="2000" dirty="0" smtClean="0">
                <a:solidFill>
                  <a:schemeClr val="bg2">
                    <a:lumMod val="75000"/>
                  </a:schemeClr>
                </a:solidFill>
              </a:rPr>
              <a:t>Install ME Server and Media-Gateway in Rack, connect Power, LAN</a:t>
            </a:r>
          </a:p>
          <a:p>
            <a:pPr marL="457200" indent="-457200" eaLnBrk="1" hangingPunct="1">
              <a:buFont typeface="+mj-lt"/>
              <a:buAutoNum type="arabicPeriod"/>
              <a:defRPr/>
            </a:pPr>
            <a:r>
              <a:rPr lang="en-US" sz="2000" dirty="0" smtClean="0">
                <a:solidFill>
                  <a:schemeClr val="bg2">
                    <a:lumMod val="75000"/>
                  </a:schemeClr>
                </a:solidFill>
              </a:rPr>
              <a:t>Configure Media-Gateway</a:t>
            </a:r>
          </a:p>
          <a:p>
            <a:pPr marL="457200" indent="-457200" eaLnBrk="1" hangingPunct="1">
              <a:buFont typeface="+mj-lt"/>
              <a:buAutoNum type="arabicPeriod"/>
              <a:defRPr/>
            </a:pPr>
            <a:r>
              <a:rPr lang="en-US" sz="2000" dirty="0" smtClean="0">
                <a:solidFill>
                  <a:schemeClr val="bg2">
                    <a:lumMod val="75000"/>
                  </a:schemeClr>
                </a:solidFill>
              </a:rPr>
              <a:t>Install System Platform 6.0.3.0.2 software  and update (30 minutes)</a:t>
            </a:r>
          </a:p>
          <a:p>
            <a:pPr marL="457200" indent="-457200" eaLnBrk="1" hangingPunct="1">
              <a:buFont typeface="+mj-lt"/>
              <a:buAutoNum type="arabicPeriod"/>
              <a:defRPr/>
            </a:pPr>
            <a:r>
              <a:rPr lang="en-US" sz="2000" dirty="0" smtClean="0">
                <a:solidFill>
                  <a:schemeClr val="bg2">
                    <a:lumMod val="75000"/>
                  </a:schemeClr>
                </a:solidFill>
              </a:rPr>
              <a:t>Configure SAL and register the system</a:t>
            </a:r>
          </a:p>
          <a:p>
            <a:pPr marL="457200" indent="-457200" eaLnBrk="1" hangingPunct="1">
              <a:buFont typeface="+mj-lt"/>
              <a:buAutoNum type="arabicPeriod"/>
              <a:defRPr/>
            </a:pPr>
            <a:r>
              <a:rPr lang="en-US" sz="2000" dirty="0" smtClean="0">
                <a:solidFill>
                  <a:schemeClr val="bg2">
                    <a:lumMod val="75000"/>
                  </a:schemeClr>
                </a:solidFill>
              </a:rPr>
              <a:t>Install ME template (2 - 4 hours)</a:t>
            </a:r>
          </a:p>
          <a:p>
            <a:pPr marL="457200" indent="-457200" eaLnBrk="1" hangingPunct="1">
              <a:buFont typeface="+mj-lt"/>
              <a:buAutoNum type="arabicPeriod"/>
              <a:defRPr/>
            </a:pPr>
            <a:r>
              <a:rPr lang="en-US" sz="2000" dirty="0" smtClean="0">
                <a:solidFill>
                  <a:schemeClr val="bg2">
                    <a:lumMod val="75000"/>
                  </a:schemeClr>
                </a:solidFill>
              </a:rPr>
              <a:t>Apply latest VM updates (CM, SMGR, Presence Server)</a:t>
            </a:r>
          </a:p>
          <a:p>
            <a:pPr marL="457200" indent="-457200" eaLnBrk="1" hangingPunct="1">
              <a:buFont typeface="+mj-lt"/>
              <a:buAutoNum type="arabicPeriod"/>
              <a:defRPr/>
            </a:pPr>
            <a:r>
              <a:rPr lang="en-US" sz="2000" b="1" dirty="0" smtClean="0"/>
              <a:t>Configure SMGR, Presence Server, Endpoints  (1 hour)</a:t>
            </a:r>
          </a:p>
          <a:p>
            <a:pPr marL="457200" indent="-457200" eaLnBrk="1" hangingPunct="1">
              <a:buFont typeface="+mj-lt"/>
              <a:buAutoNum type="arabicPeriod"/>
              <a:defRPr/>
            </a:pPr>
            <a:r>
              <a:rPr lang="en-US" sz="2000" dirty="0" smtClean="0">
                <a:solidFill>
                  <a:schemeClr val="bg2">
                    <a:lumMod val="75000"/>
                  </a:schemeClr>
                </a:solidFill>
              </a:rPr>
              <a:t>Install License and Authentication Files (10 minutes)</a:t>
            </a:r>
          </a:p>
          <a:p>
            <a:pPr marL="457200" indent="-457200" eaLnBrk="1" hangingPunct="1">
              <a:buFont typeface="+mj-lt"/>
              <a:buAutoNum type="arabicPeriod"/>
              <a:defRPr/>
            </a:pPr>
            <a:r>
              <a:rPr lang="en-US" sz="2000" dirty="0" smtClean="0">
                <a:solidFill>
                  <a:schemeClr val="bg2">
                    <a:lumMod val="75000"/>
                  </a:schemeClr>
                </a:solidFill>
              </a:rPr>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167</a:t>
            </a:fld>
            <a:endParaRPr lang="en-US" dirty="0" smtClean="0"/>
          </a:p>
        </p:txBody>
      </p:sp>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E26D719C-427D-4E66-9C0D-702E18D553C0}" type="slidenum">
              <a:rPr lang="en-US" sz="800" b="1">
                <a:solidFill>
                  <a:srgbClr val="988888"/>
                </a:solidFill>
              </a:rPr>
              <a:pPr algn="r">
                <a:lnSpc>
                  <a:spcPct val="100000"/>
                </a:lnSpc>
              </a:pPr>
              <a:t>168</a:t>
            </a:fld>
            <a:endParaRPr lang="en-US" sz="800" b="1" dirty="0">
              <a:solidFill>
                <a:srgbClr val="988888"/>
              </a:solidFill>
            </a:endParaRPr>
          </a:p>
        </p:txBody>
      </p:sp>
      <p:sp>
        <p:nvSpPr>
          <p:cNvPr id="23555" name="Rectangle 2"/>
          <p:cNvSpPr>
            <a:spLocks noGrp="1" noChangeArrowheads="1"/>
          </p:cNvSpPr>
          <p:nvPr>
            <p:ph type="title"/>
          </p:nvPr>
        </p:nvSpPr>
        <p:spPr>
          <a:xfrm>
            <a:off x="455613" y="482600"/>
            <a:ext cx="7861300" cy="720725"/>
          </a:xfrm>
        </p:spPr>
        <p:txBody>
          <a:bodyPr/>
          <a:lstStyle/>
          <a:p>
            <a:pPr eaLnBrk="1" hangingPunct="1"/>
            <a:r>
              <a:rPr lang="en-US" dirty="0" smtClean="0"/>
              <a:t>Topology View – SMGR Manual Configuration</a:t>
            </a:r>
          </a:p>
        </p:txBody>
      </p:sp>
      <p:sp>
        <p:nvSpPr>
          <p:cNvPr id="20551" name="Rectangle 27"/>
          <p:cNvSpPr>
            <a:spLocks noChangeArrowheads="1"/>
          </p:cNvSpPr>
          <p:nvPr/>
        </p:nvSpPr>
        <p:spPr bwMode="auto">
          <a:xfrm>
            <a:off x="3347864" y="2276872"/>
            <a:ext cx="86409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
        <p:nvSpPr>
          <p:cNvPr id="23559"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3560"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3561"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3562"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3563"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3564"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3565"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3566"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3567"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3589" name="TextBox 21"/>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3590" name="TextBox 22"/>
          <p:cNvSpPr txBox="1">
            <a:spLocks noChangeArrowheads="1"/>
          </p:cNvSpPr>
          <p:nvPr/>
        </p:nvSpPr>
        <p:spPr bwMode="auto">
          <a:xfrm>
            <a:off x="1763713" y="4221163"/>
            <a:ext cx="7200900" cy="2400657"/>
          </a:xfrm>
          <a:prstGeom prst="rect">
            <a:avLst/>
          </a:prstGeom>
          <a:noFill/>
          <a:ln w="28575">
            <a:solidFill>
              <a:srgbClr val="817C55"/>
            </a:solidFill>
            <a:miter lim="800000"/>
            <a:headEnd/>
            <a:tailEnd/>
          </a:ln>
        </p:spPr>
        <p:txBody>
          <a:bodyPr>
            <a:spAutoFit/>
          </a:bodyPr>
          <a:lstStyle/>
          <a:p>
            <a:pPr algn="l"/>
            <a:r>
              <a:rPr lang="en-US" sz="2000" b="1" dirty="0"/>
              <a:t>Admin Completes Manual Configuration in SMGR:</a:t>
            </a:r>
          </a:p>
          <a:p>
            <a:pPr algn="l">
              <a:buFont typeface="Arial" charset="0"/>
              <a:buChar char="•"/>
            </a:pPr>
            <a:r>
              <a:rPr lang="en-US" dirty="0">
                <a:solidFill>
                  <a:srgbClr val="5A7614"/>
                </a:solidFill>
              </a:rPr>
              <a:t> </a:t>
            </a:r>
            <a:r>
              <a:rPr lang="en-US" sz="1600" dirty="0">
                <a:solidFill>
                  <a:srgbClr val="0A3F70"/>
                </a:solidFill>
              </a:rPr>
              <a:t>Admin imports XML files generated by </a:t>
            </a:r>
            <a:r>
              <a:rPr lang="en-US" sz="1600" dirty="0" smtClean="0">
                <a:solidFill>
                  <a:srgbClr val="0A3F70"/>
                </a:solidFill>
              </a:rPr>
              <a:t>ME </a:t>
            </a:r>
            <a:r>
              <a:rPr lang="en-US" sz="1600" dirty="0">
                <a:solidFill>
                  <a:srgbClr val="0A3F70"/>
                </a:solidFill>
              </a:rPr>
              <a:t>Installation Wizard</a:t>
            </a:r>
          </a:p>
          <a:p>
            <a:pPr algn="l">
              <a:buFont typeface="Arial" charset="0"/>
              <a:buChar char="•"/>
            </a:pPr>
            <a:r>
              <a:rPr lang="en-US" sz="1600" dirty="0">
                <a:solidFill>
                  <a:srgbClr val="0A3F70"/>
                </a:solidFill>
              </a:rPr>
              <a:t> Admin adds SM as a Managed Element in SMGR</a:t>
            </a:r>
          </a:p>
          <a:p>
            <a:pPr algn="l">
              <a:buFont typeface="Arial" charset="0"/>
              <a:buChar char="•"/>
            </a:pPr>
            <a:r>
              <a:rPr lang="en-US" sz="1600" dirty="0">
                <a:solidFill>
                  <a:srgbClr val="0A3F70"/>
                </a:solidFill>
              </a:rPr>
              <a:t> SMGR replicates data to SM via </a:t>
            </a:r>
            <a:r>
              <a:rPr lang="en-US" sz="1600" b="1" dirty="0">
                <a:solidFill>
                  <a:schemeClr val="tx1"/>
                </a:solidFill>
              </a:rPr>
              <a:t>Data Replication Service (DRS) </a:t>
            </a:r>
          </a:p>
          <a:p>
            <a:pPr algn="l">
              <a:buFont typeface="Arial" charset="0"/>
              <a:buChar char="•"/>
            </a:pPr>
            <a:r>
              <a:rPr lang="en-US" sz="1600" dirty="0">
                <a:solidFill>
                  <a:srgbClr val="5A7614"/>
                </a:solidFill>
              </a:rPr>
              <a:t> </a:t>
            </a:r>
            <a:r>
              <a:rPr lang="en-US" sz="1600" dirty="0">
                <a:solidFill>
                  <a:srgbClr val="FF0000"/>
                </a:solidFill>
              </a:rPr>
              <a:t>SM brings up Asset  (aka Security Module, SM100) SIP interface</a:t>
            </a:r>
          </a:p>
          <a:p>
            <a:pPr algn="l">
              <a:buFont typeface="Arial" charset="0"/>
              <a:buChar char="•"/>
            </a:pPr>
            <a:r>
              <a:rPr lang="en-US" sz="1600" dirty="0">
                <a:solidFill>
                  <a:srgbClr val="5A7614"/>
                </a:solidFill>
              </a:rPr>
              <a:t> </a:t>
            </a:r>
            <a:r>
              <a:rPr lang="en-US" sz="1600" dirty="0">
                <a:solidFill>
                  <a:srgbClr val="0A3F70"/>
                </a:solidFill>
              </a:rPr>
              <a:t>Admin confirms that SM </a:t>
            </a:r>
            <a:r>
              <a:rPr lang="en-US" sz="1600" dirty="0">
                <a:solidFill>
                  <a:srgbClr val="00B050"/>
                </a:solidFill>
              </a:rPr>
              <a:t>SIP Entity links </a:t>
            </a:r>
            <a:r>
              <a:rPr lang="en-US" sz="1600" dirty="0">
                <a:solidFill>
                  <a:srgbClr val="0A3F70"/>
                </a:solidFill>
              </a:rPr>
              <a:t>to CM-ES, Presence are up</a:t>
            </a:r>
          </a:p>
          <a:p>
            <a:pPr algn="l">
              <a:buFont typeface="Arial" charset="0"/>
              <a:buChar char="•"/>
            </a:pPr>
            <a:r>
              <a:rPr lang="en-US" sz="1600" dirty="0">
                <a:solidFill>
                  <a:srgbClr val="0A3F70"/>
                </a:solidFill>
              </a:rPr>
              <a:t> Admin changes SM Service State to </a:t>
            </a:r>
            <a:r>
              <a:rPr lang="en-US" sz="1600" b="1" i="1" dirty="0">
                <a:solidFill>
                  <a:srgbClr val="0A3F70"/>
                </a:solidFill>
              </a:rPr>
              <a:t>Accepting New SIP Requests</a:t>
            </a:r>
          </a:p>
          <a:p>
            <a:pPr algn="l">
              <a:buFont typeface="Arial" charset="0"/>
              <a:buChar char="•"/>
            </a:pPr>
            <a:r>
              <a:rPr lang="en-US" sz="1600" dirty="0">
                <a:solidFill>
                  <a:srgbClr val="5A7614"/>
                </a:solidFill>
              </a:rPr>
              <a:t> </a:t>
            </a:r>
            <a:r>
              <a:rPr lang="en-US" sz="1600" dirty="0">
                <a:solidFill>
                  <a:srgbClr val="C00000"/>
                </a:solidFill>
              </a:rPr>
              <a:t>SM-to-CM-ES SIP Trunk (Trunk Group 3) </a:t>
            </a:r>
            <a:r>
              <a:rPr lang="en-US" sz="1600" dirty="0">
                <a:solidFill>
                  <a:srgbClr val="0A3F70"/>
                </a:solidFill>
              </a:rPr>
              <a:t>comes into service</a:t>
            </a:r>
          </a:p>
          <a:p>
            <a:pPr algn="l">
              <a:buFont typeface="Arial" charset="0"/>
              <a:buChar char="•"/>
            </a:pPr>
            <a:r>
              <a:rPr lang="en-US" sz="1600" dirty="0">
                <a:solidFill>
                  <a:srgbClr val="0A3F70"/>
                </a:solidFill>
              </a:rPr>
              <a:t> Admin makes CM-ES the Sequenced Application for SM</a:t>
            </a:r>
          </a:p>
        </p:txBody>
      </p:sp>
      <p:sp>
        <p:nvSpPr>
          <p:cNvPr id="23591" name="Line 66"/>
          <p:cNvSpPr>
            <a:spLocks noChangeShapeType="1"/>
          </p:cNvSpPr>
          <p:nvPr/>
        </p:nvSpPr>
        <p:spPr bwMode="auto">
          <a:xfrm flipV="1">
            <a:off x="3962400" y="3048000"/>
            <a:ext cx="0" cy="762000"/>
          </a:xfrm>
          <a:prstGeom prst="line">
            <a:avLst/>
          </a:prstGeom>
          <a:noFill/>
          <a:ln w="28575">
            <a:solidFill>
              <a:srgbClr val="FF0000"/>
            </a:solidFill>
            <a:round/>
            <a:headEnd/>
            <a:tailEnd/>
          </a:ln>
        </p:spPr>
        <p:txBody>
          <a:bodyPr/>
          <a:lstStyle/>
          <a:p>
            <a:endParaRPr lang="en-US" dirty="0"/>
          </a:p>
        </p:txBody>
      </p:sp>
      <p:sp>
        <p:nvSpPr>
          <p:cNvPr id="23592" name="TextBox 24"/>
          <p:cNvSpPr txBox="1">
            <a:spLocks noChangeArrowheads="1"/>
          </p:cNvSpPr>
          <p:nvPr/>
        </p:nvSpPr>
        <p:spPr bwMode="auto">
          <a:xfrm>
            <a:off x="5414191" y="3068638"/>
            <a:ext cx="901657" cy="424732"/>
          </a:xfrm>
          <a:prstGeom prst="rect">
            <a:avLst/>
          </a:prstGeom>
          <a:noFill/>
          <a:ln w="9525">
            <a:solidFill>
              <a:schemeClr val="bg1"/>
            </a:solidFill>
            <a:miter lim="800000"/>
            <a:headEnd/>
            <a:tailEnd/>
          </a:ln>
        </p:spPr>
        <p:txBody>
          <a:bodyPr wrap="none">
            <a:spAutoFit/>
          </a:bodyPr>
          <a:lstStyle/>
          <a:p>
            <a:pPr algn="ctr"/>
            <a:r>
              <a:rPr lang="en-US" sz="1200" b="1" dirty="0">
                <a:solidFill>
                  <a:srgbClr val="00B050"/>
                </a:solidFill>
              </a:rPr>
              <a:t>SIP Entity</a:t>
            </a:r>
          </a:p>
          <a:p>
            <a:pPr algn="ctr"/>
            <a:r>
              <a:rPr lang="en-US" sz="1200" b="1" dirty="0">
                <a:solidFill>
                  <a:srgbClr val="00B050"/>
                </a:solidFill>
              </a:rPr>
              <a:t>Link</a:t>
            </a:r>
          </a:p>
        </p:txBody>
      </p:sp>
      <p:cxnSp>
        <p:nvCxnSpPr>
          <p:cNvPr id="23593" name="Straight Arrow Connector 25"/>
          <p:cNvCxnSpPr>
            <a:cxnSpLocks noChangeShapeType="1"/>
          </p:cNvCxnSpPr>
          <p:nvPr/>
        </p:nvCxnSpPr>
        <p:spPr bwMode="auto">
          <a:xfrm rot="5400000" flipH="1" flipV="1">
            <a:off x="6265863" y="3248025"/>
            <a:ext cx="503238" cy="1587"/>
          </a:xfrm>
          <a:prstGeom prst="straightConnector1">
            <a:avLst/>
          </a:prstGeom>
          <a:noFill/>
          <a:ln w="28575" algn="ctr">
            <a:solidFill>
              <a:srgbClr val="00B050"/>
            </a:solidFill>
            <a:prstDash val="dash"/>
            <a:round/>
            <a:headEnd/>
            <a:tailEnd type="arrow" w="med" len="med"/>
          </a:ln>
        </p:spPr>
      </p:cxnSp>
      <p:cxnSp>
        <p:nvCxnSpPr>
          <p:cNvPr id="23594" name="Straight Arrow Connector 26"/>
          <p:cNvCxnSpPr>
            <a:cxnSpLocks noChangeShapeType="1"/>
          </p:cNvCxnSpPr>
          <p:nvPr/>
        </p:nvCxnSpPr>
        <p:spPr bwMode="auto">
          <a:xfrm rot="5400000" flipH="1" flipV="1">
            <a:off x="3825875" y="3248025"/>
            <a:ext cx="503238" cy="1588"/>
          </a:xfrm>
          <a:prstGeom prst="straightConnector1">
            <a:avLst/>
          </a:prstGeom>
          <a:noFill/>
          <a:ln w="28575" algn="ctr">
            <a:solidFill>
              <a:srgbClr val="00B050"/>
            </a:solidFill>
            <a:prstDash val="dash"/>
            <a:round/>
            <a:headEnd/>
            <a:tailEnd type="arrow" w="med" len="med"/>
          </a:ln>
        </p:spPr>
      </p:cxnSp>
      <p:cxnSp>
        <p:nvCxnSpPr>
          <p:cNvPr id="23595" name="Straight Arrow Connector 27"/>
          <p:cNvCxnSpPr>
            <a:cxnSpLocks noChangeShapeType="1"/>
          </p:cNvCxnSpPr>
          <p:nvPr/>
        </p:nvCxnSpPr>
        <p:spPr bwMode="auto">
          <a:xfrm rot="10800000">
            <a:off x="4076700" y="3500438"/>
            <a:ext cx="2439988" cy="1587"/>
          </a:xfrm>
          <a:prstGeom prst="straightConnector1">
            <a:avLst/>
          </a:prstGeom>
          <a:noFill/>
          <a:ln w="28575" algn="ctr">
            <a:solidFill>
              <a:srgbClr val="00B050"/>
            </a:solidFill>
            <a:prstDash val="dash"/>
            <a:round/>
            <a:headEnd/>
            <a:tailEnd/>
          </a:ln>
        </p:spPr>
      </p:cxnSp>
      <p:sp>
        <p:nvSpPr>
          <p:cNvPr id="23596" name="TextBox 28"/>
          <p:cNvSpPr txBox="1">
            <a:spLocks noChangeArrowheads="1"/>
          </p:cNvSpPr>
          <p:nvPr/>
        </p:nvSpPr>
        <p:spPr bwMode="auto">
          <a:xfrm>
            <a:off x="2843213" y="3068638"/>
            <a:ext cx="936625" cy="425450"/>
          </a:xfrm>
          <a:prstGeom prst="rect">
            <a:avLst/>
          </a:prstGeom>
          <a:noFill/>
          <a:ln w="9525">
            <a:solidFill>
              <a:schemeClr val="bg1"/>
            </a:solidFill>
            <a:miter lim="800000"/>
            <a:headEnd/>
            <a:tailEnd/>
          </a:ln>
        </p:spPr>
        <p:txBody>
          <a:bodyPr>
            <a:spAutoFit/>
          </a:bodyPr>
          <a:lstStyle/>
          <a:p>
            <a:pPr algn="ctr"/>
            <a:r>
              <a:rPr lang="en-US" sz="1200" b="1" dirty="0">
                <a:solidFill>
                  <a:srgbClr val="00B050"/>
                </a:solidFill>
              </a:rPr>
              <a:t>SIP Entity </a:t>
            </a:r>
          </a:p>
          <a:p>
            <a:pPr algn="ctr"/>
            <a:r>
              <a:rPr lang="en-US" sz="1200" b="1" dirty="0">
                <a:solidFill>
                  <a:srgbClr val="00B050"/>
                </a:solidFill>
              </a:rPr>
              <a:t>Link</a:t>
            </a:r>
          </a:p>
        </p:txBody>
      </p:sp>
      <p:cxnSp>
        <p:nvCxnSpPr>
          <p:cNvPr id="23597" name="Straight Arrow Connector 29"/>
          <p:cNvCxnSpPr>
            <a:cxnSpLocks noChangeShapeType="1"/>
          </p:cNvCxnSpPr>
          <p:nvPr/>
        </p:nvCxnSpPr>
        <p:spPr bwMode="auto">
          <a:xfrm rot="5400000" flipH="1" flipV="1">
            <a:off x="3457575" y="3248025"/>
            <a:ext cx="503238" cy="1588"/>
          </a:xfrm>
          <a:prstGeom prst="straightConnector1">
            <a:avLst/>
          </a:prstGeom>
          <a:noFill/>
          <a:ln w="28575" algn="ctr">
            <a:solidFill>
              <a:srgbClr val="00B050"/>
            </a:solidFill>
            <a:prstDash val="dash"/>
            <a:round/>
            <a:headEnd/>
            <a:tailEnd type="arrow" w="med" len="med"/>
          </a:ln>
        </p:spPr>
      </p:cxnSp>
      <p:cxnSp>
        <p:nvCxnSpPr>
          <p:cNvPr id="23598" name="Straight Arrow Connector 30"/>
          <p:cNvCxnSpPr>
            <a:cxnSpLocks noChangeShapeType="1"/>
          </p:cNvCxnSpPr>
          <p:nvPr/>
        </p:nvCxnSpPr>
        <p:spPr bwMode="auto">
          <a:xfrm rot="5400000" flipH="1" flipV="1">
            <a:off x="2592388" y="3248025"/>
            <a:ext cx="503238" cy="1587"/>
          </a:xfrm>
          <a:prstGeom prst="straightConnector1">
            <a:avLst/>
          </a:prstGeom>
          <a:noFill/>
          <a:ln w="28575" algn="ctr">
            <a:solidFill>
              <a:srgbClr val="00B050"/>
            </a:solidFill>
            <a:prstDash val="dash"/>
            <a:round/>
            <a:headEnd/>
            <a:tailEnd type="arrow" w="med" len="med"/>
          </a:ln>
        </p:spPr>
      </p:cxnSp>
      <p:cxnSp>
        <p:nvCxnSpPr>
          <p:cNvPr id="23599" name="Straight Arrow Connector 31"/>
          <p:cNvCxnSpPr>
            <a:cxnSpLocks noChangeShapeType="1"/>
          </p:cNvCxnSpPr>
          <p:nvPr/>
        </p:nvCxnSpPr>
        <p:spPr bwMode="auto">
          <a:xfrm rot="10800000">
            <a:off x="2843213" y="3500438"/>
            <a:ext cx="865187" cy="1587"/>
          </a:xfrm>
          <a:prstGeom prst="straightConnector1">
            <a:avLst/>
          </a:prstGeom>
          <a:noFill/>
          <a:ln w="28575" algn="ctr">
            <a:solidFill>
              <a:srgbClr val="00B050"/>
            </a:solidFill>
            <a:prstDash val="dash"/>
            <a:round/>
            <a:headEnd/>
            <a:tailEnd/>
          </a:ln>
        </p:spPr>
      </p:cxnSp>
      <p:cxnSp>
        <p:nvCxnSpPr>
          <p:cNvPr id="23600" name="Straight Arrow Connector 34"/>
          <p:cNvCxnSpPr>
            <a:cxnSpLocks noChangeShapeType="1"/>
          </p:cNvCxnSpPr>
          <p:nvPr/>
        </p:nvCxnSpPr>
        <p:spPr bwMode="auto">
          <a:xfrm rot="10800000">
            <a:off x="2411413" y="3644900"/>
            <a:ext cx="1439862" cy="1588"/>
          </a:xfrm>
          <a:prstGeom prst="straightConnector1">
            <a:avLst/>
          </a:prstGeom>
          <a:noFill/>
          <a:ln w="28575" algn="ctr">
            <a:solidFill>
              <a:srgbClr val="C00000"/>
            </a:solidFill>
            <a:prstDash val="dash"/>
            <a:round/>
            <a:headEnd/>
            <a:tailEnd/>
          </a:ln>
        </p:spPr>
      </p:cxnSp>
      <p:cxnSp>
        <p:nvCxnSpPr>
          <p:cNvPr id="23601" name="Straight Arrow Connector 37"/>
          <p:cNvCxnSpPr>
            <a:cxnSpLocks noChangeShapeType="1"/>
          </p:cNvCxnSpPr>
          <p:nvPr/>
        </p:nvCxnSpPr>
        <p:spPr bwMode="auto">
          <a:xfrm rot="5400000" flipH="1" flipV="1">
            <a:off x="3528219" y="3320256"/>
            <a:ext cx="647700" cy="1588"/>
          </a:xfrm>
          <a:prstGeom prst="straightConnector1">
            <a:avLst/>
          </a:prstGeom>
          <a:noFill/>
          <a:ln w="28575" algn="ctr">
            <a:solidFill>
              <a:srgbClr val="C00000"/>
            </a:solidFill>
            <a:prstDash val="dash"/>
            <a:round/>
            <a:headEnd/>
            <a:tailEnd type="arrow" w="med" len="med"/>
          </a:ln>
        </p:spPr>
      </p:cxnSp>
      <p:cxnSp>
        <p:nvCxnSpPr>
          <p:cNvPr id="23602" name="Straight Arrow Connector 39"/>
          <p:cNvCxnSpPr>
            <a:cxnSpLocks noChangeShapeType="1"/>
          </p:cNvCxnSpPr>
          <p:nvPr/>
        </p:nvCxnSpPr>
        <p:spPr bwMode="auto">
          <a:xfrm rot="5400000" flipH="1" flipV="1">
            <a:off x="2088357" y="3320256"/>
            <a:ext cx="647700" cy="1587"/>
          </a:xfrm>
          <a:prstGeom prst="straightConnector1">
            <a:avLst/>
          </a:prstGeom>
          <a:noFill/>
          <a:ln w="28575" algn="ctr">
            <a:solidFill>
              <a:srgbClr val="C00000"/>
            </a:solidFill>
            <a:prstDash val="dash"/>
            <a:round/>
            <a:headEnd/>
            <a:tailEnd type="arrow" w="med" len="med"/>
          </a:ln>
        </p:spPr>
      </p:cxnSp>
      <p:sp>
        <p:nvSpPr>
          <p:cNvPr id="23603" name="TextBox 40"/>
          <p:cNvSpPr txBox="1">
            <a:spLocks noChangeArrowheads="1"/>
          </p:cNvSpPr>
          <p:nvPr/>
        </p:nvSpPr>
        <p:spPr bwMode="auto">
          <a:xfrm>
            <a:off x="1570038" y="3141663"/>
            <a:ext cx="893193" cy="258532"/>
          </a:xfrm>
          <a:prstGeom prst="rect">
            <a:avLst/>
          </a:prstGeom>
          <a:noFill/>
          <a:ln w="9525">
            <a:solidFill>
              <a:schemeClr val="bg1"/>
            </a:solidFill>
            <a:miter lim="800000"/>
            <a:headEnd/>
            <a:tailEnd/>
          </a:ln>
        </p:spPr>
        <p:txBody>
          <a:bodyPr wrap="none">
            <a:spAutoFit/>
          </a:bodyPr>
          <a:lstStyle/>
          <a:p>
            <a:r>
              <a:rPr lang="en-US" sz="1200" b="1" dirty="0">
                <a:solidFill>
                  <a:srgbClr val="C00000"/>
                </a:solidFill>
              </a:rPr>
              <a:t>SIP Trunk</a:t>
            </a:r>
          </a:p>
        </p:txBody>
      </p:sp>
      <p:cxnSp>
        <p:nvCxnSpPr>
          <p:cNvPr id="23604" name="Straight Arrow Connector 42"/>
          <p:cNvCxnSpPr>
            <a:cxnSpLocks noChangeShapeType="1"/>
          </p:cNvCxnSpPr>
          <p:nvPr/>
        </p:nvCxnSpPr>
        <p:spPr bwMode="auto">
          <a:xfrm>
            <a:off x="3886200" y="2362200"/>
            <a:ext cx="728662" cy="1587"/>
          </a:xfrm>
          <a:prstGeom prst="straightConnector1">
            <a:avLst/>
          </a:prstGeom>
          <a:noFill/>
          <a:ln w="28575" algn="ctr">
            <a:solidFill>
              <a:schemeClr val="tx1"/>
            </a:solidFill>
            <a:round/>
            <a:headEnd type="arrow" w="med" len="med"/>
            <a:tailEnd/>
          </a:ln>
        </p:spPr>
      </p:cxnSp>
      <p:sp>
        <p:nvSpPr>
          <p:cNvPr id="23605" name="TextBox 43"/>
          <p:cNvSpPr txBox="1">
            <a:spLocks noChangeArrowheads="1"/>
          </p:cNvSpPr>
          <p:nvPr/>
        </p:nvSpPr>
        <p:spPr bwMode="auto">
          <a:xfrm>
            <a:off x="4038600" y="2133600"/>
            <a:ext cx="509588" cy="257175"/>
          </a:xfrm>
          <a:prstGeom prst="rect">
            <a:avLst/>
          </a:prstGeom>
          <a:noFill/>
          <a:ln w="9525">
            <a:noFill/>
            <a:miter lim="800000"/>
            <a:headEnd/>
            <a:tailEnd/>
          </a:ln>
        </p:spPr>
        <p:txBody>
          <a:bodyPr wrap="none">
            <a:spAutoFit/>
          </a:bodyPr>
          <a:lstStyle/>
          <a:p>
            <a:r>
              <a:rPr lang="en-US" sz="1200" b="1" dirty="0">
                <a:solidFill>
                  <a:schemeClr val="tx1"/>
                </a:solidFill>
              </a:rPr>
              <a:t>DRS</a:t>
            </a:r>
          </a:p>
        </p:txBody>
      </p:sp>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925512" y="5867400"/>
            <a:ext cx="6770688" cy="381000"/>
          </a:xfrm>
        </p:spPr>
        <p:txBody>
          <a:bodyPr/>
          <a:lstStyle/>
          <a:p>
            <a:pPr eaLnBrk="1" hangingPunct="1">
              <a:buFont typeface="Webdings" pitchFamily="18" charset="2"/>
              <a:buNone/>
              <a:defRPr/>
            </a:pPr>
            <a:r>
              <a:rPr lang="en-US" sz="2000" b="1" dirty="0" smtClean="0"/>
              <a:t>Browse to &lt;SMGR IP Address&gt;/SMGR, </a:t>
            </a:r>
            <a:r>
              <a:rPr lang="en-US" sz="2000" b="1" u="sng" dirty="0" smtClean="0"/>
              <a:t>Read the Note</a:t>
            </a:r>
            <a:r>
              <a:rPr lang="en-US" sz="2000" b="1" dirty="0" smtClean="0"/>
              <a:t>!</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169</a:t>
            </a:fld>
            <a:endParaRPr lang="en-US" dirty="0" smtClean="0"/>
          </a:p>
        </p:txBody>
      </p:sp>
      <p:pic>
        <p:nvPicPr>
          <p:cNvPr id="5" name="Picture 4"/>
          <p:cNvPicPr/>
          <p:nvPr/>
        </p:nvPicPr>
        <p:blipFill>
          <a:blip r:embed="rId3" cstate="print"/>
          <a:srcRect t="16949"/>
          <a:stretch>
            <a:fillRect/>
          </a:stretch>
        </p:blipFill>
        <p:spPr bwMode="auto">
          <a:xfrm>
            <a:off x="457200" y="1447800"/>
            <a:ext cx="8153400" cy="4267200"/>
          </a:xfrm>
          <a:prstGeom prst="rect">
            <a:avLst/>
          </a:prstGeom>
          <a:noFill/>
          <a:ln w="9525">
            <a:noFill/>
            <a:miter lim="800000"/>
            <a:headEnd/>
            <a:tailEnd/>
          </a:ln>
        </p:spPr>
      </p:pic>
      <p:grpSp>
        <p:nvGrpSpPr>
          <p:cNvPr id="8" name="Group 7"/>
          <p:cNvGrpSpPr/>
          <p:nvPr/>
        </p:nvGrpSpPr>
        <p:grpSpPr>
          <a:xfrm>
            <a:off x="3276600" y="4038600"/>
            <a:ext cx="3108717" cy="369332"/>
            <a:chOff x="3276600" y="4038600"/>
            <a:chExt cx="3108717" cy="369332"/>
          </a:xfrm>
        </p:grpSpPr>
        <p:cxnSp>
          <p:nvCxnSpPr>
            <p:cNvPr id="7" name="Straight Arrow Connector 6"/>
            <p:cNvCxnSpPr/>
            <p:nvPr/>
          </p:nvCxnSpPr>
          <p:spPr bwMode="auto">
            <a:xfrm rot="10800000">
              <a:off x="3276600" y="4191000"/>
              <a:ext cx="1295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9" name="TextBox 8"/>
            <p:cNvSpPr txBox="1"/>
            <p:nvPr/>
          </p:nvSpPr>
          <p:spPr>
            <a:xfrm>
              <a:off x="4572000" y="4038600"/>
              <a:ext cx="1813317" cy="369332"/>
            </a:xfrm>
            <a:prstGeom prst="rect">
              <a:avLst/>
            </a:prstGeom>
            <a:noFill/>
            <a:ln w="28575">
              <a:solidFill>
                <a:srgbClr val="FF0000"/>
              </a:solidFill>
            </a:ln>
          </p:spPr>
          <p:txBody>
            <a:bodyPr wrap="none" rtlCol="0">
              <a:spAutoFit/>
            </a:bodyPr>
            <a:lstStyle/>
            <a:p>
              <a:r>
                <a:rPr lang="en-US" b="1" dirty="0" smtClean="0"/>
                <a:t>Read the Note!</a:t>
              </a:r>
              <a:endParaRPr lang="en-US" b="1" dirty="0"/>
            </a:p>
          </p:txBody>
        </p:sp>
      </p:gr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dirty="0" smtClean="0"/>
              <a:t>Components – What do you get?</a:t>
            </a:r>
          </a:p>
        </p:txBody>
      </p:sp>
      <p:sp>
        <p:nvSpPr>
          <p:cNvPr id="1028" name="Content Placeholder 2"/>
          <p:cNvSpPr>
            <a:spLocks noGrp="1"/>
          </p:cNvSpPr>
          <p:nvPr>
            <p:ph idx="1"/>
          </p:nvPr>
        </p:nvSpPr>
        <p:spPr>
          <a:xfrm>
            <a:off x="381000" y="1371600"/>
            <a:ext cx="8218488" cy="990600"/>
          </a:xfrm>
        </p:spPr>
        <p:txBody>
          <a:bodyPr/>
          <a:lstStyle/>
          <a:p>
            <a:pPr eaLnBrk="1" hangingPunct="1">
              <a:buFont typeface="Webdings" pitchFamily="18" charset="2"/>
              <a:buNone/>
            </a:pPr>
            <a:endParaRPr lang="en-US" dirty="0" smtClean="0"/>
          </a:p>
          <a:p>
            <a:pPr eaLnBrk="1" hangingPunct="1"/>
            <a:r>
              <a:rPr lang="en-US" dirty="0" smtClean="0"/>
              <a:t>S8800 Rear Panel</a:t>
            </a:r>
          </a:p>
        </p:txBody>
      </p:sp>
      <p:sp>
        <p:nvSpPr>
          <p:cNvPr id="1029" name="Slide Number Placeholder 3"/>
          <p:cNvSpPr>
            <a:spLocks noGrp="1"/>
          </p:cNvSpPr>
          <p:nvPr>
            <p:ph type="sldNum" sz="quarter" idx="10"/>
          </p:nvPr>
        </p:nvSpPr>
        <p:spPr>
          <a:noFill/>
        </p:spPr>
        <p:txBody>
          <a:bodyPr/>
          <a:lstStyle/>
          <a:p>
            <a:fld id="{2BFC6C5D-D7DB-4A9E-A86B-A452560DBE5D}" type="slidenum">
              <a:rPr lang="en-US" smtClean="0"/>
              <a:pPr/>
              <a:t>17</a:t>
            </a:fld>
            <a:endParaRPr lang="en-US" dirty="0" smtClean="0"/>
          </a:p>
        </p:txBody>
      </p:sp>
      <p:sp>
        <p:nvSpPr>
          <p:cNvPr id="103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graphicFrame>
        <p:nvGraphicFramePr>
          <p:cNvPr id="1026" name="Object 2"/>
          <p:cNvGraphicFramePr>
            <a:graphicFrameLocks noChangeAspect="1"/>
          </p:cNvGraphicFramePr>
          <p:nvPr/>
        </p:nvGraphicFramePr>
        <p:xfrm>
          <a:off x="457200" y="3048000"/>
          <a:ext cx="8312150" cy="3276600"/>
        </p:xfrm>
        <a:graphic>
          <a:graphicData uri="http://schemas.openxmlformats.org/presentationml/2006/ole">
            <p:oleObj spid="_x0000_s110594" name="Visio" r:id="rId4" imgW="7819263" imgH="3084957" progId="Visio.Drawing.11">
              <p:embed/>
            </p:oleObj>
          </a:graphicData>
        </a:graphic>
      </p:graphicFrame>
    </p:spTree>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1447800" y="5867400"/>
            <a:ext cx="6770688" cy="381000"/>
          </a:xfrm>
        </p:spPr>
        <p:txBody>
          <a:bodyPr/>
          <a:lstStyle/>
          <a:p>
            <a:pPr eaLnBrk="1" hangingPunct="1">
              <a:buFont typeface="Webdings" pitchFamily="18" charset="2"/>
              <a:buNone/>
              <a:defRPr/>
            </a:pPr>
            <a:r>
              <a:rPr lang="en-US" sz="2000" b="1" dirty="0" smtClean="0"/>
              <a:t>Click the “Change Password” link</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170</a:t>
            </a:fld>
            <a:endParaRPr lang="en-US" dirty="0" smtClean="0"/>
          </a:p>
        </p:txBody>
      </p:sp>
      <p:pic>
        <p:nvPicPr>
          <p:cNvPr id="5" name="Picture 4"/>
          <p:cNvPicPr/>
          <p:nvPr/>
        </p:nvPicPr>
        <p:blipFill>
          <a:blip r:embed="rId2" cstate="print"/>
          <a:srcRect t="16949"/>
          <a:stretch>
            <a:fillRect/>
          </a:stretch>
        </p:blipFill>
        <p:spPr bwMode="auto">
          <a:xfrm>
            <a:off x="457200" y="1447800"/>
            <a:ext cx="8153400" cy="4267200"/>
          </a:xfrm>
          <a:prstGeom prst="rect">
            <a:avLst/>
          </a:prstGeom>
          <a:noFill/>
          <a:ln w="9525">
            <a:noFill/>
            <a:miter lim="800000"/>
            <a:headEnd/>
            <a:tailEnd/>
          </a:ln>
        </p:spPr>
      </p:pic>
      <p:cxnSp>
        <p:nvCxnSpPr>
          <p:cNvPr id="7" name="Straight Arrow Connector 6"/>
          <p:cNvCxnSpPr>
            <a:stCxn id="9" idx="3"/>
          </p:cNvCxnSpPr>
          <p:nvPr/>
        </p:nvCxnSpPr>
        <p:spPr bwMode="auto">
          <a:xfrm flipV="1">
            <a:off x="6128836" y="4114800"/>
            <a:ext cx="1414964" cy="9461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9" name="TextBox 8"/>
          <p:cNvSpPr txBox="1"/>
          <p:nvPr/>
        </p:nvSpPr>
        <p:spPr>
          <a:xfrm>
            <a:off x="4572000" y="4038600"/>
            <a:ext cx="1556836" cy="341632"/>
          </a:xfrm>
          <a:prstGeom prst="rect">
            <a:avLst/>
          </a:prstGeom>
          <a:noFill/>
          <a:ln w="28575">
            <a:solidFill>
              <a:srgbClr val="FF0000"/>
            </a:solidFill>
          </a:ln>
        </p:spPr>
        <p:txBody>
          <a:bodyPr wrap="none" rtlCol="0">
            <a:spAutoFit/>
          </a:bodyPr>
          <a:lstStyle/>
          <a:p>
            <a:r>
              <a:rPr lang="en-US" dirty="0" smtClean="0"/>
              <a:t>Click the Link</a:t>
            </a:r>
            <a:endParaRPr lang="en-US" dirty="0"/>
          </a:p>
        </p:txBody>
      </p:sp>
    </p:spTree>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t="24615"/>
          <a:stretch>
            <a:fillRect/>
          </a:stretch>
        </p:blipFill>
        <p:spPr bwMode="auto">
          <a:xfrm>
            <a:off x="838200" y="1447800"/>
            <a:ext cx="7467600" cy="42672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457200" y="5791200"/>
            <a:ext cx="8382000" cy="762000"/>
          </a:xfrm>
        </p:spPr>
        <p:txBody>
          <a:bodyPr/>
          <a:lstStyle/>
          <a:p>
            <a:pPr algn="ctr" eaLnBrk="1" hangingPunct="1">
              <a:buFont typeface="Webdings" pitchFamily="18" charset="2"/>
              <a:buNone/>
              <a:defRPr/>
            </a:pPr>
            <a:r>
              <a:rPr lang="en-US" sz="2000" b="1" dirty="0" smtClean="0"/>
              <a:t>Current admin password is admin123 – New password must meet</a:t>
            </a:r>
          </a:p>
          <a:p>
            <a:pPr algn="ctr" eaLnBrk="1" hangingPunct="1">
              <a:buFont typeface="Webdings" pitchFamily="18" charset="2"/>
              <a:buNone/>
              <a:defRPr/>
            </a:pPr>
            <a:r>
              <a:rPr lang="en-US" sz="2000" b="1" dirty="0" smtClean="0"/>
              <a:t>the strength requirement described in the note</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171</a:t>
            </a:fld>
            <a:endParaRPr lang="en-US" dirty="0" smtClean="0"/>
          </a:p>
        </p:txBody>
      </p:sp>
      <p:cxnSp>
        <p:nvCxnSpPr>
          <p:cNvPr id="7" name="Straight Arrow Connector 6"/>
          <p:cNvCxnSpPr>
            <a:stCxn id="9" idx="1"/>
          </p:cNvCxnSpPr>
          <p:nvPr/>
        </p:nvCxnSpPr>
        <p:spPr bwMode="auto">
          <a:xfrm rot="10800000">
            <a:off x="3657600" y="3810000"/>
            <a:ext cx="1143000" cy="105746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9" name="TextBox 8"/>
          <p:cNvSpPr txBox="1"/>
          <p:nvPr/>
        </p:nvSpPr>
        <p:spPr>
          <a:xfrm>
            <a:off x="4800600" y="4572000"/>
            <a:ext cx="2582758" cy="590931"/>
          </a:xfrm>
          <a:prstGeom prst="rect">
            <a:avLst/>
          </a:prstGeom>
          <a:noFill/>
          <a:ln w="28575">
            <a:solidFill>
              <a:srgbClr val="FF0000"/>
            </a:solidFill>
          </a:ln>
        </p:spPr>
        <p:txBody>
          <a:bodyPr wrap="none" rtlCol="0">
            <a:spAutoFit/>
          </a:bodyPr>
          <a:lstStyle/>
          <a:p>
            <a:r>
              <a:rPr lang="en-US" dirty="0" smtClean="0">
                <a:solidFill>
                  <a:schemeClr val="tx1"/>
                </a:solidFill>
              </a:rPr>
              <a:t>Click this Link to return </a:t>
            </a:r>
          </a:p>
          <a:p>
            <a:r>
              <a:rPr lang="en-US" dirty="0" smtClean="0">
                <a:solidFill>
                  <a:schemeClr val="tx1"/>
                </a:solidFill>
              </a:rPr>
              <a:t>to login page</a:t>
            </a:r>
            <a:endParaRPr lang="en-US"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457200" y="5791200"/>
            <a:ext cx="8382000" cy="762000"/>
          </a:xfrm>
        </p:spPr>
        <p:txBody>
          <a:bodyPr/>
          <a:lstStyle/>
          <a:p>
            <a:pPr algn="ctr" eaLnBrk="1" hangingPunct="1">
              <a:buFont typeface="Webdings" pitchFamily="18" charset="2"/>
              <a:buNone/>
              <a:defRPr/>
            </a:pPr>
            <a:r>
              <a:rPr lang="en-US" sz="2000" b="1" dirty="0" smtClean="0"/>
              <a:t>Login as admin using your newly-created admin password</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172</a:t>
            </a:fld>
            <a:endParaRPr lang="en-US" dirty="0" smtClean="0"/>
          </a:p>
        </p:txBody>
      </p:sp>
      <p:pic>
        <p:nvPicPr>
          <p:cNvPr id="10" name="Picture 9"/>
          <p:cNvPicPr/>
          <p:nvPr/>
        </p:nvPicPr>
        <p:blipFill>
          <a:blip r:embed="rId2" cstate="print"/>
          <a:srcRect t="16923"/>
          <a:stretch>
            <a:fillRect/>
          </a:stretch>
        </p:blipFill>
        <p:spPr bwMode="auto">
          <a:xfrm>
            <a:off x="1066800" y="1524000"/>
            <a:ext cx="7010400" cy="4038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2"/>
          <p:cNvPicPr>
            <a:picLocks noChangeAspect="1" noChangeArrowheads="1"/>
          </p:cNvPicPr>
          <p:nvPr/>
        </p:nvPicPr>
        <p:blipFill>
          <a:blip r:embed="rId2" cstate="print"/>
          <a:srcRect b="51515"/>
          <a:stretch>
            <a:fillRect/>
          </a:stretch>
        </p:blipFill>
        <p:spPr bwMode="auto">
          <a:xfrm>
            <a:off x="533400" y="1371600"/>
            <a:ext cx="7696200" cy="2438400"/>
          </a:xfrm>
          <a:prstGeom prst="rect">
            <a:avLst/>
          </a:prstGeom>
          <a:noFill/>
          <a:ln w="9525" algn="ctr">
            <a:noFill/>
            <a:miter lim="800000"/>
            <a:headEnd/>
            <a:tailEnd/>
          </a:ln>
        </p:spPr>
      </p:pic>
      <p:sp>
        <p:nvSpPr>
          <p:cNvPr id="63490" name="Title 1"/>
          <p:cNvSpPr>
            <a:spLocks noGrp="1"/>
          </p:cNvSpPr>
          <p:nvPr>
            <p:ph type="title"/>
          </p:nvPr>
        </p:nvSpPr>
        <p:spPr>
          <a:xfrm>
            <a:off x="0" y="381000"/>
            <a:ext cx="8229600" cy="720725"/>
          </a:xfrm>
        </p:spPr>
        <p:txBody>
          <a:bodyPr/>
          <a:lstStyle/>
          <a:p>
            <a:pPr algn="ctr" eaLnBrk="1" hangingPunct="1"/>
            <a:r>
              <a:rPr lang="en-US" dirty="0" smtClean="0"/>
              <a:t>ME Installation Wizard – XML Files Download</a:t>
            </a:r>
          </a:p>
        </p:txBody>
      </p:sp>
      <p:sp>
        <p:nvSpPr>
          <p:cNvPr id="63491" name="Slide Number Placeholder 3"/>
          <p:cNvSpPr>
            <a:spLocks noGrp="1"/>
          </p:cNvSpPr>
          <p:nvPr>
            <p:ph type="sldNum" sz="quarter" idx="10"/>
          </p:nvPr>
        </p:nvSpPr>
        <p:spPr>
          <a:noFill/>
        </p:spPr>
        <p:txBody>
          <a:bodyPr/>
          <a:lstStyle/>
          <a:p>
            <a:fld id="{F327D21A-E09B-454F-91A7-BD960C16FDCB}" type="slidenum">
              <a:rPr lang="en-US" smtClean="0"/>
              <a:pPr/>
              <a:t>173</a:t>
            </a:fld>
            <a:endParaRPr lang="en-US" dirty="0" smtClean="0"/>
          </a:p>
        </p:txBody>
      </p:sp>
      <p:sp>
        <p:nvSpPr>
          <p:cNvPr id="63492" name="Content Placeholder 2"/>
          <p:cNvSpPr>
            <a:spLocks/>
          </p:cNvSpPr>
          <p:nvPr/>
        </p:nvSpPr>
        <p:spPr bwMode="auto">
          <a:xfrm>
            <a:off x="457200" y="1524000"/>
            <a:ext cx="8218488" cy="4751388"/>
          </a:xfrm>
          <a:prstGeom prst="rect">
            <a:avLst/>
          </a:prstGeom>
          <a:noFill/>
          <a:ln w="9525">
            <a:noFill/>
            <a:miter lim="800000"/>
            <a:headEnd/>
            <a:tailEnd/>
          </a:ln>
        </p:spPr>
        <p:txBody>
          <a:bodyPr lIns="0" tIns="0" rIns="0" bIns="0"/>
          <a:lstStyle/>
          <a:p>
            <a:pPr marL="287338" indent="-287338">
              <a:spcBef>
                <a:spcPct val="55000"/>
              </a:spcBef>
              <a:buClr>
                <a:schemeClr val="accent2"/>
              </a:buClr>
              <a:buSzPct val="90000"/>
              <a:buFont typeface="Webdings" pitchFamily="18" charset="2"/>
              <a:buNone/>
            </a:pPr>
            <a:r>
              <a:rPr lang="en-US" sz="2400" dirty="0">
                <a:solidFill>
                  <a:schemeClr val="tx1"/>
                </a:solidFill>
              </a:rPr>
              <a:t>		</a:t>
            </a:r>
            <a:endParaRPr lang="en-US" sz="2000" b="1" dirty="0">
              <a:solidFill>
                <a:schemeClr val="tx1"/>
              </a:solidFill>
            </a:endParaRPr>
          </a:p>
        </p:txBody>
      </p:sp>
      <p:sp>
        <p:nvSpPr>
          <p:cNvPr id="11" name="Oval 10"/>
          <p:cNvSpPr/>
          <p:nvPr/>
        </p:nvSpPr>
        <p:spPr bwMode="auto">
          <a:xfrm>
            <a:off x="762000" y="2971800"/>
            <a:ext cx="1752600" cy="609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2" name="Oval 11"/>
          <p:cNvSpPr/>
          <p:nvPr/>
        </p:nvSpPr>
        <p:spPr bwMode="auto">
          <a:xfrm>
            <a:off x="1295400" y="1447800"/>
            <a:ext cx="22860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5" name="Content Placeholder 2"/>
          <p:cNvSpPr>
            <a:spLocks noGrp="1"/>
          </p:cNvSpPr>
          <p:nvPr>
            <p:ph idx="1"/>
          </p:nvPr>
        </p:nvSpPr>
        <p:spPr>
          <a:xfrm>
            <a:off x="381000" y="3886200"/>
            <a:ext cx="8382000" cy="2743200"/>
          </a:xfrm>
        </p:spPr>
        <p:txBody>
          <a:bodyPr/>
          <a:lstStyle/>
          <a:p>
            <a:pPr marL="457200" indent="-457200" eaLnBrk="1" hangingPunct="1">
              <a:defRPr/>
            </a:pPr>
            <a:r>
              <a:rPr lang="en-US" sz="2000" b="1" dirty="0" smtClean="0"/>
              <a:t>Before importing XML files into SMGR:</a:t>
            </a:r>
          </a:p>
          <a:p>
            <a:pPr marL="914400" lvl="1" indent="-457200" eaLnBrk="1" hangingPunct="1">
              <a:defRPr/>
            </a:pPr>
            <a:r>
              <a:rPr lang="en-US" sz="1800" b="1" dirty="0" smtClean="0"/>
              <a:t>Locate the zipfile that the Installation Wizard downloaded</a:t>
            </a:r>
          </a:p>
          <a:p>
            <a:pPr marL="914400" lvl="1" indent="-457200" eaLnBrk="1" hangingPunct="1">
              <a:defRPr/>
            </a:pPr>
            <a:r>
              <a:rPr lang="en-US" sz="1800" b="1" dirty="0" smtClean="0"/>
              <a:t>Extract the two files shown from the zipfile:</a:t>
            </a:r>
          </a:p>
          <a:p>
            <a:pPr marL="1198562" lvl="2" indent="-457200" eaLnBrk="1" hangingPunct="1">
              <a:defRPr/>
            </a:pPr>
            <a:r>
              <a:rPr lang="en-US" sz="1600" b="1" dirty="0" smtClean="0"/>
              <a:t>NRPImportData.zip</a:t>
            </a:r>
          </a:p>
          <a:p>
            <a:pPr marL="1198562" lvl="2" indent="-457200" eaLnBrk="1" hangingPunct="1">
              <a:defRPr/>
            </a:pPr>
            <a:r>
              <a:rPr lang="en-US" sz="1600" b="1" dirty="0" smtClean="0"/>
              <a:t>RTSElements.xml</a:t>
            </a:r>
          </a:p>
          <a:p>
            <a:pPr marL="914400" lvl="1" indent="-457200" eaLnBrk="1" hangingPunct="1">
              <a:defRPr/>
            </a:pPr>
            <a:r>
              <a:rPr lang="en-US" sz="1800" b="1" dirty="0" smtClean="0"/>
              <a:t>Note the files’ location in your laptop filesystem</a:t>
            </a:r>
          </a:p>
          <a:p>
            <a:pPr marL="914400" lvl="1" indent="-457200" eaLnBrk="1" hangingPunct="1">
              <a:defRPr/>
            </a:pPr>
            <a:r>
              <a:rPr lang="en-US" sz="1800" b="1" dirty="0" smtClean="0"/>
              <a:t>Warning – Use WinZIP!  Do </a:t>
            </a:r>
            <a:r>
              <a:rPr lang="en-US" sz="1800" b="1" u="sng" dirty="0" smtClean="0"/>
              <a:t>not</a:t>
            </a:r>
            <a:r>
              <a:rPr lang="en-US" sz="1800" b="1" dirty="0" smtClean="0"/>
              <a:t> use the embedded unzip utility that comes with Windows Vista and Windows 7!</a:t>
            </a:r>
          </a:p>
          <a:p>
            <a:pPr eaLnBrk="1" hangingPunct="1">
              <a:defRPr/>
            </a:pPr>
            <a:endParaRPr lang="en-US" dirty="0" smtClean="0"/>
          </a:p>
        </p:txBody>
      </p:sp>
    </p:spTree>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533400" y="5943600"/>
            <a:ext cx="8382000" cy="533400"/>
          </a:xfrm>
        </p:spPr>
        <p:txBody>
          <a:bodyPr/>
          <a:lstStyle/>
          <a:p>
            <a:pPr algn="ctr" eaLnBrk="1" hangingPunct="1">
              <a:buFont typeface="Webdings" pitchFamily="18" charset="2"/>
              <a:buNone/>
              <a:defRPr/>
            </a:pPr>
            <a:r>
              <a:rPr lang="en-US" sz="2000" b="1" dirty="0" smtClean="0"/>
              <a:t>Navigate to Elements -&gt; Routing</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174</a:t>
            </a:fld>
            <a:endParaRPr lang="en-US" dirty="0" smtClean="0"/>
          </a:p>
        </p:txBody>
      </p:sp>
      <p:pic>
        <p:nvPicPr>
          <p:cNvPr id="6" name="Picture 5"/>
          <p:cNvPicPr/>
          <p:nvPr/>
        </p:nvPicPr>
        <p:blipFill>
          <a:blip r:embed="rId2" cstate="print"/>
          <a:srcRect t="16923"/>
          <a:stretch>
            <a:fillRect/>
          </a:stretch>
        </p:blipFill>
        <p:spPr bwMode="auto">
          <a:xfrm>
            <a:off x="685800" y="1600200"/>
            <a:ext cx="7543800" cy="4114800"/>
          </a:xfrm>
          <a:prstGeom prst="rect">
            <a:avLst/>
          </a:prstGeom>
          <a:noFill/>
          <a:ln w="9525">
            <a:noFill/>
            <a:miter lim="800000"/>
            <a:headEnd/>
            <a:tailEnd/>
          </a:ln>
        </p:spPr>
      </p:pic>
      <p:cxnSp>
        <p:nvCxnSpPr>
          <p:cNvPr id="7" name="Straight Arrow Connector 6"/>
          <p:cNvCxnSpPr/>
          <p:nvPr/>
        </p:nvCxnSpPr>
        <p:spPr bwMode="auto">
          <a:xfrm rot="10800000">
            <a:off x="4114800" y="4876800"/>
            <a:ext cx="1295400" cy="609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t="18269"/>
          <a:stretch>
            <a:fillRect/>
          </a:stretch>
        </p:blipFill>
        <p:spPr bwMode="auto">
          <a:xfrm>
            <a:off x="914400" y="1524000"/>
            <a:ext cx="7239000" cy="42672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5943600"/>
            <a:ext cx="8382000" cy="533400"/>
          </a:xfrm>
        </p:spPr>
        <p:txBody>
          <a:bodyPr/>
          <a:lstStyle/>
          <a:p>
            <a:pPr algn="ctr" eaLnBrk="1" hangingPunct="1">
              <a:buFont typeface="Webdings" pitchFamily="18" charset="2"/>
              <a:buNone/>
              <a:defRPr/>
            </a:pPr>
            <a:r>
              <a:rPr lang="en-US" sz="2000" b="1" dirty="0" smtClean="0"/>
              <a:t>Navigate to Domains</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175</a:t>
            </a:fld>
            <a:endParaRPr lang="en-US" dirty="0" smtClean="0"/>
          </a:p>
        </p:txBody>
      </p:sp>
      <p:cxnSp>
        <p:nvCxnSpPr>
          <p:cNvPr id="7" name="Straight Arrow Connector 6"/>
          <p:cNvCxnSpPr/>
          <p:nvPr/>
        </p:nvCxnSpPr>
        <p:spPr bwMode="auto">
          <a:xfrm rot="10800000">
            <a:off x="1752600" y="2438400"/>
            <a:ext cx="1295400" cy="609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533400" y="5943600"/>
            <a:ext cx="8382000" cy="533400"/>
          </a:xfrm>
        </p:spPr>
        <p:txBody>
          <a:bodyPr/>
          <a:lstStyle/>
          <a:p>
            <a:pPr algn="ctr" eaLnBrk="1" hangingPunct="1">
              <a:buFont typeface="Webdings" pitchFamily="18" charset="2"/>
              <a:buNone/>
              <a:defRPr/>
            </a:pPr>
            <a:r>
              <a:rPr lang="en-US" sz="2000" b="1" dirty="0" smtClean="0"/>
              <a:t>Select “Import” from the “More Actions” drop-down menu</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176</a:t>
            </a:fld>
            <a:endParaRPr lang="en-US" dirty="0" smtClean="0"/>
          </a:p>
        </p:txBody>
      </p:sp>
      <p:pic>
        <p:nvPicPr>
          <p:cNvPr id="8" name="Picture 7"/>
          <p:cNvPicPr/>
          <p:nvPr/>
        </p:nvPicPr>
        <p:blipFill>
          <a:blip r:embed="rId2" cstate="print"/>
          <a:srcRect t="18269"/>
          <a:stretch>
            <a:fillRect/>
          </a:stretch>
        </p:blipFill>
        <p:spPr bwMode="auto">
          <a:xfrm>
            <a:off x="838200" y="1524000"/>
            <a:ext cx="7391400" cy="419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5638800"/>
            <a:ext cx="8382000" cy="838200"/>
          </a:xfrm>
        </p:spPr>
        <p:txBody>
          <a:bodyPr/>
          <a:lstStyle/>
          <a:p>
            <a:pPr algn="ctr" eaLnBrk="1" hangingPunct="1">
              <a:buFont typeface="Webdings" pitchFamily="18" charset="2"/>
              <a:buNone/>
              <a:defRPr/>
            </a:pPr>
            <a:r>
              <a:rPr lang="en-US" sz="2000" b="1" dirty="0" smtClean="0"/>
              <a:t>Click the “Browse” button, locate NRPImportData.zip in Windows filesystem (Note: you must have previously unzipped the xml zipfile into the two files, NRPImportData.zip and RTSElements.xml) </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177</a:t>
            </a:fld>
            <a:endParaRPr lang="en-US" dirty="0" smtClean="0"/>
          </a:p>
        </p:txBody>
      </p:sp>
      <p:pic>
        <p:nvPicPr>
          <p:cNvPr id="6" name="Picture 5"/>
          <p:cNvPicPr/>
          <p:nvPr/>
        </p:nvPicPr>
        <p:blipFill>
          <a:blip r:embed="rId3" cstate="print"/>
          <a:srcRect t="16923"/>
          <a:stretch>
            <a:fillRect/>
          </a:stretch>
        </p:blipFill>
        <p:spPr bwMode="auto">
          <a:xfrm>
            <a:off x="914400" y="1600200"/>
            <a:ext cx="7239000" cy="3810000"/>
          </a:xfrm>
          <a:prstGeom prst="rect">
            <a:avLst/>
          </a:prstGeom>
          <a:noFill/>
          <a:ln w="9525">
            <a:noFill/>
            <a:miter lim="800000"/>
            <a:headEnd/>
            <a:tailEnd/>
          </a:ln>
        </p:spPr>
      </p:pic>
      <p:grpSp>
        <p:nvGrpSpPr>
          <p:cNvPr id="7" name="Group 6"/>
          <p:cNvGrpSpPr/>
          <p:nvPr/>
        </p:nvGrpSpPr>
        <p:grpSpPr>
          <a:xfrm>
            <a:off x="3962400" y="3505200"/>
            <a:ext cx="3155490" cy="871954"/>
            <a:chOff x="3962400" y="3505200"/>
            <a:chExt cx="3155490" cy="871954"/>
          </a:xfrm>
        </p:grpSpPr>
        <p:cxnSp>
          <p:nvCxnSpPr>
            <p:cNvPr id="9" name="Straight Arrow Connector 8"/>
            <p:cNvCxnSpPr/>
            <p:nvPr/>
          </p:nvCxnSpPr>
          <p:spPr bwMode="auto">
            <a:xfrm rot="16200000" flipV="1">
              <a:off x="3923506" y="3544094"/>
              <a:ext cx="687388" cy="609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0" name="TextBox 9"/>
            <p:cNvSpPr txBox="1"/>
            <p:nvPr/>
          </p:nvSpPr>
          <p:spPr>
            <a:xfrm>
              <a:off x="4572000" y="4038600"/>
              <a:ext cx="2545890" cy="338554"/>
            </a:xfrm>
            <a:prstGeom prst="rect">
              <a:avLst/>
            </a:prstGeom>
            <a:noFill/>
            <a:ln w="28575">
              <a:solidFill>
                <a:srgbClr val="FF0000"/>
              </a:solidFill>
            </a:ln>
          </p:spPr>
          <p:txBody>
            <a:bodyPr wrap="none" rtlCol="0">
              <a:spAutoFit/>
            </a:bodyPr>
            <a:lstStyle/>
            <a:p>
              <a:r>
                <a:rPr lang="en-US" sz="1600" b="1" dirty="0" smtClean="0"/>
                <a:t>Browse files on your PC</a:t>
              </a:r>
              <a:endParaRPr lang="en-US" sz="1600" b="1" dirty="0"/>
            </a:p>
          </p:txBody>
        </p:sp>
      </p:grpSp>
    </p:spTree>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t="18269"/>
          <a:stretch>
            <a:fillRect/>
          </a:stretch>
        </p:blipFill>
        <p:spPr bwMode="auto">
          <a:xfrm>
            <a:off x="914400" y="1676400"/>
            <a:ext cx="7239000" cy="3810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5715000"/>
            <a:ext cx="8382000" cy="533400"/>
          </a:xfrm>
        </p:spPr>
        <p:txBody>
          <a:bodyPr/>
          <a:lstStyle/>
          <a:p>
            <a:pPr algn="ctr" eaLnBrk="1" hangingPunct="1">
              <a:buFont typeface="Webdings" pitchFamily="18" charset="2"/>
              <a:buNone/>
              <a:defRPr/>
            </a:pPr>
            <a:r>
              <a:rPr lang="en-US" sz="2000" b="1" dirty="0" smtClean="0"/>
              <a:t>Click the “Import” button, </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178</a:t>
            </a:fld>
            <a:endParaRPr lang="en-US" dirty="0" smtClean="0"/>
          </a:p>
        </p:txBody>
      </p:sp>
      <p:cxnSp>
        <p:nvCxnSpPr>
          <p:cNvPr id="8" name="Straight Arrow Connector 7"/>
          <p:cNvCxnSpPr/>
          <p:nvPr/>
        </p:nvCxnSpPr>
        <p:spPr bwMode="auto">
          <a:xfrm flipV="1">
            <a:off x="6172200" y="4267200"/>
            <a:ext cx="1066800" cy="990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srcRect t="18269"/>
          <a:stretch>
            <a:fillRect/>
          </a:stretch>
        </p:blipFill>
        <p:spPr bwMode="auto">
          <a:xfrm>
            <a:off x="914400" y="1828800"/>
            <a:ext cx="7239000" cy="3733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5715000"/>
            <a:ext cx="8382000" cy="533400"/>
          </a:xfrm>
        </p:spPr>
        <p:txBody>
          <a:bodyPr/>
          <a:lstStyle/>
          <a:p>
            <a:pPr algn="ctr" eaLnBrk="1" hangingPunct="1">
              <a:buFont typeface="Webdings" pitchFamily="18" charset="2"/>
              <a:buNone/>
              <a:defRPr/>
            </a:pPr>
            <a:r>
              <a:rPr lang="en-US" sz="2000" b="1" dirty="0" smtClean="0"/>
              <a:t>Confirm successful import, then click the “Home” tab</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179</a:t>
            </a:fld>
            <a:endParaRPr lang="en-US" dirty="0" smtClean="0"/>
          </a:p>
        </p:txBody>
      </p:sp>
      <p:sp>
        <p:nvSpPr>
          <p:cNvPr id="12" name="Oval 11"/>
          <p:cNvSpPr/>
          <p:nvPr/>
        </p:nvSpPr>
        <p:spPr bwMode="auto">
          <a:xfrm>
            <a:off x="2286000" y="2667000"/>
            <a:ext cx="11430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cxnSp>
        <p:nvCxnSpPr>
          <p:cNvPr id="14" name="Straight Arrow Connector 13"/>
          <p:cNvCxnSpPr/>
          <p:nvPr/>
        </p:nvCxnSpPr>
        <p:spPr bwMode="auto">
          <a:xfrm flipV="1">
            <a:off x="6629400" y="2286000"/>
            <a:ext cx="1066800" cy="990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81000" y="228600"/>
            <a:ext cx="7069138" cy="720725"/>
          </a:xfrm>
        </p:spPr>
        <p:txBody>
          <a:bodyPr/>
          <a:lstStyle/>
          <a:p>
            <a:pPr eaLnBrk="1" hangingPunct="1"/>
            <a:r>
              <a:rPr lang="en-US" dirty="0" smtClean="0"/>
              <a:t>Components – What do you get?</a:t>
            </a:r>
          </a:p>
        </p:txBody>
      </p:sp>
      <p:sp>
        <p:nvSpPr>
          <p:cNvPr id="30723" name="Content Placeholder 2"/>
          <p:cNvSpPr>
            <a:spLocks noGrp="1"/>
          </p:cNvSpPr>
          <p:nvPr>
            <p:ph idx="1"/>
          </p:nvPr>
        </p:nvSpPr>
        <p:spPr>
          <a:xfrm>
            <a:off x="381000" y="1600200"/>
            <a:ext cx="8218488" cy="4876800"/>
          </a:xfrm>
        </p:spPr>
        <p:txBody>
          <a:bodyPr/>
          <a:lstStyle/>
          <a:p>
            <a:pPr eaLnBrk="1" hangingPunct="1"/>
            <a:r>
              <a:rPr lang="en-US" dirty="0" smtClean="0"/>
              <a:t>HP DL360G7 SRVR 2CPU HI1 – Collaboration  (Material Code 263762, COMCODE 700501088)</a:t>
            </a:r>
          </a:p>
          <a:p>
            <a:pPr lvl="1" eaLnBrk="1" hangingPunct="1"/>
            <a:r>
              <a:rPr lang="en-US" dirty="0" smtClean="0"/>
              <a:t>Dual 6-Core x5670 2.93GHz CPUs</a:t>
            </a:r>
          </a:p>
          <a:p>
            <a:pPr lvl="1" eaLnBrk="1" hangingPunct="1"/>
            <a:r>
              <a:rPr lang="en-US" dirty="0" smtClean="0"/>
              <a:t>48GB RAM (12-4GB DIMMs, COMCODE 700501319)</a:t>
            </a:r>
          </a:p>
          <a:p>
            <a:pPr lvl="1" eaLnBrk="1" hangingPunct="1"/>
            <a:r>
              <a:rPr lang="en-US" dirty="0" smtClean="0"/>
              <a:t>Four 300GB SAS Hard Disk Drives, (COMCODE 700501314) RAID5 (838GB usable)</a:t>
            </a:r>
          </a:p>
          <a:p>
            <a:pPr lvl="1" eaLnBrk="1" hangingPunct="1"/>
            <a:r>
              <a:rPr lang="en-US" dirty="0" smtClean="0"/>
              <a:t>Dual 750 Watt Power Supplies (COMCODE 700501312)</a:t>
            </a:r>
          </a:p>
          <a:p>
            <a:pPr lvl="1" eaLnBrk="1" hangingPunct="1"/>
            <a:r>
              <a:rPr lang="en-US" dirty="0" smtClean="0"/>
              <a:t>Eight Ethernet Ports</a:t>
            </a:r>
          </a:p>
          <a:p>
            <a:pPr lvl="2" eaLnBrk="1" hangingPunct="1"/>
            <a:r>
              <a:rPr lang="en-US" dirty="0" smtClean="0"/>
              <a:t>4 – NICs on Main Board</a:t>
            </a:r>
          </a:p>
          <a:p>
            <a:pPr lvl="2" eaLnBrk="1" hangingPunct="1"/>
            <a:r>
              <a:rPr lang="en-US" dirty="0" smtClean="0"/>
              <a:t>4 – NICs on PCI Riser (COMCODE 700501322)</a:t>
            </a:r>
          </a:p>
          <a:p>
            <a:pPr eaLnBrk="1" hangingPunct="1">
              <a:buFont typeface="Webdings" pitchFamily="18" charset="2"/>
              <a:buNone/>
            </a:pPr>
            <a:endParaRPr lang="en-US" dirty="0" smtClean="0"/>
          </a:p>
          <a:p>
            <a:pPr eaLnBrk="1" hangingPunct="1"/>
            <a:endParaRPr lang="en-US" dirty="0" smtClean="0"/>
          </a:p>
        </p:txBody>
      </p:sp>
      <p:sp>
        <p:nvSpPr>
          <p:cNvPr id="30724" name="Slide Number Placeholder 3"/>
          <p:cNvSpPr>
            <a:spLocks noGrp="1"/>
          </p:cNvSpPr>
          <p:nvPr>
            <p:ph type="sldNum" sz="quarter" idx="10"/>
          </p:nvPr>
        </p:nvSpPr>
        <p:spPr>
          <a:noFill/>
        </p:spPr>
        <p:txBody>
          <a:bodyPr/>
          <a:lstStyle/>
          <a:p>
            <a:fld id="{CF9A9E4C-4D23-4B6A-8978-0D0011E2EB0B}" type="slidenum">
              <a:rPr lang="en-US" smtClean="0"/>
              <a:pPr/>
              <a:t>18</a:t>
            </a:fld>
            <a:endParaRPr lang="en-US" dirty="0" smtClean="0"/>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t="16923"/>
          <a:stretch>
            <a:fillRect/>
          </a:stretch>
        </p:blipFill>
        <p:spPr bwMode="auto">
          <a:xfrm>
            <a:off x="685800" y="1524000"/>
            <a:ext cx="7543800" cy="4114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5715000"/>
            <a:ext cx="8382000" cy="533400"/>
          </a:xfrm>
        </p:spPr>
        <p:txBody>
          <a:bodyPr/>
          <a:lstStyle/>
          <a:p>
            <a:pPr algn="ctr" eaLnBrk="1" hangingPunct="1">
              <a:buFont typeface="Webdings" pitchFamily="18" charset="2"/>
              <a:buNone/>
              <a:defRPr/>
            </a:pPr>
            <a:r>
              <a:rPr lang="en-US" sz="2000" b="1" dirty="0" smtClean="0"/>
              <a:t>Navigate to Elements -&gt; Inventory</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180</a:t>
            </a:fld>
            <a:endParaRPr lang="en-US" dirty="0" smtClean="0"/>
          </a:p>
        </p:txBody>
      </p:sp>
      <p:cxnSp>
        <p:nvCxnSpPr>
          <p:cNvPr id="14" name="Straight Arrow Connector 13"/>
          <p:cNvCxnSpPr/>
          <p:nvPr/>
        </p:nvCxnSpPr>
        <p:spPr bwMode="auto">
          <a:xfrm rot="10800000">
            <a:off x="4267200" y="3962400"/>
            <a:ext cx="1143000" cy="7620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6019800"/>
            <a:ext cx="8382000" cy="533400"/>
          </a:xfrm>
        </p:spPr>
        <p:txBody>
          <a:bodyPr/>
          <a:lstStyle/>
          <a:p>
            <a:pPr algn="ctr" eaLnBrk="1" hangingPunct="1">
              <a:buFont typeface="Webdings" pitchFamily="18" charset="2"/>
              <a:buNone/>
              <a:defRPr/>
            </a:pPr>
            <a:r>
              <a:rPr lang="en-US" sz="2000" b="1" dirty="0" smtClean="0"/>
              <a:t>Navigate to Manage Elements</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181</a:t>
            </a:fld>
            <a:endParaRPr lang="en-US" dirty="0" smtClean="0"/>
          </a:p>
        </p:txBody>
      </p:sp>
      <p:pic>
        <p:nvPicPr>
          <p:cNvPr id="7" name="Picture 6"/>
          <p:cNvPicPr/>
          <p:nvPr/>
        </p:nvPicPr>
        <p:blipFill>
          <a:blip r:embed="rId2" cstate="print"/>
          <a:srcRect t="16923"/>
          <a:stretch>
            <a:fillRect/>
          </a:stretch>
        </p:blipFill>
        <p:spPr bwMode="auto">
          <a:xfrm>
            <a:off x="762000" y="1600200"/>
            <a:ext cx="7391400"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5943600"/>
            <a:ext cx="8382000" cy="533400"/>
          </a:xfrm>
        </p:spPr>
        <p:txBody>
          <a:bodyPr/>
          <a:lstStyle/>
          <a:p>
            <a:pPr algn="ctr" eaLnBrk="1" hangingPunct="1">
              <a:buFont typeface="Webdings" pitchFamily="18" charset="2"/>
              <a:buNone/>
              <a:defRPr/>
            </a:pPr>
            <a:r>
              <a:rPr lang="en-US" sz="2000" b="1" dirty="0" smtClean="0"/>
              <a:t>Select “Import” from the “More Actions” drop-down menu</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182</a:t>
            </a:fld>
            <a:endParaRPr lang="en-US" dirty="0" smtClean="0"/>
          </a:p>
        </p:txBody>
      </p:sp>
      <p:pic>
        <p:nvPicPr>
          <p:cNvPr id="6" name="Picture 5"/>
          <p:cNvPicPr/>
          <p:nvPr/>
        </p:nvPicPr>
        <p:blipFill>
          <a:blip r:embed="rId2" cstate="print"/>
          <a:srcRect t="18269"/>
          <a:stretch>
            <a:fillRect/>
          </a:stretch>
        </p:blipFill>
        <p:spPr bwMode="auto">
          <a:xfrm>
            <a:off x="838200" y="1524000"/>
            <a:ext cx="7620000"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5943600"/>
            <a:ext cx="8382000" cy="533400"/>
          </a:xfrm>
        </p:spPr>
        <p:txBody>
          <a:bodyPr/>
          <a:lstStyle/>
          <a:p>
            <a:pPr algn="ctr" eaLnBrk="1" hangingPunct="1">
              <a:buFont typeface="Webdings" pitchFamily="18" charset="2"/>
              <a:buNone/>
              <a:defRPr/>
            </a:pPr>
            <a:r>
              <a:rPr lang="en-US" sz="2000" b="1" dirty="0" smtClean="0"/>
              <a:t>Click “Browse” and locate RTSElements.xml in the Windows filesystem</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183</a:t>
            </a:fld>
            <a:endParaRPr lang="en-US" dirty="0" smtClean="0"/>
          </a:p>
        </p:txBody>
      </p:sp>
      <p:pic>
        <p:nvPicPr>
          <p:cNvPr id="7" name="Picture 6"/>
          <p:cNvPicPr/>
          <p:nvPr/>
        </p:nvPicPr>
        <p:blipFill>
          <a:blip r:embed="rId2" cstate="print"/>
          <a:srcRect t="18269"/>
          <a:stretch>
            <a:fillRect/>
          </a:stretch>
        </p:blipFill>
        <p:spPr bwMode="auto">
          <a:xfrm>
            <a:off x="838200" y="1524000"/>
            <a:ext cx="7391400" cy="4038600"/>
          </a:xfrm>
          <a:prstGeom prst="rect">
            <a:avLst/>
          </a:prstGeom>
          <a:noFill/>
          <a:ln w="9525">
            <a:noFill/>
            <a:miter lim="800000"/>
            <a:headEnd/>
            <a:tailEnd/>
          </a:ln>
        </p:spPr>
      </p:pic>
      <p:cxnSp>
        <p:nvCxnSpPr>
          <p:cNvPr id="8" name="Straight Arrow Connector 7"/>
          <p:cNvCxnSpPr/>
          <p:nvPr/>
        </p:nvCxnSpPr>
        <p:spPr bwMode="auto">
          <a:xfrm rot="10800000">
            <a:off x="5334000" y="3810000"/>
            <a:ext cx="1143000" cy="7620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srcRect t="14808"/>
          <a:stretch>
            <a:fillRect/>
          </a:stretch>
        </p:blipFill>
        <p:spPr bwMode="auto">
          <a:xfrm>
            <a:off x="762000" y="1524000"/>
            <a:ext cx="7467600" cy="4191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5943600"/>
            <a:ext cx="8382000" cy="533400"/>
          </a:xfrm>
        </p:spPr>
        <p:txBody>
          <a:bodyPr/>
          <a:lstStyle/>
          <a:p>
            <a:pPr algn="ctr" eaLnBrk="1" hangingPunct="1">
              <a:buFont typeface="Webdings" pitchFamily="18" charset="2"/>
              <a:buNone/>
              <a:defRPr/>
            </a:pPr>
            <a:r>
              <a:rPr lang="en-US" sz="2000" b="1" dirty="0" smtClean="0"/>
              <a:t>Click “Run immediately” radio button, then click “Import”</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184</a:t>
            </a:fld>
            <a:endParaRPr lang="en-US" dirty="0" smtClean="0"/>
          </a:p>
        </p:txBody>
      </p:sp>
      <p:cxnSp>
        <p:nvCxnSpPr>
          <p:cNvPr id="8" name="Straight Arrow Connector 7"/>
          <p:cNvCxnSpPr/>
          <p:nvPr/>
        </p:nvCxnSpPr>
        <p:spPr bwMode="auto">
          <a:xfrm rot="10800000">
            <a:off x="4419600" y="4114800"/>
            <a:ext cx="1143000" cy="7620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flipV="1">
            <a:off x="6934200" y="4876800"/>
            <a:ext cx="609600" cy="533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cstate="print"/>
          <a:srcRect t="14038"/>
          <a:stretch>
            <a:fillRect/>
          </a:stretch>
        </p:blipFill>
        <p:spPr bwMode="auto">
          <a:xfrm>
            <a:off x="762000" y="1447800"/>
            <a:ext cx="7543800" cy="42672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Import SMGR xml files</a:t>
            </a:r>
          </a:p>
        </p:txBody>
      </p:sp>
      <p:sp>
        <p:nvSpPr>
          <p:cNvPr id="32771" name="Content Placeholder 2"/>
          <p:cNvSpPr>
            <a:spLocks noGrp="1"/>
          </p:cNvSpPr>
          <p:nvPr>
            <p:ph idx="1"/>
          </p:nvPr>
        </p:nvSpPr>
        <p:spPr>
          <a:xfrm>
            <a:off x="457200" y="5943600"/>
            <a:ext cx="8382000" cy="533400"/>
          </a:xfrm>
        </p:spPr>
        <p:txBody>
          <a:bodyPr/>
          <a:lstStyle/>
          <a:p>
            <a:pPr algn="ctr" eaLnBrk="1" hangingPunct="1">
              <a:buFont typeface="Webdings" pitchFamily="18" charset="2"/>
              <a:buNone/>
              <a:defRPr/>
            </a:pPr>
            <a:r>
              <a:rPr lang="en-US" sz="2000" b="1" dirty="0" smtClean="0"/>
              <a:t>Click “Refresh” and wait until “% Complete” shows “100”</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185</a:t>
            </a:fld>
            <a:endParaRPr lang="en-US" dirty="0" smtClean="0"/>
          </a:p>
        </p:txBody>
      </p:sp>
      <p:cxnSp>
        <p:nvCxnSpPr>
          <p:cNvPr id="8" name="Straight Arrow Connector 7"/>
          <p:cNvCxnSpPr/>
          <p:nvPr/>
        </p:nvCxnSpPr>
        <p:spPr bwMode="auto">
          <a:xfrm rot="10800000" flipV="1">
            <a:off x="2971800" y="3886200"/>
            <a:ext cx="762000" cy="228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rot="5400000" flipH="1" flipV="1">
            <a:off x="5334794" y="5028406"/>
            <a:ext cx="7620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457200" y="5943600"/>
            <a:ext cx="8382000" cy="533400"/>
          </a:xfrm>
        </p:spPr>
        <p:txBody>
          <a:bodyPr/>
          <a:lstStyle/>
          <a:p>
            <a:pPr algn="ctr" eaLnBrk="1" hangingPunct="1">
              <a:buFont typeface="Webdings" pitchFamily="18" charset="2"/>
              <a:buNone/>
              <a:defRPr/>
            </a:pPr>
            <a:r>
              <a:rPr lang="en-US" sz="2000" b="1" dirty="0" smtClean="0"/>
              <a:t>Navigate to Elements -&gt; Session Manager</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186</a:t>
            </a:fld>
            <a:endParaRPr lang="en-US" dirty="0" smtClean="0"/>
          </a:p>
        </p:txBody>
      </p:sp>
      <p:pic>
        <p:nvPicPr>
          <p:cNvPr id="9" name="Picture 8"/>
          <p:cNvPicPr/>
          <p:nvPr/>
        </p:nvPicPr>
        <p:blipFill>
          <a:blip r:embed="rId3" cstate="print"/>
          <a:srcRect t="19038"/>
          <a:stretch>
            <a:fillRect/>
          </a:stretch>
        </p:blipFill>
        <p:spPr bwMode="auto">
          <a:xfrm>
            <a:off x="533400" y="1447800"/>
            <a:ext cx="7696200" cy="4343400"/>
          </a:xfrm>
          <a:prstGeom prst="rect">
            <a:avLst/>
          </a:prstGeom>
          <a:noFill/>
          <a:ln w="9525">
            <a:noFill/>
            <a:miter lim="800000"/>
            <a:headEnd/>
            <a:tailEnd/>
          </a:ln>
        </p:spPr>
      </p:pic>
      <p:cxnSp>
        <p:nvCxnSpPr>
          <p:cNvPr id="12" name="Straight Arrow Connector 11"/>
          <p:cNvCxnSpPr/>
          <p:nvPr/>
        </p:nvCxnSpPr>
        <p:spPr bwMode="auto">
          <a:xfrm rot="10800000">
            <a:off x="4495800" y="4953000"/>
            <a:ext cx="1295400" cy="609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t="16154"/>
          <a:stretch>
            <a:fillRect/>
          </a:stretch>
        </p:blipFill>
        <p:spPr bwMode="auto">
          <a:xfrm>
            <a:off x="533400" y="1371600"/>
            <a:ext cx="7924800" cy="4191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457200" y="5791200"/>
            <a:ext cx="8382000" cy="762000"/>
          </a:xfrm>
        </p:spPr>
        <p:txBody>
          <a:bodyPr/>
          <a:lstStyle/>
          <a:p>
            <a:pPr algn="ctr" eaLnBrk="1" hangingPunct="1">
              <a:buFont typeface="Webdings" pitchFamily="18" charset="2"/>
              <a:buNone/>
              <a:defRPr/>
            </a:pPr>
            <a:r>
              <a:rPr lang="en-US" sz="2000" b="1" dirty="0" smtClean="0"/>
              <a:t>Navigate to Session Manager Administration</a:t>
            </a:r>
          </a:p>
          <a:p>
            <a:pPr algn="ctr" eaLnBrk="1" hangingPunct="1">
              <a:buFont typeface="Webdings" pitchFamily="18" charset="2"/>
              <a:buNone/>
              <a:defRPr/>
            </a:pPr>
            <a:r>
              <a:rPr lang="en-US" sz="2000" b="1" dirty="0" smtClean="0"/>
              <a:t>Click “New” under “Session Manager Instances”</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187</a:t>
            </a:fld>
            <a:endParaRPr lang="en-US" dirty="0" smtClean="0"/>
          </a:p>
        </p:txBody>
      </p:sp>
      <p:cxnSp>
        <p:nvCxnSpPr>
          <p:cNvPr id="12" name="Straight Arrow Connector 11"/>
          <p:cNvCxnSpPr/>
          <p:nvPr/>
        </p:nvCxnSpPr>
        <p:spPr bwMode="auto">
          <a:xfrm rot="10800000">
            <a:off x="2362200" y="4343400"/>
            <a:ext cx="1295400" cy="609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228600" y="5867400"/>
            <a:ext cx="8382000" cy="762000"/>
          </a:xfrm>
        </p:spPr>
        <p:txBody>
          <a:bodyPr/>
          <a:lstStyle/>
          <a:p>
            <a:pPr algn="ctr" eaLnBrk="1" hangingPunct="1">
              <a:buFont typeface="Webdings" pitchFamily="18" charset="2"/>
              <a:buNone/>
              <a:defRPr/>
            </a:pPr>
            <a:r>
              <a:rPr lang="en-US" sz="2000" b="1" dirty="0" smtClean="0"/>
              <a:t>Copy values from “Create Session Manager Instance” section of “Configure Session Manager” Workbook worksheet</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188</a:t>
            </a:fld>
            <a:endParaRPr lang="en-US" dirty="0" smtClean="0"/>
          </a:p>
        </p:txBody>
      </p:sp>
      <p:pic>
        <p:nvPicPr>
          <p:cNvPr id="77826" name="Picture 2"/>
          <p:cNvPicPr>
            <a:picLocks noChangeAspect="1" noChangeArrowheads="1"/>
          </p:cNvPicPr>
          <p:nvPr/>
        </p:nvPicPr>
        <p:blipFill>
          <a:blip r:embed="rId2" cstate="print"/>
          <a:srcRect t="28903" r="21343" b="4000"/>
          <a:stretch>
            <a:fillRect/>
          </a:stretch>
        </p:blipFill>
        <p:spPr bwMode="auto">
          <a:xfrm>
            <a:off x="609599" y="1447800"/>
            <a:ext cx="7930661" cy="4191000"/>
          </a:xfrm>
          <a:prstGeom prst="rect">
            <a:avLst/>
          </a:prstGeom>
          <a:noFill/>
          <a:ln w="9525">
            <a:noFill/>
            <a:miter lim="800000"/>
            <a:headEnd/>
            <a:tailEnd/>
          </a:ln>
        </p:spPr>
      </p:pic>
      <p:sp>
        <p:nvSpPr>
          <p:cNvPr id="7" name="Oval 6"/>
          <p:cNvSpPr/>
          <p:nvPr/>
        </p:nvSpPr>
        <p:spPr bwMode="auto">
          <a:xfrm>
            <a:off x="6553200" y="3048000"/>
            <a:ext cx="1752600" cy="1524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228600" y="5867400"/>
            <a:ext cx="8382000" cy="762000"/>
          </a:xfrm>
        </p:spPr>
        <p:txBody>
          <a:bodyPr/>
          <a:lstStyle/>
          <a:p>
            <a:pPr algn="ctr" eaLnBrk="1" hangingPunct="1">
              <a:buFont typeface="Webdings" pitchFamily="18" charset="2"/>
              <a:buNone/>
              <a:defRPr/>
            </a:pPr>
            <a:r>
              <a:rPr lang="en-US" sz="2000" b="1" dirty="0" smtClean="0"/>
              <a:t>When the values are copied in from the Workbook, click “Commit”</a:t>
            </a:r>
          </a:p>
          <a:p>
            <a:pPr algn="ctr" eaLnBrk="1" hangingPunct="1">
              <a:buFont typeface="Webdings" pitchFamily="18" charset="2"/>
              <a:buNone/>
              <a:defRPr/>
            </a:pPr>
            <a:r>
              <a:rPr lang="en-US" sz="2000" b="1" dirty="0" smtClean="0"/>
              <a:t>button at the top right of the page (scroll up)</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189</a:t>
            </a:fld>
            <a:endParaRPr lang="en-US" dirty="0" smtClean="0"/>
          </a:p>
        </p:txBody>
      </p:sp>
      <p:pic>
        <p:nvPicPr>
          <p:cNvPr id="8" name="Picture 7"/>
          <p:cNvPicPr/>
          <p:nvPr/>
        </p:nvPicPr>
        <p:blipFill>
          <a:blip r:embed="rId2" cstate="print"/>
          <a:srcRect t="14038"/>
          <a:stretch>
            <a:fillRect/>
          </a:stretch>
        </p:blipFill>
        <p:spPr bwMode="auto">
          <a:xfrm>
            <a:off x="609600" y="1447800"/>
            <a:ext cx="7848600" cy="4267200"/>
          </a:xfrm>
          <a:prstGeom prst="rect">
            <a:avLst/>
          </a:prstGeom>
          <a:noFill/>
          <a:ln w="9525">
            <a:noFill/>
            <a:miter lim="800000"/>
            <a:headEnd/>
            <a:tailEnd/>
          </a:ln>
        </p:spPr>
      </p:pic>
      <p:grpSp>
        <p:nvGrpSpPr>
          <p:cNvPr id="6" name="Group 20"/>
          <p:cNvGrpSpPr/>
          <p:nvPr/>
        </p:nvGrpSpPr>
        <p:grpSpPr>
          <a:xfrm>
            <a:off x="4114800" y="4876800"/>
            <a:ext cx="3124200" cy="657999"/>
            <a:chOff x="685800" y="5105400"/>
            <a:chExt cx="3124200" cy="657999"/>
          </a:xfrm>
        </p:grpSpPr>
        <p:sp>
          <p:nvSpPr>
            <p:cNvPr id="7" name="Oval 6"/>
            <p:cNvSpPr/>
            <p:nvPr/>
          </p:nvSpPr>
          <p:spPr bwMode="auto">
            <a:xfrm>
              <a:off x="685800" y="5105400"/>
              <a:ext cx="4572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grpSp>
          <p:nvGrpSpPr>
            <p:cNvPr id="9" name="Group 12"/>
            <p:cNvGrpSpPr/>
            <p:nvPr/>
          </p:nvGrpSpPr>
          <p:grpSpPr>
            <a:xfrm>
              <a:off x="1143000" y="5219700"/>
              <a:ext cx="2667000" cy="543699"/>
              <a:chOff x="890959" y="5219700"/>
              <a:chExt cx="4137241" cy="543699"/>
            </a:xfrm>
          </p:grpSpPr>
          <p:sp>
            <p:nvSpPr>
              <p:cNvPr id="10" name="TextBox 9"/>
              <p:cNvSpPr txBox="1"/>
              <p:nvPr/>
            </p:nvSpPr>
            <p:spPr>
              <a:xfrm>
                <a:off x="2209800" y="5486400"/>
                <a:ext cx="2818400" cy="276999"/>
              </a:xfrm>
              <a:prstGeom prst="rect">
                <a:avLst/>
              </a:prstGeom>
              <a:solidFill>
                <a:schemeClr val="bg1"/>
              </a:solidFill>
              <a:ln w="28575">
                <a:solidFill>
                  <a:srgbClr val="FF0000"/>
                </a:solidFill>
              </a:ln>
            </p:spPr>
            <p:txBody>
              <a:bodyPr wrap="square" rtlCol="0">
                <a:spAutoFit/>
              </a:bodyPr>
              <a:lstStyle/>
              <a:p>
                <a:r>
                  <a:rPr lang="en-US" sz="1200" b="1" dirty="0" smtClean="0">
                    <a:solidFill>
                      <a:srgbClr val="0A3F70"/>
                    </a:solidFill>
                  </a:rPr>
                  <a:t>Leave blank for ME</a:t>
                </a:r>
                <a:endParaRPr lang="en-US" sz="1200" b="1" dirty="0">
                  <a:solidFill>
                    <a:srgbClr val="0A3F70"/>
                  </a:solidFill>
                </a:endParaRPr>
              </a:p>
            </p:txBody>
          </p:sp>
          <p:cxnSp>
            <p:nvCxnSpPr>
              <p:cNvPr id="11" name="Straight Arrow Connector 10"/>
              <p:cNvCxnSpPr>
                <a:cxnSpLocks noChangeShapeType="1"/>
                <a:stCxn id="10" idx="1"/>
                <a:endCxn id="7" idx="6"/>
              </p:cNvCxnSpPr>
              <p:nvPr/>
            </p:nvCxnSpPr>
            <p:spPr bwMode="auto">
              <a:xfrm rot="10800000">
                <a:off x="890959" y="5219700"/>
                <a:ext cx="1318841" cy="405200"/>
              </a:xfrm>
              <a:prstGeom prst="straightConnector1">
                <a:avLst/>
              </a:prstGeom>
              <a:noFill/>
              <a:ln w="28575" algn="ctr">
                <a:solidFill>
                  <a:srgbClr val="FF0000"/>
                </a:solidFill>
                <a:round/>
                <a:headEnd/>
                <a:tailEnd type="arrow" w="med" len="med"/>
              </a:ln>
            </p:spPr>
          </p:cxnSp>
        </p:gr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81000" y="228600"/>
            <a:ext cx="7069138" cy="720725"/>
          </a:xfrm>
        </p:spPr>
        <p:txBody>
          <a:bodyPr/>
          <a:lstStyle/>
          <a:p>
            <a:pPr eaLnBrk="1" hangingPunct="1"/>
            <a:r>
              <a:rPr lang="en-US" dirty="0" smtClean="0"/>
              <a:t>Components – What do you get?</a:t>
            </a:r>
          </a:p>
        </p:txBody>
      </p:sp>
      <p:sp>
        <p:nvSpPr>
          <p:cNvPr id="31747" name="Slide Number Placeholder 3"/>
          <p:cNvSpPr>
            <a:spLocks noGrp="1"/>
          </p:cNvSpPr>
          <p:nvPr>
            <p:ph type="sldNum" sz="quarter" idx="10"/>
          </p:nvPr>
        </p:nvSpPr>
        <p:spPr>
          <a:noFill/>
        </p:spPr>
        <p:txBody>
          <a:bodyPr/>
          <a:lstStyle/>
          <a:p>
            <a:fld id="{197397E9-41B5-496D-868B-6DBFEDF02B4F}" type="slidenum">
              <a:rPr lang="en-US" smtClean="0"/>
              <a:pPr/>
              <a:t>19</a:t>
            </a:fld>
            <a:endParaRPr lang="en-US" dirty="0" smtClean="0"/>
          </a:p>
        </p:txBody>
      </p:sp>
      <p:sp>
        <p:nvSpPr>
          <p:cNvPr id="3174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pic>
        <p:nvPicPr>
          <p:cNvPr id="31749" name="Picture 9"/>
          <p:cNvPicPr>
            <a:picLocks noChangeAspect="1" noChangeArrowheads="1"/>
          </p:cNvPicPr>
          <p:nvPr/>
        </p:nvPicPr>
        <p:blipFill>
          <a:blip r:embed="rId3" cstate="print"/>
          <a:srcRect/>
          <a:stretch>
            <a:fillRect/>
          </a:stretch>
        </p:blipFill>
        <p:spPr bwMode="auto">
          <a:xfrm>
            <a:off x="838200" y="4953000"/>
            <a:ext cx="7772400" cy="1381125"/>
          </a:xfrm>
          <a:prstGeom prst="rect">
            <a:avLst/>
          </a:prstGeom>
          <a:noFill/>
          <a:ln w="9525">
            <a:noFill/>
            <a:miter lim="800000"/>
            <a:headEnd/>
            <a:tailEnd/>
          </a:ln>
        </p:spPr>
      </p:pic>
      <p:pic>
        <p:nvPicPr>
          <p:cNvPr id="31750" name="Picture 9"/>
          <p:cNvPicPr>
            <a:picLocks noChangeAspect="1" noChangeArrowheads="1"/>
          </p:cNvPicPr>
          <p:nvPr/>
        </p:nvPicPr>
        <p:blipFill>
          <a:blip r:embed="rId3" cstate="print"/>
          <a:srcRect l="8797" t="38622" r="80452" b="44827"/>
          <a:stretch>
            <a:fillRect/>
          </a:stretch>
        </p:blipFill>
        <p:spPr bwMode="auto">
          <a:xfrm>
            <a:off x="1905000" y="5181600"/>
            <a:ext cx="838200" cy="228600"/>
          </a:xfrm>
          <a:prstGeom prst="rect">
            <a:avLst/>
          </a:prstGeom>
          <a:solidFill>
            <a:schemeClr val="accent2"/>
          </a:solidFill>
          <a:ln w="9525">
            <a:solidFill>
              <a:srgbClr val="808080"/>
            </a:solidFill>
            <a:miter lim="800000"/>
            <a:headEnd/>
            <a:tailEnd/>
          </a:ln>
        </p:spPr>
      </p:pic>
      <p:pic>
        <p:nvPicPr>
          <p:cNvPr id="31751" name="Picture 9"/>
          <p:cNvPicPr>
            <a:picLocks noChangeAspect="1" noChangeArrowheads="1"/>
          </p:cNvPicPr>
          <p:nvPr/>
        </p:nvPicPr>
        <p:blipFill>
          <a:blip r:embed="rId3" cstate="print"/>
          <a:srcRect l="8797" t="38622" r="80452" b="44827"/>
          <a:stretch>
            <a:fillRect/>
          </a:stretch>
        </p:blipFill>
        <p:spPr bwMode="auto">
          <a:xfrm>
            <a:off x="3886200" y="5181600"/>
            <a:ext cx="838200" cy="228600"/>
          </a:xfrm>
          <a:prstGeom prst="rect">
            <a:avLst/>
          </a:prstGeom>
          <a:solidFill>
            <a:schemeClr val="accent2"/>
          </a:solidFill>
          <a:ln w="9525">
            <a:solidFill>
              <a:srgbClr val="808080"/>
            </a:solidFill>
            <a:miter lim="800000"/>
            <a:headEnd/>
            <a:tailEnd/>
          </a:ln>
        </p:spPr>
      </p:pic>
      <p:pic>
        <p:nvPicPr>
          <p:cNvPr id="31752" name="Picture 11"/>
          <p:cNvPicPr>
            <a:picLocks noChangeAspect="1" noChangeArrowheads="1"/>
          </p:cNvPicPr>
          <p:nvPr/>
        </p:nvPicPr>
        <p:blipFill>
          <a:blip r:embed="rId3" cstate="print"/>
          <a:srcRect l="73305" t="11034" r="9102" b="44827"/>
          <a:stretch>
            <a:fillRect/>
          </a:stretch>
        </p:blipFill>
        <p:spPr bwMode="auto">
          <a:xfrm>
            <a:off x="5105400" y="5105400"/>
            <a:ext cx="1371600" cy="609600"/>
          </a:xfrm>
          <a:prstGeom prst="rect">
            <a:avLst/>
          </a:prstGeom>
          <a:noFill/>
          <a:ln w="9525">
            <a:solidFill>
              <a:srgbClr val="808080"/>
            </a:solidFill>
            <a:miter lim="800000"/>
            <a:headEnd/>
            <a:tailEnd/>
          </a:ln>
        </p:spPr>
      </p:pic>
      <p:pic>
        <p:nvPicPr>
          <p:cNvPr id="31753" name="Picture 9"/>
          <p:cNvPicPr>
            <a:picLocks noChangeAspect="1" noChangeArrowheads="1"/>
          </p:cNvPicPr>
          <p:nvPr/>
        </p:nvPicPr>
        <p:blipFill>
          <a:blip r:embed="rId3" cstate="print"/>
          <a:srcRect l="30299" t="60690" r="38425"/>
          <a:stretch>
            <a:fillRect/>
          </a:stretch>
        </p:blipFill>
        <p:spPr bwMode="auto">
          <a:xfrm>
            <a:off x="990600" y="5791200"/>
            <a:ext cx="2438400" cy="542925"/>
          </a:xfrm>
          <a:prstGeom prst="rect">
            <a:avLst/>
          </a:prstGeom>
          <a:noFill/>
          <a:ln w="9525">
            <a:noFill/>
            <a:miter lim="800000"/>
            <a:headEnd/>
            <a:tailEnd/>
          </a:ln>
        </p:spPr>
      </p:pic>
      <p:cxnSp>
        <p:nvCxnSpPr>
          <p:cNvPr id="31754" name="Straight Arrow Connector 14"/>
          <p:cNvCxnSpPr>
            <a:cxnSpLocks noChangeShapeType="1"/>
          </p:cNvCxnSpPr>
          <p:nvPr/>
        </p:nvCxnSpPr>
        <p:spPr bwMode="auto">
          <a:xfrm rot="5400000" flipH="1" flipV="1">
            <a:off x="1485900" y="5981700"/>
            <a:ext cx="381000" cy="1588"/>
          </a:xfrm>
          <a:prstGeom prst="straightConnector1">
            <a:avLst/>
          </a:prstGeom>
          <a:noFill/>
          <a:ln w="28575" algn="ctr">
            <a:solidFill>
              <a:srgbClr val="FF0000"/>
            </a:solidFill>
            <a:round/>
            <a:headEnd/>
            <a:tailEnd type="arrow" w="med" len="med"/>
          </a:ln>
        </p:spPr>
      </p:cxnSp>
      <p:sp>
        <p:nvSpPr>
          <p:cNvPr id="31755" name="TextBox 15"/>
          <p:cNvSpPr txBox="1">
            <a:spLocks noChangeArrowheads="1"/>
          </p:cNvSpPr>
          <p:nvPr/>
        </p:nvSpPr>
        <p:spPr bwMode="auto">
          <a:xfrm>
            <a:off x="381000" y="6096000"/>
            <a:ext cx="1649413" cy="307777"/>
          </a:xfrm>
          <a:prstGeom prst="rect">
            <a:avLst/>
          </a:prstGeom>
          <a:noFill/>
          <a:ln w="9525">
            <a:noFill/>
            <a:miter lim="800000"/>
            <a:headEnd/>
            <a:tailEnd/>
          </a:ln>
        </p:spPr>
        <p:txBody>
          <a:bodyPr wrap="square">
            <a:spAutoFit/>
          </a:bodyPr>
          <a:lstStyle/>
          <a:p>
            <a:r>
              <a:rPr lang="en-US" sz="1400" b="1" dirty="0" smtClean="0">
                <a:solidFill>
                  <a:srgbClr val="FF0000"/>
                </a:solidFill>
              </a:rPr>
              <a:t>eth0 Corp.LAN</a:t>
            </a:r>
            <a:endParaRPr lang="en-US" sz="1400" b="1" dirty="0">
              <a:solidFill>
                <a:srgbClr val="FF0000"/>
              </a:solidFill>
            </a:endParaRPr>
          </a:p>
        </p:txBody>
      </p:sp>
      <p:sp>
        <p:nvSpPr>
          <p:cNvPr id="31756" name="Oval 12"/>
          <p:cNvSpPr>
            <a:spLocks noChangeArrowheads="1"/>
          </p:cNvSpPr>
          <p:nvPr/>
        </p:nvSpPr>
        <p:spPr bwMode="auto">
          <a:xfrm>
            <a:off x="1524000" y="5486400"/>
            <a:ext cx="304800" cy="304800"/>
          </a:xfrm>
          <a:prstGeom prst="ellipse">
            <a:avLst/>
          </a:prstGeom>
          <a:noFill/>
          <a:ln w="28575" algn="ctr">
            <a:solidFill>
              <a:srgbClr val="FF0000"/>
            </a:solidFill>
            <a:round/>
            <a:headEnd/>
            <a:tailEnd/>
          </a:ln>
        </p:spPr>
        <p:txBody>
          <a:bodyPr/>
          <a:lstStyle/>
          <a:p>
            <a:pPr eaLnBrk="0" hangingPunct="0">
              <a:lnSpc>
                <a:spcPct val="100000"/>
              </a:lnSpc>
            </a:pPr>
            <a:endParaRPr lang="en-US" dirty="0">
              <a:solidFill>
                <a:schemeClr val="tx1"/>
              </a:solidFill>
            </a:endParaRPr>
          </a:p>
        </p:txBody>
      </p:sp>
      <p:sp>
        <p:nvSpPr>
          <p:cNvPr id="17" name="Rectangle 4"/>
          <p:cNvSpPr txBox="1">
            <a:spLocks noChangeArrowheads="1"/>
          </p:cNvSpPr>
          <p:nvPr/>
        </p:nvSpPr>
        <p:spPr bwMode="auto">
          <a:xfrm>
            <a:off x="1752600" y="1828800"/>
            <a:ext cx="4876800" cy="685800"/>
          </a:xfrm>
          <a:prstGeom prst="rect">
            <a:avLst/>
          </a:prstGeom>
          <a:noFill/>
          <a:ln w="9525" algn="ctr">
            <a:noFill/>
            <a:miter lim="800000"/>
            <a:headEnd/>
            <a:tailEnd/>
          </a:ln>
        </p:spPr>
        <p:txBody>
          <a:bodyPr lIns="0" tIns="0" rIns="0" bIns="0" anchor="b"/>
          <a:lstStyle/>
          <a:p>
            <a:pPr algn="ctr" eaLnBrk="0" hangingPunct="0">
              <a:defRPr/>
            </a:pPr>
            <a:r>
              <a:rPr lang="en-US" sz="2800" kern="0" dirty="0">
                <a:solidFill>
                  <a:schemeClr val="tx1"/>
                </a:solidFill>
                <a:latin typeface="+mj-lt"/>
                <a:ea typeface="+mj-ea"/>
                <a:cs typeface="+mj-cs"/>
              </a:rPr>
              <a:t>HP DL360G7</a:t>
            </a:r>
          </a:p>
        </p:txBody>
      </p:sp>
      <p:pic>
        <p:nvPicPr>
          <p:cNvPr id="31758" name="Picture 5"/>
          <p:cNvPicPr>
            <a:picLocks noChangeAspect="1" noChangeArrowheads="1"/>
          </p:cNvPicPr>
          <p:nvPr/>
        </p:nvPicPr>
        <p:blipFill>
          <a:blip r:embed="rId4" cstate="print"/>
          <a:srcRect/>
          <a:stretch>
            <a:fillRect/>
          </a:stretch>
        </p:blipFill>
        <p:spPr bwMode="auto">
          <a:xfrm>
            <a:off x="0" y="2743200"/>
            <a:ext cx="8669338" cy="2438400"/>
          </a:xfrm>
          <a:prstGeom prst="rect">
            <a:avLst/>
          </a:prstGeom>
          <a:noFill/>
          <a:ln w="9525" algn="ctr">
            <a:noFill/>
            <a:miter lim="800000"/>
            <a:headEnd/>
            <a:tailEnd/>
          </a:ln>
        </p:spPr>
      </p:pic>
      <p:cxnSp>
        <p:nvCxnSpPr>
          <p:cNvPr id="21" name="Straight Arrow Connector 14"/>
          <p:cNvCxnSpPr>
            <a:cxnSpLocks noChangeShapeType="1"/>
          </p:cNvCxnSpPr>
          <p:nvPr/>
        </p:nvCxnSpPr>
        <p:spPr bwMode="auto">
          <a:xfrm rot="16200000" flipV="1">
            <a:off x="1981994" y="5868194"/>
            <a:ext cx="380206" cy="227806"/>
          </a:xfrm>
          <a:prstGeom prst="straightConnector1">
            <a:avLst/>
          </a:prstGeom>
          <a:noFill/>
          <a:ln w="28575" algn="ctr">
            <a:solidFill>
              <a:srgbClr val="FF0000"/>
            </a:solidFill>
            <a:round/>
            <a:headEnd/>
            <a:tailEnd type="arrow" w="med" len="med"/>
          </a:ln>
        </p:spPr>
      </p:cxnSp>
      <p:sp>
        <p:nvSpPr>
          <p:cNvPr id="22" name="TextBox 15"/>
          <p:cNvSpPr txBox="1">
            <a:spLocks noChangeArrowheads="1"/>
          </p:cNvSpPr>
          <p:nvPr/>
        </p:nvSpPr>
        <p:spPr bwMode="auto">
          <a:xfrm>
            <a:off x="2057400" y="6096000"/>
            <a:ext cx="1388522" cy="307777"/>
          </a:xfrm>
          <a:prstGeom prst="rect">
            <a:avLst/>
          </a:prstGeom>
          <a:noFill/>
          <a:ln w="9525">
            <a:noFill/>
            <a:miter lim="800000"/>
            <a:headEnd/>
            <a:tailEnd/>
          </a:ln>
        </p:spPr>
        <p:txBody>
          <a:bodyPr wrap="none">
            <a:spAutoFit/>
          </a:bodyPr>
          <a:lstStyle/>
          <a:p>
            <a:r>
              <a:rPr lang="en-US" sz="1400" b="1" dirty="0" smtClean="0">
                <a:solidFill>
                  <a:srgbClr val="FF0000"/>
                </a:solidFill>
              </a:rPr>
              <a:t>eth1 Services </a:t>
            </a:r>
            <a:endParaRPr lang="en-US" sz="1400" b="1" dirty="0">
              <a:solidFill>
                <a:srgbClr val="FF0000"/>
              </a:solidFill>
            </a:endParaRPr>
          </a:p>
        </p:txBody>
      </p:sp>
      <p:sp>
        <p:nvSpPr>
          <p:cNvPr id="23" name="Oval 12"/>
          <p:cNvSpPr>
            <a:spLocks noChangeArrowheads="1"/>
          </p:cNvSpPr>
          <p:nvPr/>
        </p:nvSpPr>
        <p:spPr bwMode="auto">
          <a:xfrm>
            <a:off x="1905000" y="5486400"/>
            <a:ext cx="304800" cy="304800"/>
          </a:xfrm>
          <a:prstGeom prst="ellipse">
            <a:avLst/>
          </a:prstGeom>
          <a:noFill/>
          <a:ln w="28575" algn="ctr">
            <a:solidFill>
              <a:srgbClr val="FF0000"/>
            </a:solidFill>
            <a:round/>
            <a:headEnd/>
            <a:tailEnd/>
          </a:ln>
        </p:spPr>
        <p:txBody>
          <a:bodyPr/>
          <a:lstStyle/>
          <a:p>
            <a:pPr eaLnBrk="0" hangingPunct="0">
              <a:lnSpc>
                <a:spcPct val="100000"/>
              </a:lnSpc>
            </a:pPr>
            <a:endParaRPr lang="en-US"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228600" y="5867400"/>
            <a:ext cx="8382000" cy="762000"/>
          </a:xfrm>
        </p:spPr>
        <p:txBody>
          <a:bodyPr/>
          <a:lstStyle/>
          <a:p>
            <a:pPr algn="ctr" eaLnBrk="1" hangingPunct="1">
              <a:buFont typeface="Webdings" pitchFamily="18" charset="2"/>
              <a:buNone/>
              <a:defRPr/>
            </a:pPr>
            <a:r>
              <a:rPr lang="en-US" sz="2000" b="1" dirty="0" smtClean="0"/>
              <a:t>Navigate to Session Manager -&gt; Dashboard</a:t>
            </a:r>
          </a:p>
          <a:p>
            <a:pPr algn="ctr" eaLnBrk="1" hangingPunct="1">
              <a:buFont typeface="Webdings" pitchFamily="18" charset="2"/>
              <a:buNone/>
              <a:defRPr/>
            </a:pPr>
            <a:r>
              <a:rPr lang="en-US" sz="2000" b="1" dirty="0" smtClean="0"/>
              <a:t>Wait 5 minutes for the red “X” under “Tests Pass” to go green</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190</a:t>
            </a:fld>
            <a:endParaRPr lang="en-US" dirty="0" smtClean="0"/>
          </a:p>
        </p:txBody>
      </p:sp>
      <p:pic>
        <p:nvPicPr>
          <p:cNvPr id="6" name="Picture 5"/>
          <p:cNvPicPr/>
          <p:nvPr/>
        </p:nvPicPr>
        <p:blipFill>
          <a:blip r:embed="rId3" cstate="print"/>
          <a:srcRect t="16153"/>
          <a:stretch>
            <a:fillRect/>
          </a:stretch>
        </p:blipFill>
        <p:spPr bwMode="auto">
          <a:xfrm>
            <a:off x="609600" y="1447800"/>
            <a:ext cx="7696200" cy="4038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228600" y="5867400"/>
            <a:ext cx="8382000" cy="762000"/>
          </a:xfrm>
        </p:spPr>
        <p:txBody>
          <a:bodyPr/>
          <a:lstStyle/>
          <a:p>
            <a:pPr algn="ctr" eaLnBrk="1" hangingPunct="1">
              <a:buFont typeface="Webdings" pitchFamily="18" charset="2"/>
              <a:buNone/>
              <a:defRPr/>
            </a:pPr>
            <a:r>
              <a:rPr lang="en-US" sz="2000" b="1" dirty="0" smtClean="0"/>
              <a:t>Click “Refresh” to update screen values.  Confirm that</a:t>
            </a:r>
          </a:p>
          <a:p>
            <a:pPr algn="ctr" eaLnBrk="1" hangingPunct="1">
              <a:buFont typeface="Webdings" pitchFamily="18" charset="2"/>
              <a:buNone/>
              <a:defRPr/>
            </a:pPr>
            <a:r>
              <a:rPr lang="en-US" sz="2000" b="1" dirty="0" smtClean="0"/>
              <a:t>Security Module is “Up”</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191</a:t>
            </a:fld>
            <a:endParaRPr lang="en-US" dirty="0" smtClean="0"/>
          </a:p>
        </p:txBody>
      </p:sp>
      <p:pic>
        <p:nvPicPr>
          <p:cNvPr id="7" name="Picture 6"/>
          <p:cNvPicPr/>
          <p:nvPr/>
        </p:nvPicPr>
        <p:blipFill>
          <a:blip r:embed="rId2" cstate="print"/>
          <a:srcRect t="16923"/>
          <a:stretch>
            <a:fillRect/>
          </a:stretch>
        </p:blipFill>
        <p:spPr bwMode="auto">
          <a:xfrm>
            <a:off x="533400" y="1600200"/>
            <a:ext cx="7620000" cy="4114800"/>
          </a:xfrm>
          <a:prstGeom prst="rect">
            <a:avLst/>
          </a:prstGeom>
          <a:noFill/>
          <a:ln w="9525">
            <a:noFill/>
            <a:miter lim="800000"/>
            <a:headEnd/>
            <a:tailEnd/>
          </a:ln>
        </p:spPr>
      </p:pic>
      <p:cxnSp>
        <p:nvCxnSpPr>
          <p:cNvPr id="8" name="Straight Arrow Connector 7"/>
          <p:cNvCxnSpPr/>
          <p:nvPr/>
        </p:nvCxnSpPr>
        <p:spPr bwMode="auto">
          <a:xfrm flipV="1">
            <a:off x="1295400" y="2895600"/>
            <a:ext cx="1143000" cy="990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rot="10800000">
            <a:off x="4572000" y="3429000"/>
            <a:ext cx="990600" cy="838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228600" y="5943600"/>
            <a:ext cx="8382000" cy="533400"/>
          </a:xfrm>
        </p:spPr>
        <p:txBody>
          <a:bodyPr/>
          <a:lstStyle/>
          <a:p>
            <a:pPr algn="ctr" eaLnBrk="1" hangingPunct="1">
              <a:buFont typeface="Webdings" pitchFamily="18" charset="2"/>
              <a:buNone/>
              <a:defRPr/>
            </a:pPr>
            <a:r>
              <a:rPr lang="en-US" sz="2000" b="1" dirty="0" smtClean="0"/>
              <a:t>Select “Accept New Service” from the “Service State” drop-down</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192</a:t>
            </a:fld>
            <a:endParaRPr lang="en-US" dirty="0" smtClean="0"/>
          </a:p>
        </p:txBody>
      </p:sp>
      <p:pic>
        <p:nvPicPr>
          <p:cNvPr id="9" name="Picture 8"/>
          <p:cNvPicPr/>
          <p:nvPr/>
        </p:nvPicPr>
        <p:blipFill>
          <a:blip r:embed="rId2" cstate="print"/>
          <a:srcRect t="18269"/>
          <a:stretch>
            <a:fillRect/>
          </a:stretch>
        </p:blipFill>
        <p:spPr bwMode="auto">
          <a:xfrm>
            <a:off x="762000" y="1447800"/>
            <a:ext cx="7772400"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228600" y="5867400"/>
            <a:ext cx="8382000" cy="762000"/>
          </a:xfrm>
        </p:spPr>
        <p:txBody>
          <a:bodyPr/>
          <a:lstStyle/>
          <a:p>
            <a:pPr algn="ctr" eaLnBrk="1" hangingPunct="1">
              <a:buFont typeface="Webdings" pitchFamily="18" charset="2"/>
              <a:buNone/>
              <a:defRPr/>
            </a:pPr>
            <a:r>
              <a:rPr lang="en-US" sz="2000" b="1" dirty="0" smtClean="0"/>
              <a:t>Click “Confirm” to confirm the service state change</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193</a:t>
            </a:fld>
            <a:endParaRPr lang="en-US" dirty="0" smtClean="0"/>
          </a:p>
        </p:txBody>
      </p:sp>
      <p:pic>
        <p:nvPicPr>
          <p:cNvPr id="9" name="Picture 8"/>
          <p:cNvPicPr/>
          <p:nvPr/>
        </p:nvPicPr>
        <p:blipFill>
          <a:blip r:embed="rId2" cstate="print"/>
          <a:srcRect t="16154" b="5577"/>
          <a:stretch>
            <a:fillRect/>
          </a:stretch>
        </p:blipFill>
        <p:spPr bwMode="auto">
          <a:xfrm>
            <a:off x="838200" y="1752600"/>
            <a:ext cx="7543800"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228600" y="5715000"/>
            <a:ext cx="8382000" cy="762000"/>
          </a:xfrm>
        </p:spPr>
        <p:txBody>
          <a:bodyPr/>
          <a:lstStyle/>
          <a:p>
            <a:pPr algn="ctr" eaLnBrk="1" hangingPunct="1">
              <a:buFont typeface="Webdings" pitchFamily="18" charset="2"/>
              <a:buNone/>
              <a:defRPr/>
            </a:pPr>
            <a:r>
              <a:rPr lang="en-US" sz="2000" b="1" dirty="0" smtClean="0"/>
              <a:t>Click “Session Manager” tab to return to the Dashboard</a:t>
            </a:r>
          </a:p>
          <a:p>
            <a:pPr algn="ctr" eaLnBrk="1" hangingPunct="1">
              <a:buFont typeface="Webdings" pitchFamily="18" charset="2"/>
              <a:buNone/>
              <a:defRPr/>
            </a:pPr>
            <a:r>
              <a:rPr lang="en-US" sz="2000" b="1" dirty="0" smtClean="0"/>
              <a:t>Confirm that Service State is now “Accept New Service”</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194</a:t>
            </a:fld>
            <a:endParaRPr lang="en-US" dirty="0" smtClean="0"/>
          </a:p>
        </p:txBody>
      </p:sp>
      <p:pic>
        <p:nvPicPr>
          <p:cNvPr id="6" name="Picture 5"/>
          <p:cNvPicPr/>
          <p:nvPr/>
        </p:nvPicPr>
        <p:blipFill>
          <a:blip r:embed="rId2" cstate="print"/>
          <a:srcRect t="16154" b="7692"/>
          <a:stretch>
            <a:fillRect/>
          </a:stretch>
        </p:blipFill>
        <p:spPr bwMode="auto">
          <a:xfrm>
            <a:off x="914400" y="1600200"/>
            <a:ext cx="7315200" cy="3962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457200" y="5943600"/>
            <a:ext cx="8382000" cy="533400"/>
          </a:xfrm>
        </p:spPr>
        <p:txBody>
          <a:bodyPr/>
          <a:lstStyle/>
          <a:p>
            <a:pPr algn="ctr" eaLnBrk="1" hangingPunct="1">
              <a:buFont typeface="Webdings" pitchFamily="18" charset="2"/>
              <a:buNone/>
              <a:defRPr/>
            </a:pPr>
            <a:r>
              <a:rPr lang="en-US" sz="2000" b="1" dirty="0" smtClean="0"/>
              <a:t>Navigate to Services -&gt; Replication</a:t>
            </a:r>
          </a:p>
          <a:p>
            <a:pPr eaLnBrk="1" hangingPunct="1">
              <a:buNone/>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195</a:t>
            </a:fld>
            <a:endParaRPr lang="en-US" dirty="0" smtClean="0"/>
          </a:p>
        </p:txBody>
      </p:sp>
      <p:pic>
        <p:nvPicPr>
          <p:cNvPr id="9" name="Picture 8"/>
          <p:cNvPicPr/>
          <p:nvPr/>
        </p:nvPicPr>
        <p:blipFill>
          <a:blip r:embed="rId3" cstate="print"/>
          <a:srcRect t="19038"/>
          <a:stretch>
            <a:fillRect/>
          </a:stretch>
        </p:blipFill>
        <p:spPr bwMode="auto">
          <a:xfrm>
            <a:off x="533400" y="1447800"/>
            <a:ext cx="7696200" cy="4343400"/>
          </a:xfrm>
          <a:prstGeom prst="rect">
            <a:avLst/>
          </a:prstGeom>
          <a:noFill/>
          <a:ln w="9525">
            <a:noFill/>
            <a:miter lim="800000"/>
            <a:headEnd/>
            <a:tailEnd/>
          </a:ln>
        </p:spPr>
      </p:pic>
      <p:cxnSp>
        <p:nvCxnSpPr>
          <p:cNvPr id="12" name="Straight Arrow Connector 11"/>
          <p:cNvCxnSpPr/>
          <p:nvPr/>
        </p:nvCxnSpPr>
        <p:spPr bwMode="auto">
          <a:xfrm rot="5400000" flipH="1" flipV="1">
            <a:off x="5105400" y="3657600"/>
            <a:ext cx="914400" cy="914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228600" y="5715000"/>
            <a:ext cx="8382000" cy="762000"/>
          </a:xfrm>
        </p:spPr>
        <p:txBody>
          <a:bodyPr/>
          <a:lstStyle/>
          <a:p>
            <a:pPr algn="ctr" eaLnBrk="1" hangingPunct="1">
              <a:buFont typeface="Webdings" pitchFamily="18" charset="2"/>
              <a:buNone/>
              <a:defRPr/>
            </a:pPr>
            <a:r>
              <a:rPr lang="en-US" sz="2000" b="1" dirty="0" smtClean="0"/>
              <a:t>Confirm that both Presence Server and Session Manager show</a:t>
            </a:r>
          </a:p>
          <a:p>
            <a:pPr algn="ctr" eaLnBrk="1" hangingPunct="1">
              <a:buFont typeface="Webdings" pitchFamily="18" charset="2"/>
              <a:buNone/>
              <a:defRPr/>
            </a:pPr>
            <a:r>
              <a:rPr lang="en-US" sz="2000" b="1" dirty="0" smtClean="0"/>
              <a:t>synchronized (green) Synchronization Status</a:t>
            </a: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196</a:t>
            </a:fld>
            <a:endParaRPr lang="en-US" dirty="0" smtClean="0"/>
          </a:p>
        </p:txBody>
      </p:sp>
      <p:pic>
        <p:nvPicPr>
          <p:cNvPr id="6" name="Picture 5"/>
          <p:cNvPicPr/>
          <p:nvPr/>
        </p:nvPicPr>
        <p:blipFill>
          <a:blip r:embed="rId2" cstate="print"/>
          <a:srcRect l="1020" t="6421" r="9184" b="26737"/>
          <a:stretch>
            <a:fillRect/>
          </a:stretch>
        </p:blipFill>
        <p:spPr bwMode="auto">
          <a:xfrm>
            <a:off x="457200" y="1524000"/>
            <a:ext cx="8077200"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228600" y="5715000"/>
            <a:ext cx="8382000" cy="762000"/>
          </a:xfrm>
        </p:spPr>
        <p:txBody>
          <a:bodyPr/>
          <a:lstStyle/>
          <a:p>
            <a:pPr algn="ctr" eaLnBrk="1" hangingPunct="1">
              <a:buFont typeface="Webdings" pitchFamily="18" charset="2"/>
              <a:buNone/>
              <a:defRPr/>
            </a:pPr>
            <a:r>
              <a:rPr lang="en-US" sz="2000" b="1" dirty="0" smtClean="0"/>
              <a:t>Navigate to Session Manager -&gt; Applications Configuration -&gt;</a:t>
            </a:r>
          </a:p>
          <a:p>
            <a:pPr algn="ctr" eaLnBrk="1" hangingPunct="1">
              <a:buFont typeface="Webdings" pitchFamily="18" charset="2"/>
              <a:buNone/>
              <a:defRPr/>
            </a:pPr>
            <a:r>
              <a:rPr lang="en-US" sz="2000" b="1" dirty="0" smtClean="0"/>
              <a:t>Applications, and click “New”</a:t>
            </a: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197</a:t>
            </a:fld>
            <a:endParaRPr lang="en-US" dirty="0" smtClean="0"/>
          </a:p>
        </p:txBody>
      </p:sp>
      <p:pic>
        <p:nvPicPr>
          <p:cNvPr id="6" name="Picture 5"/>
          <p:cNvPicPr/>
          <p:nvPr/>
        </p:nvPicPr>
        <p:blipFill>
          <a:blip r:embed="rId3" cstate="print"/>
          <a:srcRect t="16154"/>
          <a:stretch>
            <a:fillRect/>
          </a:stretch>
        </p:blipFill>
        <p:spPr bwMode="auto">
          <a:xfrm>
            <a:off x="914400" y="1600200"/>
            <a:ext cx="7315200" cy="3886200"/>
          </a:xfrm>
          <a:prstGeom prst="rect">
            <a:avLst/>
          </a:prstGeom>
          <a:noFill/>
          <a:ln w="9525">
            <a:noFill/>
            <a:miter lim="800000"/>
            <a:headEnd/>
            <a:tailEnd/>
          </a:ln>
        </p:spPr>
      </p:pic>
      <p:cxnSp>
        <p:nvCxnSpPr>
          <p:cNvPr id="8" name="Straight Arrow Connector 7"/>
          <p:cNvCxnSpPr/>
          <p:nvPr/>
        </p:nvCxnSpPr>
        <p:spPr bwMode="auto">
          <a:xfrm rot="16200000" flipV="1">
            <a:off x="2400300" y="3009900"/>
            <a:ext cx="1066800" cy="685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198</a:t>
            </a:fld>
            <a:endParaRPr lang="en-US" dirty="0" smtClean="0"/>
          </a:p>
        </p:txBody>
      </p:sp>
      <p:pic>
        <p:nvPicPr>
          <p:cNvPr id="78850" name="Picture 2"/>
          <p:cNvPicPr>
            <a:picLocks noChangeAspect="1" noChangeArrowheads="1"/>
          </p:cNvPicPr>
          <p:nvPr/>
        </p:nvPicPr>
        <p:blipFill>
          <a:blip r:embed="rId2" cstate="print"/>
          <a:srcRect t="28903" b="16387"/>
          <a:stretch>
            <a:fillRect/>
          </a:stretch>
        </p:blipFill>
        <p:spPr bwMode="auto">
          <a:xfrm>
            <a:off x="304800" y="1600200"/>
            <a:ext cx="8548059" cy="3581400"/>
          </a:xfrm>
          <a:prstGeom prst="rect">
            <a:avLst/>
          </a:prstGeom>
          <a:noFill/>
          <a:ln w="9525">
            <a:noFill/>
            <a:miter lim="800000"/>
            <a:headEnd/>
            <a:tailEnd/>
          </a:ln>
        </p:spPr>
      </p:pic>
      <p:sp>
        <p:nvSpPr>
          <p:cNvPr id="7" name="Content Placeholder 2"/>
          <p:cNvSpPr txBox="1">
            <a:spLocks/>
          </p:cNvSpPr>
          <p:nvPr/>
        </p:nvSpPr>
        <p:spPr bwMode="auto">
          <a:xfrm>
            <a:off x="381000" y="5486400"/>
            <a:ext cx="8382000" cy="76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ctr" defTabSz="914400" rtl="0" eaLnBrk="1" fontAlgn="base" latinLnBrk="0" hangingPunct="1">
              <a:lnSpc>
                <a:spcPct val="90000"/>
              </a:lnSpc>
              <a:spcBef>
                <a:spcPct val="55000"/>
              </a:spcBef>
              <a:spcAft>
                <a:spcPct val="0"/>
              </a:spcAft>
              <a:buClr>
                <a:schemeClr val="accent2"/>
              </a:buClr>
              <a:buSzPct val="90000"/>
              <a:buFont typeface="Webdings" pitchFamily="18" charset="2"/>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Copy values from the “Add CM-ES as a Sequenced Application” section of “Configure Session Manager” Workbook worksheet</a:t>
            </a:r>
          </a:p>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9" name="Oval 8"/>
          <p:cNvSpPr/>
          <p:nvPr/>
        </p:nvSpPr>
        <p:spPr bwMode="auto">
          <a:xfrm>
            <a:off x="6553200" y="2133600"/>
            <a:ext cx="1905000" cy="1371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304800" y="5791200"/>
            <a:ext cx="8382000" cy="533400"/>
          </a:xfrm>
        </p:spPr>
        <p:txBody>
          <a:bodyPr/>
          <a:lstStyle/>
          <a:p>
            <a:pPr algn="ctr" eaLnBrk="1" hangingPunct="1">
              <a:buNone/>
              <a:defRPr/>
            </a:pPr>
            <a:r>
              <a:rPr lang="en-US" sz="2000" b="1" dirty="0" smtClean="0"/>
              <a:t>When the values are copied in from the Workbook, click “Commit”</a:t>
            </a:r>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199</a:t>
            </a:fld>
            <a:endParaRPr lang="en-US" dirty="0" smtClean="0"/>
          </a:p>
        </p:txBody>
      </p:sp>
      <p:pic>
        <p:nvPicPr>
          <p:cNvPr id="8" name="Picture 7"/>
          <p:cNvPicPr/>
          <p:nvPr/>
        </p:nvPicPr>
        <p:blipFill>
          <a:blip r:embed="rId2" cstate="print"/>
          <a:srcRect t="16154"/>
          <a:stretch>
            <a:fillRect/>
          </a:stretch>
        </p:blipFill>
        <p:spPr bwMode="auto">
          <a:xfrm>
            <a:off x="990600" y="1524000"/>
            <a:ext cx="7086600"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81000" y="304800"/>
            <a:ext cx="7069138" cy="720725"/>
          </a:xfrm>
        </p:spPr>
        <p:txBody>
          <a:bodyPr/>
          <a:lstStyle/>
          <a:p>
            <a:pPr eaLnBrk="1" hangingPunct="1"/>
            <a:r>
              <a:rPr lang="en-US" smtClean="0"/>
              <a:t>Agenda</a:t>
            </a:r>
          </a:p>
        </p:txBody>
      </p:sp>
      <p:sp>
        <p:nvSpPr>
          <p:cNvPr id="12291" name="Content Placeholder 2"/>
          <p:cNvSpPr>
            <a:spLocks noGrp="1"/>
          </p:cNvSpPr>
          <p:nvPr>
            <p:ph idx="1"/>
          </p:nvPr>
        </p:nvSpPr>
        <p:spPr>
          <a:xfrm>
            <a:off x="1066800" y="1143000"/>
            <a:ext cx="6477000" cy="5257800"/>
          </a:xfrm>
        </p:spPr>
        <p:txBody>
          <a:bodyPr/>
          <a:lstStyle/>
          <a:p>
            <a:pPr eaLnBrk="1" hangingPunct="1"/>
            <a:r>
              <a:rPr lang="en-US" sz="2000" dirty="0" smtClean="0"/>
              <a:t>KT Goals</a:t>
            </a:r>
          </a:p>
          <a:p>
            <a:pPr eaLnBrk="1" hangingPunct="1"/>
            <a:r>
              <a:rPr lang="en-US" sz="2000" dirty="0" smtClean="0"/>
              <a:t>ME Overview</a:t>
            </a:r>
          </a:p>
          <a:p>
            <a:pPr eaLnBrk="1" hangingPunct="1"/>
            <a:r>
              <a:rPr lang="en-US" sz="2000" dirty="0" smtClean="0"/>
              <a:t>Product Concept</a:t>
            </a:r>
          </a:p>
          <a:p>
            <a:pPr eaLnBrk="1" hangingPunct="1"/>
            <a:r>
              <a:rPr lang="en-US" sz="2000" dirty="0" smtClean="0"/>
              <a:t>Deployment</a:t>
            </a:r>
          </a:p>
          <a:p>
            <a:pPr eaLnBrk="1" hangingPunct="1"/>
            <a:r>
              <a:rPr lang="en-US" sz="2000" dirty="0" smtClean="0"/>
              <a:t>Maintenance</a:t>
            </a:r>
          </a:p>
          <a:p>
            <a:pPr eaLnBrk="1" hangingPunct="1"/>
            <a:r>
              <a:rPr lang="en-US" sz="2000" dirty="0" smtClean="0"/>
              <a:t>Components</a:t>
            </a:r>
          </a:p>
          <a:p>
            <a:pPr eaLnBrk="1" hangingPunct="1"/>
            <a:r>
              <a:rPr lang="en-US" sz="2000" dirty="0" smtClean="0"/>
              <a:t>Configuration</a:t>
            </a:r>
          </a:p>
          <a:p>
            <a:pPr eaLnBrk="1" hangingPunct="1"/>
            <a:r>
              <a:rPr lang="en-US" sz="2000" dirty="0" smtClean="0"/>
              <a:t>Installation</a:t>
            </a:r>
          </a:p>
          <a:p>
            <a:pPr eaLnBrk="1" hangingPunct="1"/>
            <a:r>
              <a:rPr lang="en-US" sz="2000" dirty="0" smtClean="0"/>
              <a:t>Challenges</a:t>
            </a:r>
          </a:p>
          <a:p>
            <a:pPr eaLnBrk="1" hangingPunct="1"/>
            <a:r>
              <a:rPr lang="en-US" sz="2000" dirty="0" smtClean="0"/>
              <a:t>Troubleshooting</a:t>
            </a:r>
          </a:p>
          <a:p>
            <a:pPr eaLnBrk="1" hangingPunct="1"/>
            <a:r>
              <a:rPr lang="en-US" sz="2000" dirty="0" smtClean="0"/>
              <a:t>Resources</a:t>
            </a:r>
          </a:p>
          <a:p>
            <a:pPr eaLnBrk="1" hangingPunct="1">
              <a:buFont typeface="Webdings" pitchFamily="18" charset="2"/>
              <a:buNone/>
            </a:pPr>
            <a:endParaRPr lang="en-US" dirty="0" smtClean="0"/>
          </a:p>
          <a:p>
            <a:pPr eaLnBrk="1" hangingPunct="1"/>
            <a:endParaRPr lang="en-US" dirty="0" smtClean="0"/>
          </a:p>
        </p:txBody>
      </p:sp>
      <p:sp>
        <p:nvSpPr>
          <p:cNvPr id="4" name="Slide Number Placeholder 3"/>
          <p:cNvSpPr>
            <a:spLocks noGrp="1"/>
          </p:cNvSpPr>
          <p:nvPr>
            <p:ph type="sldNum" sz="quarter" idx="10"/>
          </p:nvPr>
        </p:nvSpPr>
        <p:spPr/>
        <p:txBody>
          <a:bodyPr/>
          <a:lstStyle/>
          <a:p>
            <a:pPr>
              <a:defRPr/>
            </a:pPr>
            <a:fld id="{DBA00FDC-5A1C-4DF2-B352-45E4D4AEE798}" type="slidenum">
              <a:rPr lang="en-US" smtClean="0"/>
              <a:pPr>
                <a:defRPr/>
              </a:pPr>
              <a:t>2</a:t>
            </a:fld>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dirty="0" smtClean="0"/>
              <a:t>Components – What do you get?</a:t>
            </a:r>
          </a:p>
        </p:txBody>
      </p:sp>
      <p:sp>
        <p:nvSpPr>
          <p:cNvPr id="32771" name="Content Placeholder 2"/>
          <p:cNvSpPr>
            <a:spLocks noGrp="1"/>
          </p:cNvSpPr>
          <p:nvPr>
            <p:ph idx="1"/>
          </p:nvPr>
        </p:nvSpPr>
        <p:spPr/>
        <p:txBody>
          <a:bodyPr/>
          <a:lstStyle/>
          <a:p>
            <a:pPr eaLnBrk="1" hangingPunct="1"/>
            <a:r>
              <a:rPr lang="en-US" dirty="0" smtClean="0"/>
              <a:t>H.248 Media-Gateway</a:t>
            </a:r>
          </a:p>
          <a:p>
            <a:pPr lvl="1" eaLnBrk="1" hangingPunct="1"/>
            <a:r>
              <a:rPr lang="en-US" dirty="0" smtClean="0"/>
              <a:t>Required for Media Services</a:t>
            </a:r>
          </a:p>
          <a:p>
            <a:pPr lvl="1" eaLnBrk="1" hangingPunct="1"/>
            <a:r>
              <a:rPr lang="en-US" dirty="0" smtClean="0"/>
              <a:t>Can be G250, G350, G450, or G430</a:t>
            </a:r>
          </a:p>
          <a:p>
            <a:pPr lvl="1" eaLnBrk="1" hangingPunct="1"/>
            <a:r>
              <a:rPr lang="en-US" dirty="0" smtClean="0"/>
              <a:t>No MM Media Modules required</a:t>
            </a:r>
          </a:p>
          <a:p>
            <a:pPr eaLnBrk="1" hangingPunct="1"/>
            <a:r>
              <a:rPr lang="en-US" dirty="0" smtClean="0"/>
              <a:t>Software</a:t>
            </a:r>
          </a:p>
          <a:p>
            <a:pPr lvl="1" eaLnBrk="1" hangingPunct="1"/>
            <a:r>
              <a:rPr lang="en-US" dirty="0" smtClean="0"/>
              <a:t>System Platform 6.0.3.0.2</a:t>
            </a:r>
          </a:p>
          <a:p>
            <a:pPr lvl="1" eaLnBrk="1" hangingPunct="1"/>
            <a:r>
              <a:rPr lang="en-US" dirty="0" smtClean="0"/>
              <a:t>ME Template </a:t>
            </a:r>
            <a:r>
              <a:rPr lang="en-US" dirty="0" err="1" smtClean="0"/>
              <a:t>Midsize_Ent</a:t>
            </a:r>
            <a:r>
              <a:rPr lang="en-US" dirty="0" smtClean="0"/>
              <a:t> 6.1.0.0.2570 Software (12GB)</a:t>
            </a:r>
          </a:p>
          <a:p>
            <a:pPr lvl="1" eaLnBrk="1" hangingPunct="1"/>
            <a:r>
              <a:rPr lang="en-US" dirty="0" smtClean="0"/>
              <a:t>Latest Updates (Patches) for System Platform and VMs</a:t>
            </a:r>
          </a:p>
          <a:p>
            <a:pPr lvl="1" eaLnBrk="1" hangingPunct="1"/>
            <a:r>
              <a:rPr lang="en-US" dirty="0" smtClean="0"/>
              <a:t>Latest Updates for AVCS, ADVD, Avaya one-X™ Communicator, 96XX/96X1 SIP Hardphones, G430 MG</a:t>
            </a:r>
          </a:p>
          <a:p>
            <a:pPr eaLnBrk="1" hangingPunct="1">
              <a:buFont typeface="Webdings" pitchFamily="18" charset="2"/>
              <a:buNone/>
            </a:pPr>
            <a:endParaRPr lang="en-US" dirty="0" smtClean="0"/>
          </a:p>
          <a:p>
            <a:pPr eaLnBrk="1" hangingPunct="1"/>
            <a:endParaRPr lang="en-US" dirty="0" smtClean="0"/>
          </a:p>
        </p:txBody>
      </p:sp>
      <p:sp>
        <p:nvSpPr>
          <p:cNvPr id="32772" name="Slide Number Placeholder 3"/>
          <p:cNvSpPr>
            <a:spLocks noGrp="1"/>
          </p:cNvSpPr>
          <p:nvPr>
            <p:ph type="sldNum" sz="quarter" idx="10"/>
          </p:nvPr>
        </p:nvSpPr>
        <p:spPr>
          <a:noFill/>
        </p:spPr>
        <p:txBody>
          <a:bodyPr/>
          <a:lstStyle/>
          <a:p>
            <a:fld id="{1AEAD9EC-31E5-4CD0-BDAF-CC3FD199D406}" type="slidenum">
              <a:rPr lang="en-US" smtClean="0"/>
              <a:pPr/>
              <a:t>20</a:t>
            </a:fld>
            <a:endParaRPr lang="en-US" dirty="0" smtClean="0"/>
          </a:p>
        </p:txBody>
      </p:sp>
    </p:spTree>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304800" y="5791200"/>
            <a:ext cx="8382000" cy="762000"/>
          </a:xfrm>
        </p:spPr>
        <p:txBody>
          <a:bodyPr/>
          <a:lstStyle/>
          <a:p>
            <a:pPr algn="ctr" eaLnBrk="1" hangingPunct="1">
              <a:buNone/>
              <a:defRPr/>
            </a:pPr>
            <a:r>
              <a:rPr lang="en-US" sz="2000" b="1" dirty="0" smtClean="0"/>
              <a:t>Navigate to Session Manager -&gt; Applications Configuration -&gt;</a:t>
            </a:r>
          </a:p>
          <a:p>
            <a:pPr algn="ctr" eaLnBrk="1" hangingPunct="1">
              <a:buNone/>
              <a:defRPr/>
            </a:pPr>
            <a:r>
              <a:rPr lang="en-US" sz="2000" b="1" dirty="0" smtClean="0"/>
              <a:t>Application Sequences, and click “New”</a:t>
            </a:r>
            <a:endParaRPr lang="en-US" sz="2000"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200</a:t>
            </a:fld>
            <a:endParaRPr lang="en-US" dirty="0" smtClean="0"/>
          </a:p>
        </p:txBody>
      </p:sp>
      <p:pic>
        <p:nvPicPr>
          <p:cNvPr id="6" name="Picture 5"/>
          <p:cNvPicPr/>
          <p:nvPr/>
        </p:nvPicPr>
        <p:blipFill>
          <a:blip r:embed="rId2" cstate="print"/>
          <a:srcRect t="18269"/>
          <a:stretch>
            <a:fillRect/>
          </a:stretch>
        </p:blipFill>
        <p:spPr bwMode="auto">
          <a:xfrm>
            <a:off x="990600" y="1524000"/>
            <a:ext cx="7239000" cy="4114800"/>
          </a:xfrm>
          <a:prstGeom prst="rect">
            <a:avLst/>
          </a:prstGeom>
          <a:noFill/>
          <a:ln w="9525">
            <a:noFill/>
            <a:miter lim="800000"/>
            <a:headEnd/>
            <a:tailEnd/>
          </a:ln>
        </p:spPr>
      </p:pic>
      <p:cxnSp>
        <p:nvCxnSpPr>
          <p:cNvPr id="7" name="Straight Arrow Connector 6"/>
          <p:cNvCxnSpPr/>
          <p:nvPr/>
        </p:nvCxnSpPr>
        <p:spPr bwMode="auto">
          <a:xfrm rot="16200000" flipV="1">
            <a:off x="2209800" y="3200400"/>
            <a:ext cx="1447800" cy="533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201</a:t>
            </a:fld>
            <a:endParaRPr lang="en-US" dirty="0" smtClean="0"/>
          </a:p>
        </p:txBody>
      </p:sp>
      <p:pic>
        <p:nvPicPr>
          <p:cNvPr id="78850" name="Picture 2"/>
          <p:cNvPicPr>
            <a:picLocks noChangeAspect="1" noChangeArrowheads="1"/>
          </p:cNvPicPr>
          <p:nvPr/>
        </p:nvPicPr>
        <p:blipFill>
          <a:blip r:embed="rId2" cstate="print"/>
          <a:srcRect t="28903" b="16387"/>
          <a:stretch>
            <a:fillRect/>
          </a:stretch>
        </p:blipFill>
        <p:spPr bwMode="auto">
          <a:xfrm>
            <a:off x="304800" y="1600200"/>
            <a:ext cx="8548059" cy="3581400"/>
          </a:xfrm>
          <a:prstGeom prst="rect">
            <a:avLst/>
          </a:prstGeom>
          <a:noFill/>
          <a:ln w="9525">
            <a:noFill/>
            <a:miter lim="800000"/>
            <a:headEnd/>
            <a:tailEnd/>
          </a:ln>
        </p:spPr>
      </p:pic>
      <p:sp>
        <p:nvSpPr>
          <p:cNvPr id="7" name="Content Placeholder 2"/>
          <p:cNvSpPr txBox="1">
            <a:spLocks/>
          </p:cNvSpPr>
          <p:nvPr/>
        </p:nvSpPr>
        <p:spPr bwMode="auto">
          <a:xfrm>
            <a:off x="381000" y="5486400"/>
            <a:ext cx="8382000" cy="76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ctr" defTabSz="914400" rtl="0" eaLnBrk="1" fontAlgn="base" latinLnBrk="0" hangingPunct="1">
              <a:lnSpc>
                <a:spcPct val="90000"/>
              </a:lnSpc>
              <a:spcBef>
                <a:spcPct val="55000"/>
              </a:spcBef>
              <a:spcAft>
                <a:spcPct val="0"/>
              </a:spcAft>
              <a:buClr>
                <a:schemeClr val="accent2"/>
              </a:buClr>
              <a:buSzPct val="90000"/>
              <a:buFont typeface="Webdings" pitchFamily="18" charset="2"/>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Copy values from the “Add Application Sequence” section of “Configure Session Manager” Workbook worksheet</a:t>
            </a:r>
          </a:p>
          <a:p>
            <a:pPr marL="287338" marR="0" lvl="0" indent="-287338" algn="l" defTabSz="914400" rtl="0" eaLnBrk="1" fontAlgn="base" latinLnBrk="0" hangingPunct="1">
              <a:lnSpc>
                <a:spcPct val="90000"/>
              </a:lnSpc>
              <a:spcBef>
                <a:spcPct val="55000"/>
              </a:spcBef>
              <a:spcAft>
                <a:spcPct val="0"/>
              </a:spcAft>
              <a:buClr>
                <a:schemeClr val="accent2"/>
              </a:buClr>
              <a:buSzPct val="90000"/>
              <a:buFont typeface="Webdings" pitchFamily="18" charset="2"/>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9" name="Oval 8"/>
          <p:cNvSpPr/>
          <p:nvPr/>
        </p:nvSpPr>
        <p:spPr bwMode="auto">
          <a:xfrm>
            <a:off x="6553200" y="4267200"/>
            <a:ext cx="1905000" cy="762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304800" y="5867400"/>
            <a:ext cx="8382000" cy="533400"/>
          </a:xfrm>
        </p:spPr>
        <p:txBody>
          <a:bodyPr/>
          <a:lstStyle/>
          <a:p>
            <a:pPr algn="ctr" eaLnBrk="1" hangingPunct="1">
              <a:buNone/>
              <a:defRPr/>
            </a:pPr>
            <a:r>
              <a:rPr lang="en-US" sz="2000" b="1" dirty="0" smtClean="0"/>
              <a:t>Click the bullet next to “CM-ES-APP” to add it to the sequence</a:t>
            </a:r>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202</a:t>
            </a:fld>
            <a:endParaRPr lang="en-US" dirty="0" smtClean="0"/>
          </a:p>
        </p:txBody>
      </p:sp>
      <p:pic>
        <p:nvPicPr>
          <p:cNvPr id="7" name="Picture 6"/>
          <p:cNvPicPr/>
          <p:nvPr/>
        </p:nvPicPr>
        <p:blipFill>
          <a:blip r:embed="rId2" cstate="print"/>
          <a:srcRect t="18269"/>
          <a:stretch>
            <a:fillRect/>
          </a:stretch>
        </p:blipFill>
        <p:spPr bwMode="auto">
          <a:xfrm>
            <a:off x="914400" y="1600200"/>
            <a:ext cx="7315200" cy="4038600"/>
          </a:xfrm>
          <a:prstGeom prst="rect">
            <a:avLst/>
          </a:prstGeom>
          <a:noFill/>
          <a:ln w="9525">
            <a:noFill/>
            <a:miter lim="800000"/>
            <a:headEnd/>
            <a:tailEnd/>
          </a:ln>
        </p:spPr>
      </p:pic>
      <p:cxnSp>
        <p:nvCxnSpPr>
          <p:cNvPr id="9" name="Straight Arrow Connector 8"/>
          <p:cNvCxnSpPr/>
          <p:nvPr/>
        </p:nvCxnSpPr>
        <p:spPr bwMode="auto">
          <a:xfrm>
            <a:off x="1447800" y="5181600"/>
            <a:ext cx="914400" cy="76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SMGR</a:t>
            </a:r>
          </a:p>
        </p:txBody>
      </p:sp>
      <p:sp>
        <p:nvSpPr>
          <p:cNvPr id="32771" name="Content Placeholder 2"/>
          <p:cNvSpPr>
            <a:spLocks noGrp="1"/>
          </p:cNvSpPr>
          <p:nvPr>
            <p:ph idx="1"/>
          </p:nvPr>
        </p:nvSpPr>
        <p:spPr>
          <a:xfrm>
            <a:off x="304800" y="5867400"/>
            <a:ext cx="8382000" cy="533400"/>
          </a:xfrm>
        </p:spPr>
        <p:txBody>
          <a:bodyPr/>
          <a:lstStyle/>
          <a:p>
            <a:pPr algn="ctr" eaLnBrk="1" hangingPunct="1">
              <a:buNone/>
              <a:defRPr/>
            </a:pPr>
            <a:r>
              <a:rPr lang="en-US" sz="2000" b="1" dirty="0" smtClean="0"/>
              <a:t>Enter the “Name” value from the Workbook, click “Commit”</a:t>
            </a:r>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203</a:t>
            </a:fld>
            <a:endParaRPr lang="en-US" dirty="0" smtClean="0"/>
          </a:p>
        </p:txBody>
      </p:sp>
      <p:pic>
        <p:nvPicPr>
          <p:cNvPr id="6" name="Picture 5"/>
          <p:cNvPicPr/>
          <p:nvPr/>
        </p:nvPicPr>
        <p:blipFill>
          <a:blip r:embed="rId2" cstate="print"/>
          <a:srcRect t="18269"/>
          <a:stretch>
            <a:fillRect/>
          </a:stretch>
        </p:blipFill>
        <p:spPr bwMode="auto">
          <a:xfrm>
            <a:off x="914400" y="1524000"/>
            <a:ext cx="7467600"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97070110-EFE4-4889-9781-99E3BEFD98CF}" type="slidenum">
              <a:rPr lang="en-US" sz="800" b="1">
                <a:solidFill>
                  <a:srgbClr val="988888"/>
                </a:solidFill>
              </a:rPr>
              <a:pPr algn="r">
                <a:lnSpc>
                  <a:spcPct val="100000"/>
                </a:lnSpc>
              </a:pPr>
              <a:t>204</a:t>
            </a:fld>
            <a:endParaRPr lang="en-US" sz="800" b="1" dirty="0">
              <a:solidFill>
                <a:srgbClr val="988888"/>
              </a:solidFill>
            </a:endParaRPr>
          </a:p>
        </p:txBody>
      </p:sp>
      <p:sp>
        <p:nvSpPr>
          <p:cNvPr id="25603" name="Rectangle 2"/>
          <p:cNvSpPr>
            <a:spLocks noGrp="1" noChangeArrowheads="1"/>
          </p:cNvSpPr>
          <p:nvPr>
            <p:ph type="title"/>
          </p:nvPr>
        </p:nvSpPr>
        <p:spPr>
          <a:xfrm>
            <a:off x="455613" y="482600"/>
            <a:ext cx="7716837" cy="720725"/>
          </a:xfrm>
        </p:spPr>
        <p:txBody>
          <a:bodyPr/>
          <a:lstStyle/>
          <a:p>
            <a:pPr eaLnBrk="1" hangingPunct="1"/>
            <a:r>
              <a:rPr lang="en-US" dirty="0" smtClean="0"/>
              <a:t>Topology View – Presence Server Configuration</a:t>
            </a:r>
          </a:p>
        </p:txBody>
      </p:sp>
      <p:sp>
        <p:nvSpPr>
          <p:cNvPr id="25607"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5608"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5609"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5610"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5611"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5612"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5613"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5614"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5615"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5628"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25629" name="TextBox 29"/>
          <p:cNvSpPr txBox="1">
            <a:spLocks noChangeArrowheads="1"/>
          </p:cNvSpPr>
          <p:nvPr/>
        </p:nvSpPr>
        <p:spPr bwMode="auto">
          <a:xfrm>
            <a:off x="1763713" y="4292600"/>
            <a:ext cx="7056437" cy="1616075"/>
          </a:xfrm>
          <a:prstGeom prst="rect">
            <a:avLst/>
          </a:prstGeom>
          <a:noFill/>
          <a:ln w="28575">
            <a:solidFill>
              <a:schemeClr val="tx1"/>
            </a:solidFill>
            <a:miter lim="800000"/>
            <a:headEnd/>
            <a:tailEnd/>
          </a:ln>
        </p:spPr>
        <p:txBody>
          <a:bodyPr>
            <a:spAutoFit/>
          </a:bodyPr>
          <a:lstStyle/>
          <a:p>
            <a:pPr algn="l"/>
            <a:r>
              <a:rPr lang="en-US" sz="2000" b="1" dirty="0"/>
              <a:t>Use SMGR to configure Presence Server:</a:t>
            </a:r>
          </a:p>
          <a:p>
            <a:pPr algn="l">
              <a:buFont typeface="Arial" charset="0"/>
              <a:buChar char="•"/>
            </a:pPr>
            <a:r>
              <a:rPr lang="en-US" sz="1600" dirty="0">
                <a:solidFill>
                  <a:srgbClr val="5A7614"/>
                </a:solidFill>
              </a:rPr>
              <a:t> </a:t>
            </a:r>
            <a:r>
              <a:rPr lang="en-US" sz="1600" dirty="0">
                <a:solidFill>
                  <a:srgbClr val="0A3F70"/>
                </a:solidFill>
              </a:rPr>
              <a:t>Access Presence Server via browser and confirm server health</a:t>
            </a:r>
          </a:p>
          <a:p>
            <a:pPr algn="l">
              <a:buFont typeface="Arial" charset="0"/>
              <a:buChar char="•"/>
            </a:pPr>
            <a:r>
              <a:rPr lang="en-US" sz="1600" dirty="0">
                <a:solidFill>
                  <a:srgbClr val="0A3F70"/>
                </a:solidFill>
              </a:rPr>
              <a:t> Use SMGR to set the Presence Domain-From value</a:t>
            </a:r>
          </a:p>
          <a:p>
            <a:pPr algn="l">
              <a:buFont typeface="Arial" charset="0"/>
              <a:buChar char="•"/>
            </a:pPr>
            <a:r>
              <a:rPr lang="en-US" sz="1600" dirty="0">
                <a:solidFill>
                  <a:srgbClr val="0A3F70"/>
                </a:solidFill>
              </a:rPr>
              <a:t> Use SMGR to set the Presence Domain-To value</a:t>
            </a:r>
          </a:p>
          <a:p>
            <a:pPr algn="l">
              <a:buFont typeface="Arial" charset="0"/>
              <a:buChar char="•"/>
            </a:pPr>
            <a:r>
              <a:rPr lang="en-US" sz="1600" dirty="0">
                <a:solidFill>
                  <a:srgbClr val="0A3F70"/>
                </a:solidFill>
              </a:rPr>
              <a:t> Set the Presence Access Control List default to </a:t>
            </a:r>
            <a:r>
              <a:rPr lang="en-US" sz="1600" i="1" dirty="0">
                <a:solidFill>
                  <a:srgbClr val="0A3F70"/>
                </a:solidFill>
              </a:rPr>
              <a:t>Allow</a:t>
            </a:r>
          </a:p>
          <a:p>
            <a:pPr algn="l">
              <a:buFont typeface="Arial" charset="0"/>
              <a:buChar char="•"/>
            </a:pPr>
            <a:r>
              <a:rPr lang="en-US" sz="1600" i="1" dirty="0">
                <a:solidFill>
                  <a:srgbClr val="0A3F70"/>
                </a:solidFill>
              </a:rPr>
              <a:t> </a:t>
            </a:r>
            <a:r>
              <a:rPr lang="en-US" sz="1600" dirty="0">
                <a:solidFill>
                  <a:srgbClr val="0A3F70"/>
                </a:solidFill>
              </a:rPr>
              <a:t>Restart the Presence Server to activate the Domain changes</a:t>
            </a:r>
            <a:endParaRPr lang="en-US" sz="1600" i="1" dirty="0">
              <a:solidFill>
                <a:srgbClr val="0A3F70"/>
              </a:solidFill>
            </a:endParaRPr>
          </a:p>
        </p:txBody>
      </p:sp>
      <p:sp>
        <p:nvSpPr>
          <p:cNvPr id="25630" name="TextBox 25"/>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7"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8" name="Rectangle 27"/>
          <p:cNvSpPr>
            <a:spLocks noChangeArrowheads="1"/>
          </p:cNvSpPr>
          <p:nvPr/>
        </p:nvSpPr>
        <p:spPr bwMode="auto">
          <a:xfrm>
            <a:off x="2195736" y="2276872"/>
            <a:ext cx="1008112"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24"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20551" name="Rectangle 27"/>
          <p:cNvSpPr>
            <a:spLocks noChangeArrowheads="1"/>
          </p:cNvSpPr>
          <p:nvPr/>
        </p:nvSpPr>
        <p:spPr bwMode="auto">
          <a:xfrm>
            <a:off x="3347864" y="2276872"/>
            <a:ext cx="864096"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Server</a:t>
            </a:r>
          </a:p>
        </p:txBody>
      </p:sp>
      <p:sp>
        <p:nvSpPr>
          <p:cNvPr id="32771" name="Content Placeholder 2"/>
          <p:cNvSpPr>
            <a:spLocks noGrp="1"/>
          </p:cNvSpPr>
          <p:nvPr>
            <p:ph idx="1"/>
          </p:nvPr>
        </p:nvSpPr>
        <p:spPr>
          <a:xfrm>
            <a:off x="533400" y="6019800"/>
            <a:ext cx="8218488" cy="533400"/>
          </a:xfrm>
        </p:spPr>
        <p:txBody>
          <a:bodyPr/>
          <a:lstStyle/>
          <a:p>
            <a:pPr marL="457200" indent="-457200" algn="ctr" eaLnBrk="1" hangingPunct="1">
              <a:buNone/>
              <a:defRPr/>
            </a:pPr>
            <a:r>
              <a:rPr lang="en-US" sz="2000" dirty="0" smtClean="0"/>
              <a:t>Browse to Presence Server, Select PS Web Controller, log in as craft/craft01</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205</a:t>
            </a:fld>
            <a:endParaRPr lang="en-US" dirty="0" smtClean="0"/>
          </a:p>
        </p:txBody>
      </p:sp>
      <p:pic>
        <p:nvPicPr>
          <p:cNvPr id="77826" name="Picture 2"/>
          <p:cNvPicPr>
            <a:picLocks noChangeAspect="1" noChangeArrowheads="1"/>
          </p:cNvPicPr>
          <p:nvPr/>
        </p:nvPicPr>
        <p:blipFill>
          <a:blip r:embed="rId2" cstate="print"/>
          <a:srcRect t="13793"/>
          <a:stretch>
            <a:fillRect/>
          </a:stretch>
        </p:blipFill>
        <p:spPr bwMode="auto">
          <a:xfrm>
            <a:off x="685800" y="1524000"/>
            <a:ext cx="7668209" cy="4267200"/>
          </a:xfrm>
          <a:prstGeom prst="rect">
            <a:avLst/>
          </a:prstGeom>
          <a:noFill/>
          <a:ln w="9525">
            <a:noFill/>
            <a:miter lim="800000"/>
            <a:headEnd/>
            <a:tailEnd/>
          </a:ln>
        </p:spPr>
      </p:pic>
      <p:cxnSp>
        <p:nvCxnSpPr>
          <p:cNvPr id="6" name="Straight Arrow Connector 5"/>
          <p:cNvCxnSpPr/>
          <p:nvPr/>
        </p:nvCxnSpPr>
        <p:spPr bwMode="auto">
          <a:xfrm rot="10800000">
            <a:off x="3505200" y="44196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Server</a:t>
            </a:r>
          </a:p>
        </p:txBody>
      </p:sp>
      <p:sp>
        <p:nvSpPr>
          <p:cNvPr id="32771" name="Content Placeholder 2"/>
          <p:cNvSpPr>
            <a:spLocks noGrp="1"/>
          </p:cNvSpPr>
          <p:nvPr>
            <p:ph idx="1"/>
          </p:nvPr>
        </p:nvSpPr>
        <p:spPr>
          <a:xfrm>
            <a:off x="304800" y="6019800"/>
            <a:ext cx="8218488" cy="533400"/>
          </a:xfrm>
        </p:spPr>
        <p:txBody>
          <a:bodyPr/>
          <a:lstStyle/>
          <a:p>
            <a:pPr marL="457200" indent="-457200" algn="ctr" eaLnBrk="1" hangingPunct="1">
              <a:buNone/>
              <a:defRPr/>
            </a:pPr>
            <a:r>
              <a:rPr lang="en-US" sz="2000" dirty="0" smtClean="0"/>
              <a:t>Confirm “Running” Status (Green Bar) of all PS Components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206</a:t>
            </a:fld>
            <a:endParaRPr lang="en-US" dirty="0" smtClean="0"/>
          </a:p>
        </p:txBody>
      </p:sp>
      <p:pic>
        <p:nvPicPr>
          <p:cNvPr id="78851" name="Picture 3"/>
          <p:cNvPicPr>
            <a:picLocks noChangeAspect="1" noChangeArrowheads="1"/>
          </p:cNvPicPr>
          <p:nvPr/>
        </p:nvPicPr>
        <p:blipFill>
          <a:blip r:embed="rId3" cstate="print"/>
          <a:srcRect/>
          <a:stretch>
            <a:fillRect/>
          </a:stretch>
        </p:blipFill>
        <p:spPr bwMode="auto">
          <a:xfrm>
            <a:off x="914400" y="1447800"/>
            <a:ext cx="6705600" cy="432857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Server</a:t>
            </a:r>
          </a:p>
        </p:txBody>
      </p:sp>
      <p:sp>
        <p:nvSpPr>
          <p:cNvPr id="32771" name="Content Placeholder 2"/>
          <p:cNvSpPr>
            <a:spLocks noGrp="1"/>
          </p:cNvSpPr>
          <p:nvPr>
            <p:ph idx="1"/>
          </p:nvPr>
        </p:nvSpPr>
        <p:spPr>
          <a:xfrm>
            <a:off x="457200" y="5791200"/>
            <a:ext cx="8218488" cy="838200"/>
          </a:xfrm>
        </p:spPr>
        <p:txBody>
          <a:bodyPr/>
          <a:lstStyle/>
          <a:p>
            <a:pPr marL="457200" indent="-457200" algn="ctr" eaLnBrk="1" hangingPunct="1">
              <a:buNone/>
              <a:defRPr/>
            </a:pPr>
            <a:r>
              <a:rPr lang="en-US" sz="2000" dirty="0" smtClean="0"/>
              <a:t>In SMGR, Navigate to </a:t>
            </a:r>
            <a:r>
              <a:rPr lang="en-US" sz="2000" b="1" dirty="0" smtClean="0"/>
              <a:t>Elements -&gt; Presence -&gt; Configuration</a:t>
            </a:r>
            <a:r>
              <a:rPr lang="en-US" sz="2000" dirty="0" smtClean="0"/>
              <a:t>,</a:t>
            </a:r>
          </a:p>
          <a:p>
            <a:pPr marL="457200" indent="-457200" algn="ctr" eaLnBrk="1" hangingPunct="1">
              <a:buNone/>
              <a:defRPr/>
            </a:pPr>
            <a:r>
              <a:rPr lang="en-US" sz="2000" dirty="0" smtClean="0"/>
              <a:t>Click </a:t>
            </a:r>
            <a:r>
              <a:rPr lang="en-US" sz="2000" b="1" dirty="0" smtClean="0"/>
              <a:t>Edit</a:t>
            </a:r>
            <a:r>
              <a:rPr lang="en-US" sz="2000" dirty="0" smtClean="0"/>
              <a:t> button, and set Domain Substitution From/To Rules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207</a:t>
            </a:fld>
            <a:endParaRPr lang="en-US" dirty="0" smtClean="0"/>
          </a:p>
        </p:txBody>
      </p:sp>
      <p:pic>
        <p:nvPicPr>
          <p:cNvPr id="6" name="Picture 5"/>
          <p:cNvPicPr/>
          <p:nvPr/>
        </p:nvPicPr>
        <p:blipFill>
          <a:blip r:embed="rId3" cstate="print"/>
          <a:srcRect t="16667"/>
          <a:stretch>
            <a:fillRect/>
          </a:stretch>
        </p:blipFill>
        <p:spPr bwMode="auto">
          <a:xfrm>
            <a:off x="533400" y="1600200"/>
            <a:ext cx="7848600" cy="3886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Server</a:t>
            </a:r>
          </a:p>
        </p:txBody>
      </p:sp>
      <p:sp>
        <p:nvSpPr>
          <p:cNvPr id="32771" name="Content Placeholder 2"/>
          <p:cNvSpPr>
            <a:spLocks noGrp="1"/>
          </p:cNvSpPr>
          <p:nvPr>
            <p:ph idx="1"/>
          </p:nvPr>
        </p:nvSpPr>
        <p:spPr>
          <a:xfrm>
            <a:off x="381000" y="5486400"/>
            <a:ext cx="8218488" cy="1066800"/>
          </a:xfrm>
        </p:spPr>
        <p:txBody>
          <a:bodyPr/>
          <a:lstStyle/>
          <a:p>
            <a:pPr marL="457200" indent="-457200" algn="ctr" eaLnBrk="1" hangingPunct="1">
              <a:buNone/>
              <a:defRPr/>
            </a:pPr>
            <a:r>
              <a:rPr lang="en-US" sz="2000" dirty="0" smtClean="0"/>
              <a:t>In SMGR, Navigate to </a:t>
            </a:r>
            <a:r>
              <a:rPr lang="en-US" sz="2000" b="1" dirty="0" smtClean="0"/>
              <a:t>Users -&gt; User Management -&gt; System Presence ACLs</a:t>
            </a:r>
            <a:r>
              <a:rPr lang="en-US" sz="2000" dirty="0" smtClean="0"/>
              <a:t>, and select </a:t>
            </a:r>
            <a:r>
              <a:rPr lang="en-US" sz="2000" b="1" dirty="0" smtClean="0"/>
              <a:t>Default Policy </a:t>
            </a:r>
            <a:r>
              <a:rPr lang="en-US" sz="2000" dirty="0" smtClean="0"/>
              <a:t>tab</a:t>
            </a:r>
            <a:endParaRPr lang="en-US" sz="2000" b="1" dirty="0" smtClean="0"/>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208</a:t>
            </a:fld>
            <a:endParaRPr lang="en-US" dirty="0" smtClean="0"/>
          </a:p>
        </p:txBody>
      </p:sp>
      <p:pic>
        <p:nvPicPr>
          <p:cNvPr id="7" name="Picture 6"/>
          <p:cNvPicPr/>
          <p:nvPr/>
        </p:nvPicPr>
        <p:blipFill>
          <a:blip r:embed="rId3" cstate="print"/>
          <a:srcRect t="16154"/>
          <a:stretch>
            <a:fillRect/>
          </a:stretch>
        </p:blipFill>
        <p:spPr bwMode="auto">
          <a:xfrm>
            <a:off x="762000" y="1524000"/>
            <a:ext cx="7467600" cy="3657600"/>
          </a:xfrm>
          <a:prstGeom prst="rect">
            <a:avLst/>
          </a:prstGeom>
          <a:noFill/>
          <a:ln w="9525">
            <a:noFill/>
            <a:miter lim="800000"/>
            <a:headEnd/>
            <a:tailEnd/>
          </a:ln>
        </p:spPr>
      </p:pic>
      <p:sp>
        <p:nvSpPr>
          <p:cNvPr id="8" name="Oval 7"/>
          <p:cNvSpPr/>
          <p:nvPr/>
        </p:nvSpPr>
        <p:spPr bwMode="auto">
          <a:xfrm>
            <a:off x="4495800" y="2667000"/>
            <a:ext cx="10668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srcRect t="16923"/>
          <a:stretch>
            <a:fillRect/>
          </a:stretch>
        </p:blipFill>
        <p:spPr bwMode="auto">
          <a:xfrm>
            <a:off x="533400" y="1600200"/>
            <a:ext cx="7467600" cy="3810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Server</a:t>
            </a:r>
          </a:p>
        </p:txBody>
      </p:sp>
      <p:sp>
        <p:nvSpPr>
          <p:cNvPr id="32771" name="Content Placeholder 2"/>
          <p:cNvSpPr>
            <a:spLocks noGrp="1"/>
          </p:cNvSpPr>
          <p:nvPr>
            <p:ph idx="1"/>
          </p:nvPr>
        </p:nvSpPr>
        <p:spPr>
          <a:xfrm>
            <a:off x="381000" y="5638800"/>
            <a:ext cx="8218488" cy="533400"/>
          </a:xfrm>
        </p:spPr>
        <p:txBody>
          <a:bodyPr/>
          <a:lstStyle/>
          <a:p>
            <a:pPr marL="457200" indent="-457200" algn="ctr" eaLnBrk="1" hangingPunct="1">
              <a:buNone/>
              <a:defRPr/>
            </a:pPr>
            <a:r>
              <a:rPr lang="en-US" sz="2000" dirty="0" smtClean="0"/>
              <a:t>Select </a:t>
            </a:r>
            <a:r>
              <a:rPr lang="en-US" sz="2000" b="1" dirty="0" smtClean="0"/>
              <a:t>Allow</a:t>
            </a:r>
            <a:r>
              <a:rPr lang="en-US" sz="2000" dirty="0" smtClean="0"/>
              <a:t> in </a:t>
            </a:r>
            <a:r>
              <a:rPr lang="en-US" sz="2000" b="1" dirty="0" smtClean="0"/>
              <a:t>Action</a:t>
            </a:r>
            <a:r>
              <a:rPr lang="en-US" sz="2000" dirty="0" smtClean="0"/>
              <a:t> drop-down menu, click </a:t>
            </a:r>
            <a:r>
              <a:rPr lang="en-US" sz="2000" b="1" dirty="0" smtClean="0"/>
              <a:t>Save</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209</a:t>
            </a:fld>
            <a:endParaRPr lang="en-US" dirty="0" smtClean="0"/>
          </a:p>
        </p:txBody>
      </p:sp>
      <p:sp>
        <p:nvSpPr>
          <p:cNvPr id="8" name="Oval 7"/>
          <p:cNvSpPr/>
          <p:nvPr/>
        </p:nvSpPr>
        <p:spPr bwMode="auto">
          <a:xfrm>
            <a:off x="5334000" y="4572000"/>
            <a:ext cx="10668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0"/>
          </p:nvPr>
        </p:nvSpPr>
        <p:spPr/>
        <p:txBody>
          <a:bodyPr/>
          <a:lstStyle/>
          <a:p>
            <a:pPr fontAlgn="base">
              <a:spcBef>
                <a:spcPct val="0"/>
              </a:spcBef>
              <a:spcAft>
                <a:spcPct val="0"/>
              </a:spcAft>
              <a:defRPr/>
            </a:pPr>
            <a:fld id="{8D07F7D5-4B2B-4368-B8F2-48FD387001A2}" type="slidenum">
              <a:rPr lang="en-US" smtClean="0">
                <a:cs typeface="Arial" pitchFamily="34" charset="0"/>
              </a:rPr>
              <a:pPr fontAlgn="base">
                <a:spcBef>
                  <a:spcPct val="0"/>
                </a:spcBef>
                <a:spcAft>
                  <a:spcPct val="0"/>
                </a:spcAft>
                <a:defRPr/>
              </a:pPr>
              <a:t>21</a:t>
            </a:fld>
            <a:endParaRPr lang="en-US" smtClean="0">
              <a:cs typeface="Arial" pitchFamily="34" charset="0"/>
            </a:endParaRPr>
          </a:p>
        </p:txBody>
      </p:sp>
      <p:sp>
        <p:nvSpPr>
          <p:cNvPr id="50179" name="Rectangle 3"/>
          <p:cNvSpPr>
            <a:spLocks noGrp="1" noChangeArrowheads="1"/>
          </p:cNvSpPr>
          <p:nvPr>
            <p:ph type="body" idx="1"/>
          </p:nvPr>
        </p:nvSpPr>
        <p:spPr>
          <a:xfrm>
            <a:off x="428625" y="4714875"/>
            <a:ext cx="8218488" cy="1593850"/>
          </a:xfrm>
        </p:spPr>
        <p:txBody>
          <a:bodyPr/>
          <a:lstStyle/>
          <a:p>
            <a:pPr eaLnBrk="1" hangingPunct="1"/>
            <a:r>
              <a:rPr lang="en-US" sz="2000" dirty="0" smtClean="0"/>
              <a:t>NIC connections</a:t>
            </a:r>
          </a:p>
          <a:p>
            <a:pPr lvl="1" eaLnBrk="1" hangingPunct="1"/>
            <a:r>
              <a:rPr lang="en-US" sz="2000" dirty="0" smtClean="0"/>
              <a:t>Corporate </a:t>
            </a:r>
            <a:r>
              <a:rPr lang="en-US" sz="2000" dirty="0" err="1" smtClean="0"/>
              <a:t>ethernet</a:t>
            </a:r>
            <a:r>
              <a:rPr lang="en-US" sz="2000" dirty="0" smtClean="0"/>
              <a:t> NIC (eth0 or LAN connector 1) for </a:t>
            </a:r>
            <a:r>
              <a:rPr lang="en-US" sz="2000" dirty="0" err="1" smtClean="0"/>
              <a:t>avpublic</a:t>
            </a:r>
            <a:endParaRPr lang="en-US" sz="2000" dirty="0" smtClean="0"/>
          </a:p>
          <a:p>
            <a:pPr lvl="1" eaLnBrk="1" hangingPunct="1"/>
            <a:r>
              <a:rPr lang="en-US" sz="2000" dirty="0" smtClean="0"/>
              <a:t>LAN connector 2 (eth1) is used as a services port.</a:t>
            </a:r>
          </a:p>
          <a:p>
            <a:pPr lvl="1" eaLnBrk="1" hangingPunct="1"/>
            <a:r>
              <a:rPr lang="en-US" sz="2000" dirty="0" smtClean="0"/>
              <a:t>The additional NICs are required for AES and SBC.</a:t>
            </a:r>
            <a:endParaRPr lang="en-US" dirty="0" smtClean="0"/>
          </a:p>
        </p:txBody>
      </p:sp>
      <p:graphicFrame>
        <p:nvGraphicFramePr>
          <p:cNvPr id="6" name="Content Placeholder 5"/>
          <p:cNvGraphicFramePr>
            <a:graphicFrameLocks/>
          </p:cNvGraphicFramePr>
          <p:nvPr/>
        </p:nvGraphicFramePr>
        <p:xfrm>
          <a:off x="1500188" y="1357313"/>
          <a:ext cx="5716191" cy="3242375"/>
        </p:xfrm>
        <a:graphic>
          <a:graphicData uri="http://schemas.openxmlformats.org/drawingml/2006/table">
            <a:tbl>
              <a:tblPr firstRow="1" firstCol="1" bandRow="1"/>
              <a:tblGrid>
                <a:gridCol w="1908610"/>
                <a:gridCol w="1905397"/>
                <a:gridCol w="1902184"/>
              </a:tblGrid>
              <a:tr h="428628">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200" dirty="0">
                          <a:effectLst/>
                        </a:rPr>
                        <a:t> </a:t>
                      </a:r>
                      <a:endParaRPr lang="en-US" sz="1200" dirty="0">
                        <a:effectLst/>
                        <a:latin typeface="Calibri"/>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0000"/>
                    </a:solidFill>
                  </a:tcPr>
                </a:tc>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200" dirty="0">
                          <a:effectLst/>
                        </a:rPr>
                        <a:t> </a:t>
                      </a:r>
                      <a:endParaRPr lang="en-US" sz="1200" dirty="0">
                        <a:effectLst/>
                        <a:latin typeface="Calibri"/>
                        <a:ea typeface="Calibri"/>
                      </a:endParaRPr>
                    </a:p>
                    <a:p>
                      <a:pPr marL="0" marR="0" algn="ctr">
                        <a:spcBef>
                          <a:spcPts val="0"/>
                        </a:spcBef>
                        <a:spcAft>
                          <a:spcPts val="0"/>
                        </a:spcAft>
                      </a:pPr>
                      <a:r>
                        <a:rPr lang="en-US" sz="1200" dirty="0" smtClean="0">
                          <a:effectLst/>
                        </a:rPr>
                        <a:t>S8800</a:t>
                      </a:r>
                      <a:endParaRPr lang="en-US" sz="1200" dirty="0" smtClean="0">
                        <a:effectLst/>
                        <a:latin typeface="Calibri"/>
                        <a:ea typeface="Calibri"/>
                      </a:endParaRPr>
                    </a:p>
                    <a:p>
                      <a:pPr marL="0" marR="0" algn="ctr">
                        <a:spcBef>
                          <a:spcPts val="0"/>
                        </a:spcBef>
                        <a:spcAft>
                          <a:spcPts val="0"/>
                        </a:spcAft>
                      </a:pPr>
                      <a:r>
                        <a:rPr lang="en-US" sz="1200" dirty="0" smtClean="0">
                          <a:effectLst/>
                        </a:rPr>
                        <a:t> </a:t>
                      </a:r>
                      <a:endParaRPr lang="en-US" sz="1200" dirty="0">
                        <a:effectLst/>
                        <a:latin typeface="Calibri"/>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0000"/>
                    </a:solidFill>
                  </a:tcPr>
                </a:tc>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200" dirty="0">
                          <a:effectLst/>
                        </a:rPr>
                        <a:t> </a:t>
                      </a:r>
                      <a:endParaRPr lang="en-US" sz="1200" dirty="0">
                        <a:effectLst/>
                        <a:latin typeface="Calibri"/>
                        <a:ea typeface="Calibri"/>
                      </a:endParaRPr>
                    </a:p>
                    <a:p>
                      <a:pPr marL="0" marR="0" algn="ctr">
                        <a:spcBef>
                          <a:spcPts val="0"/>
                        </a:spcBef>
                        <a:spcAft>
                          <a:spcPts val="0"/>
                        </a:spcAft>
                      </a:pPr>
                      <a:r>
                        <a:rPr lang="en-US" sz="1200" dirty="0">
                          <a:effectLst/>
                        </a:rPr>
                        <a:t>HP </a:t>
                      </a:r>
                      <a:r>
                        <a:rPr lang="en-US" sz="1200" dirty="0" smtClean="0">
                          <a:effectLst/>
                        </a:rPr>
                        <a:t>DL360G7</a:t>
                      </a:r>
                      <a:r>
                        <a:rPr lang="en-US" sz="1200" dirty="0">
                          <a:effectLst/>
                        </a:rPr>
                        <a:t> </a:t>
                      </a:r>
                      <a:endParaRPr lang="en-US" sz="1200" dirty="0">
                        <a:effectLst/>
                        <a:latin typeface="Calibri"/>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0000"/>
                    </a:solidFill>
                  </a:tcPr>
                </a:tc>
              </a:tr>
              <a:tr h="237178">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400" dirty="0">
                          <a:effectLst/>
                          <a:latin typeface="+mn-lt"/>
                        </a:rPr>
                        <a:t>Material Code</a:t>
                      </a:r>
                      <a:endParaRPr lang="en-US" sz="1400" dirty="0">
                        <a:effectLst/>
                        <a:latin typeface="+mn-lt"/>
                        <a:ea typeface="Calibri"/>
                      </a:endParaRPr>
                    </a:p>
                  </a:txBody>
                  <a:tcPr marL="68581" marR="68581"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0000"/>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262641</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263762</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r>
              <a:tr h="213356">
                <a:tc>
                  <a:txBody>
                    <a:bodyPr/>
                    <a:lstStyle/>
                    <a:p>
                      <a:pPr marL="0" marR="0">
                        <a:spcBef>
                          <a:spcPts val="0"/>
                        </a:spcBef>
                        <a:spcAft>
                          <a:spcPts val="0"/>
                        </a:spcAft>
                      </a:pPr>
                      <a:r>
                        <a:rPr lang="en-US" sz="1400" b="1" dirty="0" smtClean="0">
                          <a:solidFill>
                            <a:schemeClr val="bg1"/>
                          </a:solidFill>
                          <a:effectLst/>
                          <a:latin typeface="+mn-lt"/>
                          <a:ea typeface="Calibri"/>
                        </a:rPr>
                        <a:t>Rack Size</a:t>
                      </a:r>
                      <a:endParaRPr lang="en-US" sz="1400" b="1" dirty="0">
                        <a:solidFill>
                          <a:schemeClr val="bg1"/>
                        </a:solidFill>
                        <a:effectLst/>
                        <a:latin typeface="+mn-lt"/>
                        <a:ea typeface="Calibri"/>
                      </a:endParaRPr>
                    </a:p>
                  </a:txBody>
                  <a:tcPr marL="68581" marR="68581" marT="0" marB="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p>
                      <a:pPr marL="0" marR="0" algn="ctr">
                        <a:spcBef>
                          <a:spcPts val="0"/>
                        </a:spcBef>
                        <a:spcAft>
                          <a:spcPts val="0"/>
                        </a:spcAft>
                      </a:pPr>
                      <a:r>
                        <a:rPr lang="en-US" sz="1400" b="1" dirty="0" err="1" smtClean="0">
                          <a:effectLst/>
                          <a:latin typeface="+mn-lt"/>
                          <a:ea typeface="Calibri"/>
                        </a:rPr>
                        <a:t>1U</a:t>
                      </a:r>
                      <a:endParaRPr lang="en-US" sz="1400" b="1" dirty="0">
                        <a:effectLst/>
                        <a:latin typeface="+mn-lt"/>
                        <a:ea typeface="Calibri"/>
                      </a:endParaRPr>
                    </a:p>
                  </a:txBody>
                  <a:tcPr marL="68581" marR="6858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c>
                  <a:txBody>
                    <a:bodyPr/>
                    <a:lstStyle/>
                    <a:p>
                      <a:pPr marL="0" marR="0" algn="ctr">
                        <a:spcBef>
                          <a:spcPts val="0"/>
                        </a:spcBef>
                        <a:spcAft>
                          <a:spcPts val="0"/>
                        </a:spcAft>
                      </a:pPr>
                      <a:r>
                        <a:rPr lang="en-US" sz="1400" b="1" dirty="0" err="1" smtClean="0">
                          <a:effectLst/>
                          <a:latin typeface="+mn-lt"/>
                          <a:ea typeface="Calibri"/>
                        </a:rPr>
                        <a:t>1U</a:t>
                      </a:r>
                      <a:endParaRPr lang="en-US" sz="1400" b="1" dirty="0">
                        <a:effectLst/>
                        <a:latin typeface="+mn-lt"/>
                        <a:ea typeface="Calibri"/>
                      </a:endParaRPr>
                    </a:p>
                  </a:txBody>
                  <a:tcPr marL="68581" marR="6858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r>
              <a:tr h="213356">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400" b="1" dirty="0">
                          <a:solidFill>
                            <a:schemeClr val="bg1"/>
                          </a:solidFill>
                          <a:effectLst/>
                          <a:latin typeface="+mn-lt"/>
                        </a:rPr>
                        <a:t>CPUs</a:t>
                      </a:r>
                      <a:endParaRPr lang="en-US" sz="1400" b="1" dirty="0">
                        <a:solidFill>
                          <a:schemeClr val="bg1"/>
                        </a:solidFill>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0000"/>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2</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2</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r>
              <a:tr h="213356">
                <a:tc>
                  <a:txBody>
                    <a:bodyPr/>
                    <a:lstStyle/>
                    <a:p>
                      <a:pPr marL="0" marR="0">
                        <a:spcBef>
                          <a:spcPts val="0"/>
                        </a:spcBef>
                        <a:spcAft>
                          <a:spcPts val="0"/>
                        </a:spcAft>
                      </a:pPr>
                      <a:r>
                        <a:rPr lang="en-US" sz="1400" b="1" dirty="0" smtClean="0">
                          <a:solidFill>
                            <a:schemeClr val="bg1"/>
                          </a:solidFill>
                          <a:effectLst/>
                          <a:latin typeface="+mn-lt"/>
                          <a:ea typeface="Calibri"/>
                        </a:rPr>
                        <a:t>Cores per CPU</a:t>
                      </a:r>
                      <a:endParaRPr lang="en-US" sz="1400" b="1" dirty="0">
                        <a:solidFill>
                          <a:schemeClr val="bg1"/>
                        </a:solidFill>
                        <a:effectLst/>
                        <a:latin typeface="+mn-lt"/>
                        <a:ea typeface="Calibri"/>
                      </a:endParaRPr>
                    </a:p>
                  </a:txBody>
                  <a:tcPr marL="68581" marR="68581" marT="0" marB="0">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C0000"/>
                    </a:solidFill>
                  </a:tcPr>
                </a:tc>
                <a:tc>
                  <a:txBody>
                    <a:bodyPr/>
                    <a:lstStyle/>
                    <a:p>
                      <a:pPr marL="0" marR="0" algn="ctr">
                        <a:spcBef>
                          <a:spcPts val="0"/>
                        </a:spcBef>
                        <a:spcAft>
                          <a:spcPts val="0"/>
                        </a:spcAft>
                      </a:pPr>
                      <a:r>
                        <a:rPr lang="en-US" sz="1400" b="1" dirty="0" smtClean="0">
                          <a:effectLst/>
                          <a:latin typeface="+mn-lt"/>
                          <a:ea typeface="Calibri"/>
                        </a:rPr>
                        <a:t>4</a:t>
                      </a:r>
                      <a:endParaRPr lang="en-US" sz="1400" b="1" dirty="0">
                        <a:effectLst/>
                        <a:latin typeface="+mn-lt"/>
                        <a:ea typeface="Calibri"/>
                      </a:endParaRPr>
                    </a:p>
                  </a:txBody>
                  <a:tcPr marL="68581" marR="6858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c>
                  <a:txBody>
                    <a:bodyPr/>
                    <a:lstStyle/>
                    <a:p>
                      <a:pPr marL="0" marR="0" algn="ctr">
                        <a:spcBef>
                          <a:spcPts val="0"/>
                        </a:spcBef>
                        <a:spcAft>
                          <a:spcPts val="0"/>
                        </a:spcAft>
                      </a:pPr>
                      <a:r>
                        <a:rPr lang="en-US" sz="1400" b="1" smtClean="0">
                          <a:effectLst/>
                          <a:latin typeface="+mn-lt"/>
                          <a:ea typeface="Calibri"/>
                        </a:rPr>
                        <a:t>6</a:t>
                      </a:r>
                      <a:endParaRPr lang="en-US" sz="1400" b="1" dirty="0">
                        <a:effectLst/>
                        <a:latin typeface="+mn-lt"/>
                        <a:ea typeface="Calibri"/>
                      </a:endParaRPr>
                    </a:p>
                  </a:txBody>
                  <a:tcPr marL="68581" marR="68581"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r>
              <a:tr h="229514">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400" dirty="0">
                          <a:effectLst/>
                          <a:latin typeface="+mn-lt"/>
                        </a:rPr>
                        <a:t>Memory, RAM</a:t>
                      </a:r>
                      <a:endParaRPr lang="en-US" sz="1400"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0000"/>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32 GB</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48GB</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r>
              <a:tr h="214314">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400">
                          <a:effectLst/>
                          <a:latin typeface="+mn-lt"/>
                        </a:rPr>
                        <a:t>Hard Drives</a:t>
                      </a:r>
                      <a:endParaRPr lang="en-US" sz="140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0000"/>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effectLst/>
                          <a:latin typeface="+mn-lt"/>
                        </a:rPr>
                        <a:t>146 GB </a:t>
                      </a:r>
                      <a:r>
                        <a:rPr lang="en-US" sz="1400" b="1" dirty="0" smtClean="0">
                          <a:effectLst/>
                          <a:latin typeface="+mn-lt"/>
                        </a:rPr>
                        <a:t>* 6 =  ~</a:t>
                      </a:r>
                      <a:r>
                        <a:rPr lang="en-US" sz="1400" b="1" dirty="0" err="1" smtClean="0">
                          <a:effectLst/>
                          <a:latin typeface="+mn-lt"/>
                        </a:rPr>
                        <a:t>670GB</a:t>
                      </a:r>
                      <a:r>
                        <a:rPr lang="en-US" sz="1400" b="1" dirty="0" smtClean="0">
                          <a:effectLst/>
                          <a:latin typeface="+mn-lt"/>
                        </a:rPr>
                        <a:t> useable</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300 GB </a:t>
                      </a:r>
                      <a:r>
                        <a:rPr lang="en-US" sz="1400" b="1" dirty="0" smtClean="0">
                          <a:effectLst/>
                          <a:latin typeface="+mn-lt"/>
                        </a:rPr>
                        <a:t>* 4 =     </a:t>
                      </a:r>
                      <a:r>
                        <a:rPr lang="en-US" sz="1400" b="1" dirty="0" smtClean="0"/>
                        <a:t>~</a:t>
                      </a:r>
                      <a:r>
                        <a:rPr lang="en-US" sz="1400" b="1" dirty="0" err="1" smtClean="0"/>
                        <a:t>820GB</a:t>
                      </a:r>
                      <a:r>
                        <a:rPr lang="en-US" sz="1400" b="1" dirty="0" smtClean="0"/>
                        <a:t> useable </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r>
              <a:tr h="214314">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400">
                          <a:effectLst/>
                          <a:latin typeface="+mn-lt"/>
                        </a:rPr>
                        <a:t>RAID Level</a:t>
                      </a:r>
                      <a:endParaRPr lang="en-US" sz="140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0000"/>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5</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5</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r>
              <a:tr h="214314">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400">
                          <a:effectLst/>
                          <a:latin typeface="+mn-lt"/>
                        </a:rPr>
                        <a:t>Power Supply</a:t>
                      </a:r>
                      <a:endParaRPr lang="en-US" sz="140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0000"/>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2</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2</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r>
              <a:tr h="731615">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400">
                          <a:effectLst/>
                          <a:latin typeface="+mn-lt"/>
                        </a:rPr>
                        <a:t>NICs available</a:t>
                      </a:r>
                      <a:endParaRPr lang="en-US" sz="140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0000"/>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6:</a:t>
                      </a:r>
                    </a:p>
                    <a:p>
                      <a:pPr marL="0" marR="0" algn="ctr">
                        <a:spcBef>
                          <a:spcPts val="0"/>
                        </a:spcBef>
                        <a:spcAft>
                          <a:spcPts val="0"/>
                        </a:spcAft>
                      </a:pPr>
                      <a:r>
                        <a:rPr lang="en-US" sz="1400" b="1" dirty="0">
                          <a:effectLst/>
                          <a:latin typeface="+mn-lt"/>
                        </a:rPr>
                        <a:t>MB 2 port + </a:t>
                      </a:r>
                      <a:endParaRPr lang="en-US" sz="1400" b="1" dirty="0" smtClean="0">
                        <a:effectLst/>
                        <a:latin typeface="+mn-lt"/>
                      </a:endParaRPr>
                    </a:p>
                    <a:p>
                      <a:pPr marL="0" marR="0" algn="ctr">
                        <a:spcBef>
                          <a:spcPts val="0"/>
                        </a:spcBef>
                        <a:spcAft>
                          <a:spcPts val="0"/>
                        </a:spcAft>
                      </a:pPr>
                      <a:r>
                        <a:rPr lang="en-US" sz="1400" b="1" dirty="0" smtClean="0">
                          <a:effectLst/>
                          <a:latin typeface="+mn-lt"/>
                        </a:rPr>
                        <a:t>(two) PCI </a:t>
                      </a:r>
                      <a:r>
                        <a:rPr lang="en-US" sz="1400" b="1" dirty="0">
                          <a:effectLst/>
                          <a:latin typeface="+mn-lt"/>
                        </a:rPr>
                        <a:t>2 </a:t>
                      </a:r>
                      <a:r>
                        <a:rPr lang="en-US" sz="1400" b="1" dirty="0" smtClean="0">
                          <a:effectLst/>
                          <a:latin typeface="+mn-lt"/>
                        </a:rPr>
                        <a:t>port</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400" b="1" dirty="0">
                          <a:effectLst/>
                          <a:latin typeface="+mn-lt"/>
                        </a:rPr>
                        <a:t>8</a:t>
                      </a:r>
                      <a:r>
                        <a:rPr lang="en-US" sz="1400" b="1" dirty="0" smtClean="0">
                          <a:effectLst/>
                          <a:latin typeface="+mn-lt"/>
                        </a:rPr>
                        <a:t>:</a:t>
                      </a:r>
                      <a:endParaRPr lang="en-US" sz="1400" b="1" dirty="0">
                        <a:effectLst/>
                        <a:latin typeface="+mn-lt"/>
                      </a:endParaRPr>
                    </a:p>
                    <a:p>
                      <a:pPr marL="0" marR="0" algn="ctr">
                        <a:spcBef>
                          <a:spcPts val="0"/>
                        </a:spcBef>
                        <a:spcAft>
                          <a:spcPts val="0"/>
                        </a:spcAft>
                      </a:pPr>
                      <a:r>
                        <a:rPr lang="en-US" sz="1400" b="1" dirty="0">
                          <a:effectLst/>
                          <a:latin typeface="+mn-lt"/>
                        </a:rPr>
                        <a:t>MB 4 port + </a:t>
                      </a:r>
                      <a:endParaRPr lang="en-US" sz="1400" b="1" dirty="0" smtClean="0">
                        <a:effectLst/>
                        <a:latin typeface="+mn-lt"/>
                      </a:endParaRPr>
                    </a:p>
                    <a:p>
                      <a:pPr marL="0" marR="0" algn="ctr">
                        <a:spcBef>
                          <a:spcPts val="0"/>
                        </a:spcBef>
                        <a:spcAft>
                          <a:spcPts val="0"/>
                        </a:spcAft>
                      </a:pPr>
                      <a:r>
                        <a:rPr lang="en-US" sz="1400" b="1" dirty="0" smtClean="0">
                          <a:effectLst/>
                          <a:latin typeface="+mn-lt"/>
                        </a:rPr>
                        <a:t>(two) PCI </a:t>
                      </a:r>
                      <a:r>
                        <a:rPr lang="en-US" sz="1400" b="1" dirty="0">
                          <a:effectLst/>
                          <a:latin typeface="+mn-lt"/>
                        </a:rPr>
                        <a:t>2 </a:t>
                      </a:r>
                      <a:r>
                        <a:rPr lang="en-US" sz="1400" b="1" dirty="0" smtClean="0">
                          <a:effectLst/>
                          <a:latin typeface="+mn-lt"/>
                        </a:rPr>
                        <a:t>port</a:t>
                      </a:r>
                      <a:endParaRPr lang="en-US" sz="1400" b="1" dirty="0">
                        <a:effectLst/>
                        <a:latin typeface="+mn-lt"/>
                        <a:ea typeface="Calibri"/>
                      </a:endParaRPr>
                    </a:p>
                  </a:txBody>
                  <a:tcPr marL="68581" marR="68581"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CC0000">
                            <a:tint val="66000"/>
                            <a:satMod val="160000"/>
                          </a:srgbClr>
                        </a:gs>
                        <a:gs pos="90000">
                          <a:srgbClr val="FFFF00"/>
                        </a:gs>
                        <a:gs pos="100000">
                          <a:srgbClr val="CC0000">
                            <a:tint val="23500"/>
                            <a:satMod val="160000"/>
                          </a:srgbClr>
                        </a:gs>
                      </a:gsLst>
                      <a:lin ang="5400000" scaled="0"/>
                    </a:gradFill>
                  </a:tcPr>
                </a:tc>
              </a:tr>
            </a:tbl>
          </a:graphicData>
        </a:graphic>
      </p:graphicFrame>
      <p:sp>
        <p:nvSpPr>
          <p:cNvPr id="7" name="Rectangle 2"/>
          <p:cNvSpPr txBox="1">
            <a:spLocks noChangeArrowheads="1"/>
          </p:cNvSpPr>
          <p:nvPr/>
        </p:nvSpPr>
        <p:spPr bwMode="auto">
          <a:xfrm>
            <a:off x="642938" y="3143250"/>
            <a:ext cx="7069137" cy="720725"/>
          </a:xfrm>
          <a:prstGeom prst="rect">
            <a:avLst/>
          </a:prstGeom>
          <a:noFill/>
          <a:ln w="9525" algn="ctr">
            <a:noFill/>
            <a:miter lim="800000"/>
            <a:headEnd/>
            <a:tailEnd/>
          </a:ln>
        </p:spPr>
        <p:txBody>
          <a:bodyPr lIns="0" tIns="0" rIns="0" bIns="0" anchor="b"/>
          <a:lstStyle/>
          <a:p>
            <a:pPr>
              <a:lnSpc>
                <a:spcPct val="90000"/>
              </a:lnSpc>
              <a:defRPr/>
            </a:pPr>
            <a:endParaRPr lang="en-US" kern="0" dirty="0">
              <a:solidFill>
                <a:schemeClr val="tx2"/>
              </a:solidFill>
              <a:latin typeface="+mj-lt"/>
              <a:ea typeface="+mj-ea"/>
              <a:cs typeface="+mj-cs"/>
            </a:endParaRPr>
          </a:p>
        </p:txBody>
      </p:sp>
      <p:sp>
        <p:nvSpPr>
          <p:cNvPr id="50237" name="Title 7"/>
          <p:cNvSpPr>
            <a:spLocks noGrp="1"/>
          </p:cNvSpPr>
          <p:nvPr>
            <p:ph type="title"/>
          </p:nvPr>
        </p:nvSpPr>
        <p:spPr/>
        <p:txBody>
          <a:bodyPr/>
          <a:lstStyle/>
          <a:p>
            <a:r>
              <a:rPr lang="en-US" smtClean="0"/>
              <a:t>Hardware Platforms – </a:t>
            </a:r>
            <a:r>
              <a:rPr lang="en-US" sz="2400" smtClean="0"/>
              <a:t>S8800 IBM &amp; HP ProLiant </a:t>
            </a:r>
            <a:endParaRPr lang="en-US" smtClean="0"/>
          </a:p>
        </p:txBody>
      </p:sp>
    </p:spTree>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t="16154"/>
          <a:stretch>
            <a:fillRect/>
          </a:stretch>
        </p:blipFill>
        <p:spPr bwMode="auto">
          <a:xfrm>
            <a:off x="762000" y="1524000"/>
            <a:ext cx="7239000" cy="4191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Server</a:t>
            </a:r>
          </a:p>
        </p:txBody>
      </p:sp>
      <p:sp>
        <p:nvSpPr>
          <p:cNvPr id="32771" name="Content Placeholder 2"/>
          <p:cNvSpPr>
            <a:spLocks noGrp="1"/>
          </p:cNvSpPr>
          <p:nvPr>
            <p:ph idx="1"/>
          </p:nvPr>
        </p:nvSpPr>
        <p:spPr>
          <a:xfrm>
            <a:off x="228600" y="5943600"/>
            <a:ext cx="8218488" cy="533400"/>
          </a:xfrm>
        </p:spPr>
        <p:txBody>
          <a:bodyPr/>
          <a:lstStyle/>
          <a:p>
            <a:pPr marL="457200" indent="-457200" algn="ctr" eaLnBrk="1" hangingPunct="1">
              <a:buNone/>
              <a:defRPr/>
            </a:pPr>
            <a:r>
              <a:rPr lang="en-US" sz="2000" dirty="0" smtClean="0"/>
              <a:t>In CDOM </a:t>
            </a:r>
            <a:r>
              <a:rPr lang="en-US" sz="2000" b="1" dirty="0" smtClean="0"/>
              <a:t>Virtual Machine Management</a:t>
            </a:r>
            <a:r>
              <a:rPr lang="en-US" sz="2000" dirty="0" smtClean="0"/>
              <a:t>, click </a:t>
            </a:r>
            <a:r>
              <a:rPr lang="en-US" sz="2000" b="1" dirty="0" smtClean="0"/>
              <a:t>presence_va</a:t>
            </a:r>
            <a:r>
              <a:rPr lang="en-US" sz="2000" dirty="0" smtClean="0"/>
              <a:t> link</a:t>
            </a:r>
            <a:endParaRPr lang="en-US" sz="2000" b="1" dirty="0" smtClean="0"/>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210</a:t>
            </a:fld>
            <a:endParaRPr lang="en-US" dirty="0" smtClean="0"/>
          </a:p>
        </p:txBody>
      </p:sp>
      <p:sp>
        <p:nvSpPr>
          <p:cNvPr id="8" name="Oval 7"/>
          <p:cNvSpPr/>
          <p:nvPr/>
        </p:nvSpPr>
        <p:spPr bwMode="auto">
          <a:xfrm>
            <a:off x="2514600" y="4343400"/>
            <a:ext cx="6858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t="16154"/>
          <a:stretch>
            <a:fillRect/>
          </a:stretch>
        </p:blipFill>
        <p:spPr bwMode="auto">
          <a:xfrm>
            <a:off x="914400" y="1600200"/>
            <a:ext cx="7162800" cy="4191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Server</a:t>
            </a:r>
          </a:p>
        </p:txBody>
      </p:sp>
      <p:sp>
        <p:nvSpPr>
          <p:cNvPr id="32771" name="Content Placeholder 2"/>
          <p:cNvSpPr>
            <a:spLocks noGrp="1"/>
          </p:cNvSpPr>
          <p:nvPr>
            <p:ph idx="1"/>
          </p:nvPr>
        </p:nvSpPr>
        <p:spPr>
          <a:xfrm>
            <a:off x="152400" y="5943600"/>
            <a:ext cx="8218488" cy="533400"/>
          </a:xfrm>
        </p:spPr>
        <p:txBody>
          <a:bodyPr/>
          <a:lstStyle/>
          <a:p>
            <a:pPr marL="457200" indent="-457200" algn="ctr" eaLnBrk="1" hangingPunct="1">
              <a:buNone/>
              <a:defRPr/>
            </a:pPr>
            <a:r>
              <a:rPr lang="en-US" sz="2000" dirty="0" smtClean="0"/>
              <a:t>Click </a:t>
            </a:r>
            <a:r>
              <a:rPr lang="en-US" sz="2000" b="1" dirty="0" smtClean="0"/>
              <a:t>Reboot</a:t>
            </a:r>
            <a:r>
              <a:rPr lang="en-US" sz="2000" dirty="0" smtClean="0"/>
              <a:t> button to restart the Presence Server</a:t>
            </a:r>
            <a:endParaRPr lang="en-US" sz="2000" b="1" dirty="0" smtClean="0"/>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211</a:t>
            </a:fld>
            <a:endParaRPr lang="en-US" dirty="0" smtClean="0"/>
          </a:p>
        </p:txBody>
      </p:sp>
      <p:sp>
        <p:nvSpPr>
          <p:cNvPr id="8" name="Oval 7"/>
          <p:cNvSpPr/>
          <p:nvPr/>
        </p:nvSpPr>
        <p:spPr bwMode="auto">
          <a:xfrm>
            <a:off x="2286000" y="4419600"/>
            <a:ext cx="6096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Users</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212</a:t>
            </a:fld>
            <a:endParaRPr lang="en-US" dirty="0"/>
          </a:p>
        </p:txBody>
      </p:sp>
      <p:pic>
        <p:nvPicPr>
          <p:cNvPr id="5" name="Content Placeholder 4"/>
          <p:cNvPicPr>
            <a:picLocks noGrp="1"/>
          </p:cNvPicPr>
          <p:nvPr>
            <p:ph idx="1"/>
          </p:nvPr>
        </p:nvPicPr>
        <p:blipFill>
          <a:blip r:embed="rId2" cstate="print"/>
          <a:srcRect t="19038"/>
          <a:stretch>
            <a:fillRect/>
          </a:stretch>
        </p:blipFill>
        <p:spPr bwMode="auto">
          <a:xfrm>
            <a:off x="457200" y="1916712"/>
            <a:ext cx="8218488" cy="4032638"/>
          </a:xfrm>
          <a:prstGeom prst="rect">
            <a:avLst/>
          </a:prstGeom>
          <a:noFill/>
          <a:ln w="9525">
            <a:noFill/>
            <a:miter lim="800000"/>
            <a:headEnd/>
            <a:tailEnd/>
          </a:ln>
        </p:spPr>
      </p:pic>
      <p:cxnSp>
        <p:nvCxnSpPr>
          <p:cNvPr id="6" name="Straight Arrow Connector 5"/>
          <p:cNvCxnSpPr/>
          <p:nvPr/>
        </p:nvCxnSpPr>
        <p:spPr bwMode="auto">
          <a:xfrm rot="16200000" flipV="1">
            <a:off x="1371600" y="4343400"/>
            <a:ext cx="1371600" cy="7620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Users</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213</a:t>
            </a:fld>
            <a:endParaRPr lang="en-US" dirty="0"/>
          </a:p>
        </p:txBody>
      </p:sp>
      <p:pic>
        <p:nvPicPr>
          <p:cNvPr id="188418" name="Picture 2"/>
          <p:cNvPicPr>
            <a:picLocks noGrp="1" noChangeAspect="1" noChangeArrowheads="1"/>
          </p:cNvPicPr>
          <p:nvPr>
            <p:ph idx="1"/>
          </p:nvPr>
        </p:nvPicPr>
        <p:blipFill>
          <a:blip r:embed="rId2" cstate="print"/>
          <a:srcRect l="1960" t="12128" b="31741"/>
          <a:stretch>
            <a:fillRect/>
          </a:stretch>
        </p:blipFill>
        <p:spPr bwMode="auto">
          <a:xfrm>
            <a:off x="1143000" y="1905000"/>
            <a:ext cx="7686693" cy="3810000"/>
          </a:xfrm>
          <a:prstGeom prst="rect">
            <a:avLst/>
          </a:prstGeom>
          <a:noFill/>
          <a:ln w="9525">
            <a:noFill/>
            <a:miter lim="800000"/>
            <a:headEnd/>
            <a:tailEnd/>
          </a:ln>
        </p:spPr>
      </p:pic>
      <p:cxnSp>
        <p:nvCxnSpPr>
          <p:cNvPr id="6" name="Straight Arrow Connector 5"/>
          <p:cNvCxnSpPr/>
          <p:nvPr/>
        </p:nvCxnSpPr>
        <p:spPr bwMode="auto">
          <a:xfrm rot="10800000">
            <a:off x="2667000" y="4267200"/>
            <a:ext cx="1828800" cy="1752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Users</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214</a:t>
            </a:fld>
            <a:endParaRPr lang="en-US" dirty="0"/>
          </a:p>
        </p:txBody>
      </p:sp>
      <p:pic>
        <p:nvPicPr>
          <p:cNvPr id="189442" name="Picture 2"/>
          <p:cNvPicPr>
            <a:picLocks noGrp="1" noChangeAspect="1" noChangeArrowheads="1"/>
          </p:cNvPicPr>
          <p:nvPr>
            <p:ph idx="1"/>
          </p:nvPr>
        </p:nvPicPr>
        <p:blipFill>
          <a:blip r:embed="rId2" cstate="print"/>
          <a:srcRect l="-44" t="13732" b="7685"/>
          <a:stretch>
            <a:fillRect/>
          </a:stretch>
        </p:blipFill>
        <p:spPr bwMode="auto">
          <a:xfrm>
            <a:off x="609600" y="1752600"/>
            <a:ext cx="8226414" cy="4191000"/>
          </a:xfrm>
          <a:prstGeom prst="rect">
            <a:avLst/>
          </a:prstGeom>
          <a:noFill/>
          <a:ln w="9525">
            <a:noFill/>
            <a:miter lim="800000"/>
            <a:headEnd/>
            <a:tailEnd/>
          </a:ln>
        </p:spPr>
      </p:pic>
      <p:grpSp>
        <p:nvGrpSpPr>
          <p:cNvPr id="9" name="Group 8"/>
          <p:cNvGrpSpPr/>
          <p:nvPr/>
        </p:nvGrpSpPr>
        <p:grpSpPr>
          <a:xfrm>
            <a:off x="5029200" y="3657631"/>
            <a:ext cx="3200400" cy="1991587"/>
            <a:chOff x="3962400" y="3505231"/>
            <a:chExt cx="3200400" cy="1991587"/>
          </a:xfrm>
        </p:grpSpPr>
        <p:cxnSp>
          <p:nvCxnSpPr>
            <p:cNvPr id="10" name="Straight Arrow Connector 9"/>
            <p:cNvCxnSpPr>
              <a:stCxn id="11" idx="1"/>
            </p:cNvCxnSpPr>
            <p:nvPr/>
          </p:nvCxnSpPr>
          <p:spPr bwMode="auto">
            <a:xfrm rot="10800000">
              <a:off x="3962400" y="3505231"/>
              <a:ext cx="685800" cy="145297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1" name="TextBox 10"/>
            <p:cNvSpPr txBox="1"/>
            <p:nvPr/>
          </p:nvSpPr>
          <p:spPr>
            <a:xfrm>
              <a:off x="4648200" y="4419600"/>
              <a:ext cx="2514600" cy="1077218"/>
            </a:xfrm>
            <a:prstGeom prst="rect">
              <a:avLst/>
            </a:prstGeom>
            <a:noFill/>
            <a:ln w="28575">
              <a:solidFill>
                <a:srgbClr val="FF0000"/>
              </a:solidFill>
            </a:ln>
          </p:spPr>
          <p:txBody>
            <a:bodyPr wrap="square" rtlCol="0">
              <a:spAutoFit/>
            </a:bodyPr>
            <a:lstStyle/>
            <a:p>
              <a:r>
                <a:rPr lang="en-US" sz="1600" b="1" dirty="0" smtClean="0"/>
                <a:t>Browse users.xml file on your PC and click Import button at the bottom</a:t>
              </a:r>
              <a:endParaRPr lang="en-US" sz="1600" b="1" dirty="0"/>
            </a:p>
          </p:txBody>
        </p:sp>
      </p:grpSp>
    </p:spTree>
  </p:cSld>
  <p:clrMapOvr>
    <a:masterClrMapping/>
  </p:clrMapOvr>
  <p:transition>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Users</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215</a:t>
            </a:fld>
            <a:endParaRPr lang="en-US" dirty="0"/>
          </a:p>
        </p:txBody>
      </p:sp>
      <p:pic>
        <p:nvPicPr>
          <p:cNvPr id="5" name="Content Placeholder 4"/>
          <p:cNvPicPr>
            <a:picLocks noGrp="1"/>
          </p:cNvPicPr>
          <p:nvPr>
            <p:ph idx="1"/>
          </p:nvPr>
        </p:nvPicPr>
        <p:blipFill>
          <a:blip r:embed="rId2" cstate="print"/>
          <a:srcRect l="958" t="7317" b="7685"/>
          <a:stretch>
            <a:fillRect/>
          </a:stretch>
        </p:blipFill>
        <p:spPr bwMode="auto">
          <a:xfrm>
            <a:off x="609600" y="1447800"/>
            <a:ext cx="8001000" cy="4800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3BC4B5F2-C48B-477F-8538-32B4386A2A43}" type="slidenum">
              <a:rPr lang="en-US" sz="800" b="1">
                <a:solidFill>
                  <a:srgbClr val="988888"/>
                </a:solidFill>
              </a:rPr>
              <a:pPr algn="r">
                <a:lnSpc>
                  <a:spcPct val="100000"/>
                </a:lnSpc>
              </a:pPr>
              <a:t>216</a:t>
            </a:fld>
            <a:endParaRPr lang="en-US" sz="800" b="1" dirty="0">
              <a:solidFill>
                <a:srgbClr val="988888"/>
              </a:solidFill>
            </a:endParaRPr>
          </a:p>
        </p:txBody>
      </p:sp>
      <p:sp>
        <p:nvSpPr>
          <p:cNvPr id="26627" name="Rectangle 2"/>
          <p:cNvSpPr>
            <a:spLocks noGrp="1" noChangeArrowheads="1"/>
          </p:cNvSpPr>
          <p:nvPr>
            <p:ph type="title"/>
          </p:nvPr>
        </p:nvSpPr>
        <p:spPr>
          <a:xfrm>
            <a:off x="455613" y="482600"/>
            <a:ext cx="7716837" cy="720725"/>
          </a:xfrm>
        </p:spPr>
        <p:txBody>
          <a:bodyPr/>
          <a:lstStyle/>
          <a:p>
            <a:pPr eaLnBrk="1" hangingPunct="1"/>
            <a:r>
              <a:rPr lang="en-US" dirty="0" smtClean="0"/>
              <a:t>ME Topology – Administer New Flare/A175 User</a:t>
            </a:r>
          </a:p>
        </p:txBody>
      </p:sp>
      <p:sp>
        <p:nvSpPr>
          <p:cNvPr id="20493" name="Rectangle 19"/>
          <p:cNvSpPr>
            <a:spLocks noChangeArrowheads="1"/>
          </p:cNvSpPr>
          <p:nvPr/>
        </p:nvSpPr>
        <p:spPr bwMode="auto">
          <a:xfrm>
            <a:off x="1979712" y="4437112"/>
            <a:ext cx="143219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Flare/A175</a:t>
            </a:r>
          </a:p>
          <a:p>
            <a:pPr algn="ctr">
              <a:defRPr/>
            </a:pPr>
            <a:r>
              <a:rPr lang="en-US" dirty="0">
                <a:solidFill>
                  <a:schemeClr val="tx1">
                    <a:lumMod val="95000"/>
                    <a:lumOff val="5000"/>
                  </a:schemeClr>
                </a:solidFill>
              </a:rPr>
              <a:t>Endpoint</a:t>
            </a:r>
          </a:p>
        </p:txBody>
      </p:sp>
      <p:sp>
        <p:nvSpPr>
          <p:cNvPr id="26634"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6635"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6636"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6637"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6638"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6639"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6640"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6641"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6642"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6664"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26665" name="TextBox 29"/>
          <p:cNvSpPr txBox="1">
            <a:spLocks noChangeArrowheads="1"/>
          </p:cNvSpPr>
          <p:nvPr/>
        </p:nvSpPr>
        <p:spPr bwMode="auto">
          <a:xfrm>
            <a:off x="3563938" y="4076700"/>
            <a:ext cx="5400675" cy="2400657"/>
          </a:xfrm>
          <a:prstGeom prst="rect">
            <a:avLst/>
          </a:prstGeom>
          <a:noFill/>
          <a:ln w="28575">
            <a:solidFill>
              <a:schemeClr val="tx1"/>
            </a:solidFill>
            <a:miter lim="800000"/>
            <a:headEnd/>
            <a:tailEnd/>
          </a:ln>
        </p:spPr>
        <p:txBody>
          <a:bodyPr>
            <a:spAutoFit/>
          </a:bodyPr>
          <a:lstStyle/>
          <a:p>
            <a:pPr algn="l"/>
            <a:r>
              <a:rPr lang="en-US" sz="2000" b="1" dirty="0"/>
              <a:t>Add a new Flare/A175  user:</a:t>
            </a:r>
          </a:p>
          <a:p>
            <a:pPr algn="l">
              <a:buFont typeface="Arial" charset="0"/>
              <a:buChar char="•"/>
            </a:pPr>
            <a:r>
              <a:rPr lang="en-US" dirty="0">
                <a:solidFill>
                  <a:srgbClr val="0A3F70"/>
                </a:solidFill>
              </a:rPr>
              <a:t> </a:t>
            </a:r>
            <a:r>
              <a:rPr lang="en-US" sz="1600" dirty="0">
                <a:solidFill>
                  <a:srgbClr val="0A3F70"/>
                </a:solidFill>
              </a:rPr>
              <a:t>Use SMGR </a:t>
            </a:r>
            <a:r>
              <a:rPr lang="en-US" sz="1600" i="1" dirty="0">
                <a:solidFill>
                  <a:srgbClr val="0A3F70"/>
                </a:solidFill>
              </a:rPr>
              <a:t>Manage</a:t>
            </a:r>
            <a:r>
              <a:rPr lang="en-US" sz="1600" b="1" i="1" dirty="0">
                <a:solidFill>
                  <a:srgbClr val="0A3F70"/>
                </a:solidFill>
              </a:rPr>
              <a:t> </a:t>
            </a:r>
            <a:r>
              <a:rPr lang="en-US" sz="1600" i="1" dirty="0">
                <a:solidFill>
                  <a:srgbClr val="0A3F70"/>
                </a:solidFill>
              </a:rPr>
              <a:t>User</a:t>
            </a:r>
            <a:r>
              <a:rPr lang="en-US" sz="1600" b="1" i="1" dirty="0">
                <a:solidFill>
                  <a:srgbClr val="0A3F70"/>
                </a:solidFill>
              </a:rPr>
              <a:t>  </a:t>
            </a:r>
            <a:r>
              <a:rPr lang="en-US" sz="1600" dirty="0">
                <a:solidFill>
                  <a:srgbClr val="0A3F70"/>
                </a:solidFill>
              </a:rPr>
              <a:t>feature to add user</a:t>
            </a:r>
          </a:p>
          <a:p>
            <a:pPr lvl="1" algn="l">
              <a:buFont typeface="Arial" charset="0"/>
              <a:buChar char="•"/>
            </a:pPr>
            <a:r>
              <a:rPr lang="en-US" sz="1600" dirty="0">
                <a:solidFill>
                  <a:srgbClr val="0A3F70"/>
                </a:solidFill>
              </a:rPr>
              <a:t> Configure User Identity</a:t>
            </a:r>
          </a:p>
          <a:p>
            <a:pPr lvl="1" algn="l">
              <a:buFont typeface="Arial" charset="0"/>
              <a:buChar char="•"/>
            </a:pPr>
            <a:r>
              <a:rPr lang="en-US" sz="1600" dirty="0">
                <a:solidFill>
                  <a:srgbClr val="0A3F70"/>
                </a:solidFill>
              </a:rPr>
              <a:t> Configure Communication Profile</a:t>
            </a:r>
          </a:p>
          <a:p>
            <a:pPr lvl="1" algn="l">
              <a:buFont typeface="Arial" charset="0"/>
              <a:buChar char="•"/>
            </a:pPr>
            <a:r>
              <a:rPr lang="en-US" sz="1600" dirty="0">
                <a:solidFill>
                  <a:srgbClr val="0A3F70"/>
                </a:solidFill>
              </a:rPr>
              <a:t> Configure Membership Roles</a:t>
            </a:r>
          </a:p>
          <a:p>
            <a:pPr lvl="1" algn="l">
              <a:buFont typeface="Arial" charset="0"/>
              <a:buChar char="•"/>
            </a:pPr>
            <a:r>
              <a:rPr lang="en-US" sz="1600" dirty="0">
                <a:solidFill>
                  <a:srgbClr val="0A3F70"/>
                </a:solidFill>
              </a:rPr>
              <a:t> Add Contacts (Including Presence Buddies)</a:t>
            </a:r>
          </a:p>
          <a:p>
            <a:pPr algn="l">
              <a:buFont typeface="Arial" charset="0"/>
              <a:buChar char="•"/>
            </a:pPr>
            <a:r>
              <a:rPr lang="en-US" sz="1600" dirty="0">
                <a:solidFill>
                  <a:srgbClr val="0A3F70"/>
                </a:solidFill>
              </a:rPr>
              <a:t> SMGR then adds new user to SM, PS databases</a:t>
            </a:r>
          </a:p>
          <a:p>
            <a:pPr algn="l">
              <a:buFont typeface="Arial" charset="0"/>
              <a:buChar char="•"/>
            </a:pPr>
            <a:r>
              <a:rPr lang="en-US" sz="1600" dirty="0">
                <a:solidFill>
                  <a:srgbClr val="0A3F70"/>
                </a:solidFill>
              </a:rPr>
              <a:t> SMGR then logs into CM-ES, adds station</a:t>
            </a:r>
          </a:p>
          <a:p>
            <a:pPr algn="l">
              <a:buFont typeface="Arial" charset="0"/>
              <a:buChar char="•"/>
            </a:pPr>
            <a:r>
              <a:rPr lang="en-US" sz="1600" dirty="0">
                <a:solidFill>
                  <a:srgbClr val="0A3F70"/>
                </a:solidFill>
              </a:rPr>
              <a:t> Don’t forget to save translations in CM-ES !!!</a:t>
            </a:r>
          </a:p>
        </p:txBody>
      </p:sp>
      <p:sp>
        <p:nvSpPr>
          <p:cNvPr id="26666" name="TextBox 25"/>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0551" name="Rectangle 27"/>
          <p:cNvSpPr>
            <a:spLocks noChangeArrowheads="1"/>
          </p:cNvSpPr>
          <p:nvPr/>
        </p:nvSpPr>
        <p:spPr bwMode="auto">
          <a:xfrm>
            <a:off x="3347864" y="2276872"/>
            <a:ext cx="86409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457200" y="5867400"/>
            <a:ext cx="8218488" cy="457200"/>
          </a:xfrm>
        </p:spPr>
        <p:txBody>
          <a:bodyPr/>
          <a:lstStyle/>
          <a:p>
            <a:pPr marL="457200" indent="-457200" algn="ctr" eaLnBrk="1" hangingPunct="1">
              <a:buNone/>
              <a:defRPr/>
            </a:pPr>
            <a:r>
              <a:rPr lang="en-US" sz="2000" dirty="0" smtClean="0"/>
              <a:t>Navigate to </a:t>
            </a:r>
            <a:r>
              <a:rPr lang="en-US" sz="2000" b="1" dirty="0" smtClean="0"/>
              <a:t>Users -&gt; User Management </a:t>
            </a:r>
            <a:r>
              <a:rPr lang="en-US" sz="2000" dirty="0" smtClean="0"/>
              <a:t>in SMGR, click </a:t>
            </a:r>
            <a:r>
              <a:rPr lang="en-US" sz="2000" b="1" dirty="0" smtClean="0"/>
              <a:t>New</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217</a:t>
            </a:fld>
            <a:endParaRPr lang="en-US" dirty="0" smtClean="0"/>
          </a:p>
        </p:txBody>
      </p:sp>
      <p:pic>
        <p:nvPicPr>
          <p:cNvPr id="5" name="Picture 4"/>
          <p:cNvPicPr/>
          <p:nvPr/>
        </p:nvPicPr>
        <p:blipFill>
          <a:blip r:embed="rId2" cstate="print"/>
          <a:srcRect t="16154"/>
          <a:stretch>
            <a:fillRect/>
          </a:stretch>
        </p:blipFill>
        <p:spPr bwMode="auto">
          <a:xfrm>
            <a:off x="685800" y="1600200"/>
            <a:ext cx="7315200" cy="4114800"/>
          </a:xfrm>
          <a:prstGeom prst="rect">
            <a:avLst/>
          </a:prstGeom>
          <a:noFill/>
          <a:ln w="9525">
            <a:noFill/>
            <a:miter lim="800000"/>
            <a:headEnd/>
            <a:tailEnd/>
          </a:ln>
        </p:spPr>
      </p:pic>
      <p:sp>
        <p:nvSpPr>
          <p:cNvPr id="6" name="Oval 5"/>
          <p:cNvSpPr/>
          <p:nvPr/>
        </p:nvSpPr>
        <p:spPr bwMode="auto">
          <a:xfrm>
            <a:off x="2667000" y="3276600"/>
            <a:ext cx="4572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457200" y="6019800"/>
            <a:ext cx="8218488" cy="457200"/>
          </a:xfrm>
        </p:spPr>
        <p:txBody>
          <a:bodyPr/>
          <a:lstStyle/>
          <a:p>
            <a:pPr marL="457200" indent="-457200" algn="ctr" eaLnBrk="1" hangingPunct="1">
              <a:buNone/>
              <a:defRPr/>
            </a:pPr>
            <a:r>
              <a:rPr lang="en-US" sz="2000" b="1" dirty="0" smtClean="0"/>
              <a:t>Populate Identity Tab Fields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218</a:t>
            </a:fld>
            <a:endParaRPr lang="en-US" dirty="0" smtClean="0"/>
          </a:p>
        </p:txBody>
      </p:sp>
      <p:pic>
        <p:nvPicPr>
          <p:cNvPr id="5" name="Picture 4"/>
          <p:cNvPicPr/>
          <p:nvPr/>
        </p:nvPicPr>
        <p:blipFill>
          <a:blip r:embed="rId2" cstate="print"/>
          <a:srcRect t="16154"/>
          <a:stretch>
            <a:fillRect/>
          </a:stretch>
        </p:blipFill>
        <p:spPr bwMode="auto">
          <a:xfrm>
            <a:off x="838200" y="1524000"/>
            <a:ext cx="6934200" cy="4267200"/>
          </a:xfrm>
          <a:prstGeom prst="rect">
            <a:avLst/>
          </a:prstGeom>
          <a:noFill/>
          <a:ln w="9525">
            <a:noFill/>
            <a:miter lim="800000"/>
            <a:headEnd/>
            <a:tailEnd/>
          </a:ln>
        </p:spPr>
      </p:pic>
      <p:sp>
        <p:nvSpPr>
          <p:cNvPr id="6" name="TextBox 5"/>
          <p:cNvSpPr txBox="1"/>
          <p:nvPr/>
        </p:nvSpPr>
        <p:spPr>
          <a:xfrm>
            <a:off x="5715000" y="3962400"/>
            <a:ext cx="2935704" cy="830997"/>
          </a:xfrm>
          <a:prstGeom prst="rect">
            <a:avLst/>
          </a:prstGeom>
          <a:solidFill>
            <a:schemeClr val="bg1"/>
          </a:solidFill>
          <a:ln w="28575">
            <a:solidFill>
              <a:srgbClr val="FF0000"/>
            </a:solidFill>
          </a:ln>
        </p:spPr>
        <p:txBody>
          <a:bodyPr wrap="square" rtlCol="0">
            <a:spAutoFit/>
          </a:bodyPr>
          <a:lstStyle/>
          <a:p>
            <a:pPr algn="ctr"/>
            <a:r>
              <a:rPr lang="en-US" sz="1600" dirty="0" smtClean="0"/>
              <a:t>This password is for SMGR web access to change the user profile – used by the user</a:t>
            </a:r>
            <a:endParaRPr lang="en-US" sz="1600" dirty="0"/>
          </a:p>
        </p:txBody>
      </p:sp>
      <p:cxnSp>
        <p:nvCxnSpPr>
          <p:cNvPr id="8" name="Straight Arrow Connector 7"/>
          <p:cNvCxnSpPr/>
          <p:nvPr/>
        </p:nvCxnSpPr>
        <p:spPr bwMode="auto">
          <a:xfrm rot="10800000">
            <a:off x="5105400" y="4267200"/>
            <a:ext cx="6096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9" name="TextBox 8"/>
          <p:cNvSpPr txBox="1"/>
          <p:nvPr/>
        </p:nvSpPr>
        <p:spPr>
          <a:xfrm>
            <a:off x="5715000" y="2895600"/>
            <a:ext cx="2935704" cy="590931"/>
          </a:xfrm>
          <a:prstGeom prst="rect">
            <a:avLst/>
          </a:prstGeom>
          <a:solidFill>
            <a:schemeClr val="bg1"/>
          </a:solidFill>
          <a:ln w="28575">
            <a:solidFill>
              <a:srgbClr val="FF0000"/>
            </a:solidFill>
          </a:ln>
        </p:spPr>
        <p:txBody>
          <a:bodyPr wrap="square" rtlCol="0">
            <a:spAutoFit/>
          </a:bodyPr>
          <a:lstStyle/>
          <a:p>
            <a:pPr algn="ctr"/>
            <a:r>
              <a:rPr lang="en-US" dirty="0" smtClean="0"/>
              <a:t>Note: Login Name must be extension@SIP Domain</a:t>
            </a:r>
            <a:endParaRPr lang="en-US" dirty="0"/>
          </a:p>
        </p:txBody>
      </p:sp>
      <p:cxnSp>
        <p:nvCxnSpPr>
          <p:cNvPr id="10" name="Straight Arrow Connector 9"/>
          <p:cNvCxnSpPr>
            <a:stCxn id="9" idx="1"/>
          </p:cNvCxnSpPr>
          <p:nvPr/>
        </p:nvCxnSpPr>
        <p:spPr bwMode="auto">
          <a:xfrm rot="10800000" flipV="1">
            <a:off x="5029200" y="3191066"/>
            <a:ext cx="685800" cy="61893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457200" y="6019800"/>
            <a:ext cx="8218488" cy="457200"/>
          </a:xfrm>
        </p:spPr>
        <p:txBody>
          <a:bodyPr/>
          <a:lstStyle/>
          <a:p>
            <a:pPr marL="457200" indent="-457200" algn="ctr" eaLnBrk="1" hangingPunct="1">
              <a:buNone/>
              <a:defRPr/>
            </a:pPr>
            <a:r>
              <a:rPr lang="en-US" sz="2000" b="1" dirty="0" smtClean="0"/>
              <a:t>Populate Communication Profile Password and Communication Address on Communication ProfileTab</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219</a:t>
            </a:fld>
            <a:endParaRPr lang="en-US" dirty="0" smtClean="0"/>
          </a:p>
        </p:txBody>
      </p:sp>
      <p:pic>
        <p:nvPicPr>
          <p:cNvPr id="6" name="Picture 5"/>
          <p:cNvPicPr/>
          <p:nvPr/>
        </p:nvPicPr>
        <p:blipFill>
          <a:blip r:embed="rId2" cstate="print"/>
          <a:srcRect t="16154"/>
          <a:stretch>
            <a:fillRect/>
          </a:stretch>
        </p:blipFill>
        <p:spPr bwMode="auto">
          <a:xfrm>
            <a:off x="838200" y="1524000"/>
            <a:ext cx="7543800" cy="4343400"/>
          </a:xfrm>
          <a:prstGeom prst="rect">
            <a:avLst/>
          </a:prstGeom>
          <a:noFill/>
          <a:ln w="9525">
            <a:noFill/>
            <a:miter lim="800000"/>
            <a:headEnd/>
            <a:tailEnd/>
          </a:ln>
        </p:spPr>
      </p:pic>
      <p:sp>
        <p:nvSpPr>
          <p:cNvPr id="7" name="TextBox 6"/>
          <p:cNvSpPr txBox="1"/>
          <p:nvPr/>
        </p:nvSpPr>
        <p:spPr>
          <a:xfrm>
            <a:off x="5791200" y="2286000"/>
            <a:ext cx="2935704" cy="840230"/>
          </a:xfrm>
          <a:prstGeom prst="rect">
            <a:avLst/>
          </a:prstGeom>
          <a:solidFill>
            <a:schemeClr val="bg1"/>
          </a:solidFill>
          <a:ln w="28575">
            <a:solidFill>
              <a:srgbClr val="FF0000"/>
            </a:solidFill>
          </a:ln>
        </p:spPr>
        <p:txBody>
          <a:bodyPr wrap="square" rtlCol="0">
            <a:spAutoFit/>
          </a:bodyPr>
          <a:lstStyle/>
          <a:p>
            <a:pPr algn="ctr"/>
            <a:r>
              <a:rPr lang="en-US" dirty="0" smtClean="0"/>
              <a:t>This is the same password</a:t>
            </a:r>
          </a:p>
          <a:p>
            <a:pPr algn="ctr"/>
            <a:r>
              <a:rPr lang="en-US" dirty="0" smtClean="0"/>
              <a:t>that the endpoint uses to register</a:t>
            </a:r>
            <a:endParaRPr lang="en-US" dirty="0"/>
          </a:p>
        </p:txBody>
      </p:sp>
      <p:cxnSp>
        <p:nvCxnSpPr>
          <p:cNvPr id="9" name="Straight Arrow Connector 8"/>
          <p:cNvCxnSpPr/>
          <p:nvPr/>
        </p:nvCxnSpPr>
        <p:spPr bwMode="auto">
          <a:xfrm rot="10800000">
            <a:off x="5410200" y="2438400"/>
            <a:ext cx="3810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GB" smtClean="0"/>
              <a:t>Ethernet Port allocation</a:t>
            </a:r>
          </a:p>
        </p:txBody>
      </p:sp>
      <p:sp>
        <p:nvSpPr>
          <p:cNvPr id="4" name="Slide Number Placeholder 3"/>
          <p:cNvSpPr>
            <a:spLocks noGrp="1"/>
          </p:cNvSpPr>
          <p:nvPr>
            <p:ph type="sldNum" sz="quarter" idx="10"/>
          </p:nvPr>
        </p:nvSpPr>
        <p:spPr/>
        <p:txBody>
          <a:bodyPr/>
          <a:lstStyle/>
          <a:p>
            <a:pPr>
              <a:defRPr/>
            </a:pPr>
            <a:fld id="{6DAFFEC3-313C-4206-81D9-612BB80EB810}" type="slidenum">
              <a:rPr lang="en-US" smtClean="0"/>
              <a:pPr>
                <a:defRPr/>
              </a:pPr>
              <a:t>22</a:t>
            </a:fld>
            <a:endParaRPr lang="en-US" dirty="0"/>
          </a:p>
        </p:txBody>
      </p:sp>
      <p:pic>
        <p:nvPicPr>
          <p:cNvPr id="51204" name="Picture 2"/>
          <p:cNvPicPr>
            <a:picLocks noGrp="1" noChangeAspect="1" noChangeArrowheads="1"/>
          </p:cNvPicPr>
          <p:nvPr>
            <p:ph idx="1"/>
          </p:nvPr>
        </p:nvPicPr>
        <p:blipFill>
          <a:blip r:embed="rId3" cstate="print"/>
          <a:srcRect/>
          <a:stretch>
            <a:fillRect/>
          </a:stretch>
        </p:blipFill>
        <p:spPr>
          <a:xfrm>
            <a:off x="2665413" y="1557338"/>
            <a:ext cx="3802062" cy="4751387"/>
          </a:xfrm>
          <a:noFill/>
        </p:spPr>
      </p:pic>
    </p:spTree>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457200" y="6019800"/>
            <a:ext cx="8218488" cy="457200"/>
          </a:xfrm>
        </p:spPr>
        <p:txBody>
          <a:bodyPr/>
          <a:lstStyle/>
          <a:p>
            <a:pPr marL="457200" indent="-457200" algn="ctr" eaLnBrk="1" hangingPunct="1">
              <a:buNone/>
              <a:defRPr/>
            </a:pPr>
            <a:r>
              <a:rPr lang="en-US" sz="2000" b="1" dirty="0" smtClean="0"/>
              <a:t>Add E.164 Communication Address so Presence will work</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220</a:t>
            </a:fld>
            <a:endParaRPr lang="en-US" dirty="0" smtClean="0"/>
          </a:p>
        </p:txBody>
      </p:sp>
      <p:pic>
        <p:nvPicPr>
          <p:cNvPr id="7" name="Picture 6"/>
          <p:cNvPicPr/>
          <p:nvPr/>
        </p:nvPicPr>
        <p:blipFill>
          <a:blip r:embed="rId2" cstate="print"/>
          <a:srcRect t="16154"/>
          <a:stretch>
            <a:fillRect/>
          </a:stretch>
        </p:blipFill>
        <p:spPr bwMode="auto">
          <a:xfrm>
            <a:off x="685800" y="1600200"/>
            <a:ext cx="7391400" cy="4114800"/>
          </a:xfrm>
          <a:prstGeom prst="rect">
            <a:avLst/>
          </a:prstGeom>
          <a:noFill/>
          <a:ln w="9525">
            <a:noFill/>
            <a:miter lim="800000"/>
            <a:headEnd/>
            <a:tailEnd/>
          </a:ln>
        </p:spPr>
      </p:pic>
      <p:sp>
        <p:nvSpPr>
          <p:cNvPr id="6" name="Oval 5"/>
          <p:cNvSpPr/>
          <p:nvPr/>
        </p:nvSpPr>
        <p:spPr bwMode="auto">
          <a:xfrm>
            <a:off x="3276600" y="4419600"/>
            <a:ext cx="3352800" cy="838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457200" y="6019800"/>
            <a:ext cx="8218488" cy="457200"/>
          </a:xfrm>
        </p:spPr>
        <p:txBody>
          <a:bodyPr/>
          <a:lstStyle/>
          <a:p>
            <a:pPr marL="457200" indent="-457200" algn="ctr" eaLnBrk="1" hangingPunct="1">
              <a:buNone/>
              <a:defRPr/>
            </a:pPr>
            <a:r>
              <a:rPr lang="en-US" sz="2000" b="1" dirty="0" smtClean="0"/>
              <a:t>Select correct drop-down entries for Session Manager Profile</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221</a:t>
            </a:fld>
            <a:endParaRPr lang="en-US" dirty="0" smtClean="0"/>
          </a:p>
        </p:txBody>
      </p:sp>
      <p:pic>
        <p:nvPicPr>
          <p:cNvPr id="6" name="Picture 5"/>
          <p:cNvPicPr/>
          <p:nvPr/>
        </p:nvPicPr>
        <p:blipFill>
          <a:blip r:embed="rId2" cstate="print"/>
          <a:srcRect t="16923"/>
          <a:stretch>
            <a:fillRect/>
          </a:stretch>
        </p:blipFill>
        <p:spPr bwMode="auto">
          <a:xfrm>
            <a:off x="762000" y="1600200"/>
            <a:ext cx="7391400" cy="4114800"/>
          </a:xfrm>
          <a:prstGeom prst="rect">
            <a:avLst/>
          </a:prstGeom>
          <a:noFill/>
          <a:ln w="9525">
            <a:noFill/>
            <a:miter lim="800000"/>
            <a:headEnd/>
            <a:tailEnd/>
          </a:ln>
        </p:spPr>
      </p:pic>
      <p:cxnSp>
        <p:nvCxnSpPr>
          <p:cNvPr id="7" name="Straight Arrow Connector 6"/>
          <p:cNvCxnSpPr/>
          <p:nvPr/>
        </p:nvCxnSpPr>
        <p:spPr bwMode="auto">
          <a:xfrm rot="10800000">
            <a:off x="5105400" y="4191000"/>
            <a:ext cx="1219200" cy="228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rot="10800000">
            <a:off x="5105400" y="4343400"/>
            <a:ext cx="1219200" cy="76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rot="10800000" flipV="1">
            <a:off x="5334000" y="4419600"/>
            <a:ext cx="990600" cy="304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rot="16200000" flipV="1">
            <a:off x="5486400" y="3581400"/>
            <a:ext cx="838200" cy="838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457200" y="6019800"/>
            <a:ext cx="8218488" cy="457200"/>
          </a:xfrm>
        </p:spPr>
        <p:txBody>
          <a:bodyPr/>
          <a:lstStyle/>
          <a:p>
            <a:pPr marL="457200" indent="-457200" algn="ctr" eaLnBrk="1" hangingPunct="1">
              <a:buNone/>
              <a:defRPr/>
            </a:pPr>
            <a:r>
              <a:rPr lang="en-US" sz="2000" b="1" dirty="0" smtClean="0"/>
              <a:t>Enter Extension for Endpoint Profile</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222</a:t>
            </a:fld>
            <a:endParaRPr lang="en-US" dirty="0" smtClean="0"/>
          </a:p>
        </p:txBody>
      </p:sp>
      <p:pic>
        <p:nvPicPr>
          <p:cNvPr id="7" name="Picture 6"/>
          <p:cNvPicPr/>
          <p:nvPr/>
        </p:nvPicPr>
        <p:blipFill>
          <a:blip r:embed="rId2" cstate="print"/>
          <a:srcRect t="16154"/>
          <a:stretch>
            <a:fillRect/>
          </a:stretch>
        </p:blipFill>
        <p:spPr bwMode="auto">
          <a:xfrm>
            <a:off x="609600" y="1600200"/>
            <a:ext cx="7620000" cy="4038600"/>
          </a:xfrm>
          <a:prstGeom prst="rect">
            <a:avLst/>
          </a:prstGeom>
          <a:noFill/>
          <a:ln w="9525">
            <a:noFill/>
            <a:miter lim="800000"/>
            <a:headEnd/>
            <a:tailEnd/>
          </a:ln>
        </p:spPr>
      </p:pic>
      <p:cxnSp>
        <p:nvCxnSpPr>
          <p:cNvPr id="6" name="Straight Arrow Connector 5"/>
          <p:cNvCxnSpPr/>
          <p:nvPr/>
        </p:nvCxnSpPr>
        <p:spPr bwMode="auto">
          <a:xfrm rot="10800000">
            <a:off x="5029200" y="3810000"/>
            <a:ext cx="762000" cy="3810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457200" y="6019800"/>
            <a:ext cx="8218488" cy="457200"/>
          </a:xfrm>
        </p:spPr>
        <p:txBody>
          <a:bodyPr/>
          <a:lstStyle/>
          <a:p>
            <a:pPr marL="457200" indent="-457200" algn="ctr" eaLnBrk="1" hangingPunct="1">
              <a:buNone/>
              <a:defRPr/>
            </a:pPr>
            <a:r>
              <a:rPr lang="en-US" sz="2000" b="1" dirty="0" smtClean="0"/>
              <a:t>Select Endpoint Template suitable for Flare/A175 Endpoint</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223</a:t>
            </a:fld>
            <a:endParaRPr lang="en-US" dirty="0" smtClean="0"/>
          </a:p>
        </p:txBody>
      </p:sp>
      <p:pic>
        <p:nvPicPr>
          <p:cNvPr id="6" name="Picture 5"/>
          <p:cNvPicPr/>
          <p:nvPr/>
        </p:nvPicPr>
        <p:blipFill>
          <a:blip r:embed="rId2" cstate="print"/>
          <a:srcRect t="16154"/>
          <a:stretch>
            <a:fillRect/>
          </a:stretch>
        </p:blipFill>
        <p:spPr bwMode="auto">
          <a:xfrm>
            <a:off x="838200" y="1600200"/>
            <a:ext cx="7467600" cy="4191000"/>
          </a:xfrm>
          <a:prstGeom prst="rect">
            <a:avLst/>
          </a:prstGeom>
          <a:noFill/>
          <a:ln w="9525">
            <a:noFill/>
            <a:miter lim="800000"/>
            <a:headEnd/>
            <a:tailEnd/>
          </a:ln>
        </p:spPr>
      </p:pic>
      <p:cxnSp>
        <p:nvCxnSpPr>
          <p:cNvPr id="7" name="Straight Arrow Connector 6"/>
          <p:cNvCxnSpPr>
            <a:stCxn id="10" idx="3"/>
          </p:cNvCxnSpPr>
          <p:nvPr/>
        </p:nvCxnSpPr>
        <p:spPr bwMode="auto">
          <a:xfrm flipV="1">
            <a:off x="3240504" y="3429001"/>
            <a:ext cx="798096" cy="11531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0" name="TextBox 9"/>
          <p:cNvSpPr txBox="1"/>
          <p:nvPr/>
        </p:nvSpPr>
        <p:spPr>
          <a:xfrm>
            <a:off x="304800" y="3124200"/>
            <a:ext cx="2935704" cy="840230"/>
          </a:xfrm>
          <a:prstGeom prst="rect">
            <a:avLst/>
          </a:prstGeom>
          <a:solidFill>
            <a:schemeClr val="bg1"/>
          </a:solidFill>
          <a:ln w="28575">
            <a:solidFill>
              <a:srgbClr val="FF0000"/>
            </a:solidFill>
          </a:ln>
        </p:spPr>
        <p:txBody>
          <a:bodyPr wrap="square" rtlCol="0">
            <a:spAutoFit/>
          </a:bodyPr>
          <a:lstStyle/>
          <a:p>
            <a:pPr algn="ctr"/>
            <a:r>
              <a:rPr lang="en-US" dirty="0" smtClean="0"/>
              <a:t>9640 SIP CM6.0 is closest match to Flare/A175 in the template list</a:t>
            </a:r>
            <a:endParaRPr lang="en-US" dirty="0"/>
          </a:p>
        </p:txBody>
      </p:sp>
    </p:spTree>
  </p:cSld>
  <p:clrMapOvr>
    <a:masterClrMapping/>
  </p:clrMapOvr>
  <p:transition>
    <p:fad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457200" y="5867400"/>
            <a:ext cx="8218488" cy="609600"/>
          </a:xfrm>
        </p:spPr>
        <p:txBody>
          <a:bodyPr/>
          <a:lstStyle/>
          <a:p>
            <a:pPr marL="457200" indent="-457200" algn="ctr" eaLnBrk="1" hangingPunct="1">
              <a:buNone/>
              <a:defRPr/>
            </a:pPr>
            <a:r>
              <a:rPr lang="en-US" sz="2000" b="1" dirty="0" smtClean="0"/>
              <a:t>Select “IP” for Port, check “Delete Endpoint on Unassign…” checkbox,  and Click Endpoint Editor Button</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224</a:t>
            </a:fld>
            <a:endParaRPr lang="en-US" dirty="0" smtClean="0"/>
          </a:p>
        </p:txBody>
      </p:sp>
      <p:pic>
        <p:nvPicPr>
          <p:cNvPr id="7" name="Picture 6"/>
          <p:cNvPicPr/>
          <p:nvPr/>
        </p:nvPicPr>
        <p:blipFill>
          <a:blip r:embed="rId3" cstate="print"/>
          <a:srcRect t="16154"/>
          <a:stretch>
            <a:fillRect/>
          </a:stretch>
        </p:blipFill>
        <p:spPr bwMode="auto">
          <a:xfrm>
            <a:off x="762000" y="1524000"/>
            <a:ext cx="7467600" cy="4191000"/>
          </a:xfrm>
          <a:prstGeom prst="rect">
            <a:avLst/>
          </a:prstGeom>
          <a:noFill/>
          <a:ln w="9525">
            <a:noFill/>
            <a:miter lim="800000"/>
            <a:headEnd/>
            <a:tailEnd/>
          </a:ln>
        </p:spPr>
      </p:pic>
      <p:cxnSp>
        <p:nvCxnSpPr>
          <p:cNvPr id="6" name="Straight Arrow Connector 5"/>
          <p:cNvCxnSpPr/>
          <p:nvPr/>
        </p:nvCxnSpPr>
        <p:spPr bwMode="auto">
          <a:xfrm rot="10800000">
            <a:off x="4876800" y="4572000"/>
            <a:ext cx="533400" cy="152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rot="10800000" flipV="1">
            <a:off x="6172200" y="3352800"/>
            <a:ext cx="609600" cy="304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rot="10800000">
            <a:off x="4800600" y="5029200"/>
            <a:ext cx="533400" cy="152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838200" y="5029200"/>
            <a:ext cx="7543800" cy="1371600"/>
          </a:xfrm>
        </p:spPr>
        <p:txBody>
          <a:bodyPr/>
          <a:lstStyle/>
          <a:p>
            <a:pPr marL="457200" indent="-457200" eaLnBrk="1" hangingPunct="1">
              <a:buNone/>
              <a:defRPr/>
            </a:pPr>
            <a:r>
              <a:rPr lang="en-US" sz="2000" b="1" dirty="0" smtClean="0"/>
              <a:t>Modify standard template values to suit Flare/A175 Endpoint</a:t>
            </a:r>
          </a:p>
          <a:p>
            <a:pPr marL="457200" indent="-457200" eaLnBrk="1" hangingPunct="1">
              <a:defRPr/>
            </a:pPr>
            <a:r>
              <a:rPr lang="en-US" sz="2000" b="1" dirty="0" smtClean="0"/>
              <a:t>SIP Trunk must be “3” instead of “aar”</a:t>
            </a:r>
          </a:p>
          <a:p>
            <a:pPr marL="457200" indent="-457200" eaLnBrk="1" hangingPunct="1">
              <a:defRPr/>
            </a:pPr>
            <a:r>
              <a:rPr lang="en-US" sz="2000" b="1" u="sng" dirty="0" smtClean="0"/>
              <a:t>All</a:t>
            </a:r>
            <a:r>
              <a:rPr lang="en-US" sz="2000" b="1" dirty="0" smtClean="0"/>
              <a:t> ME6.1 SIP endpoint types must use SIP trunk 3</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225</a:t>
            </a:fld>
            <a:endParaRPr lang="en-US" dirty="0" smtClean="0"/>
          </a:p>
        </p:txBody>
      </p:sp>
      <p:pic>
        <p:nvPicPr>
          <p:cNvPr id="6" name="Picture 5"/>
          <p:cNvPicPr/>
          <p:nvPr/>
        </p:nvPicPr>
        <p:blipFill>
          <a:blip r:embed="rId3" cstate="print"/>
          <a:srcRect t="16154" b="22065"/>
          <a:stretch>
            <a:fillRect/>
          </a:stretch>
        </p:blipFill>
        <p:spPr bwMode="auto">
          <a:xfrm>
            <a:off x="762000" y="1524000"/>
            <a:ext cx="7543800" cy="3200400"/>
          </a:xfrm>
          <a:prstGeom prst="rect">
            <a:avLst/>
          </a:prstGeom>
          <a:noFill/>
          <a:ln w="9525">
            <a:noFill/>
            <a:miter lim="800000"/>
            <a:headEnd/>
            <a:tailEnd/>
          </a:ln>
        </p:spPr>
      </p:pic>
      <p:cxnSp>
        <p:nvCxnSpPr>
          <p:cNvPr id="8" name="Straight Arrow Connector 7"/>
          <p:cNvCxnSpPr/>
          <p:nvPr/>
        </p:nvCxnSpPr>
        <p:spPr bwMode="auto">
          <a:xfrm rot="5400000" flipH="1" flipV="1">
            <a:off x="5867400" y="2971800"/>
            <a:ext cx="914400" cy="457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533400" y="5562600"/>
            <a:ext cx="8218488" cy="1066800"/>
          </a:xfrm>
        </p:spPr>
        <p:txBody>
          <a:bodyPr/>
          <a:lstStyle/>
          <a:p>
            <a:pPr algn="ctr" eaLnBrk="1" hangingPunct="1">
              <a:buFont typeface="Webdings" pitchFamily="18" charset="2"/>
              <a:buNone/>
              <a:defRPr/>
            </a:pPr>
            <a:r>
              <a:rPr lang="en-US" b="1" dirty="0" smtClean="0"/>
              <a:t>Select checkbox for IP Softphone and IP Video Softphone</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226</a:t>
            </a:fld>
            <a:endParaRPr lang="en-US" dirty="0" smtClean="0"/>
          </a:p>
        </p:txBody>
      </p:sp>
      <p:pic>
        <p:nvPicPr>
          <p:cNvPr id="7" name="Picture 6"/>
          <p:cNvPicPr/>
          <p:nvPr/>
        </p:nvPicPr>
        <p:blipFill>
          <a:blip r:embed="rId2" cstate="print"/>
          <a:srcRect l="16667" t="16923"/>
          <a:stretch>
            <a:fillRect/>
          </a:stretch>
        </p:blipFill>
        <p:spPr bwMode="auto">
          <a:xfrm>
            <a:off x="685800" y="1524000"/>
            <a:ext cx="7543800" cy="3810000"/>
          </a:xfrm>
          <a:prstGeom prst="rect">
            <a:avLst/>
          </a:prstGeom>
          <a:noFill/>
          <a:ln w="9525">
            <a:noFill/>
            <a:miter lim="800000"/>
            <a:headEnd/>
            <a:tailEnd/>
          </a:ln>
        </p:spPr>
      </p:pic>
      <p:cxnSp>
        <p:nvCxnSpPr>
          <p:cNvPr id="8" name="Straight Arrow Connector 7"/>
          <p:cNvCxnSpPr/>
          <p:nvPr/>
        </p:nvCxnSpPr>
        <p:spPr bwMode="auto">
          <a:xfrm rot="10800000">
            <a:off x="5638800" y="47244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rot="10800000">
            <a:off x="5562600" y="38862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srcRect l="17949" t="16154" b="18269"/>
          <a:stretch>
            <a:fillRect/>
          </a:stretch>
        </p:blipFill>
        <p:spPr bwMode="auto">
          <a:xfrm>
            <a:off x="685800" y="1524000"/>
            <a:ext cx="7696200" cy="36576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533400" y="5562600"/>
            <a:ext cx="8218488" cy="1066800"/>
          </a:xfrm>
        </p:spPr>
        <p:txBody>
          <a:bodyPr/>
          <a:lstStyle/>
          <a:p>
            <a:pPr algn="ctr" eaLnBrk="1" hangingPunct="1">
              <a:buFont typeface="Webdings" pitchFamily="18" charset="2"/>
              <a:buNone/>
              <a:defRPr/>
            </a:pPr>
            <a:r>
              <a:rPr lang="en-US" b="1" dirty="0" smtClean="0"/>
              <a:t>Add two (2) call appearances to the three (3) provided by default, click “Done”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227</a:t>
            </a:fld>
            <a:endParaRPr lang="en-US" dirty="0" smtClean="0"/>
          </a:p>
        </p:txBody>
      </p:sp>
      <p:cxnSp>
        <p:nvCxnSpPr>
          <p:cNvPr id="8" name="Straight Arrow Connector 7"/>
          <p:cNvCxnSpPr/>
          <p:nvPr/>
        </p:nvCxnSpPr>
        <p:spPr bwMode="auto">
          <a:xfrm rot="10800000">
            <a:off x="2286000" y="35052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rot="10800000">
            <a:off x="2286000" y="33528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flipV="1">
            <a:off x="6477000" y="4800600"/>
            <a:ext cx="685800" cy="228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print"/>
          <a:srcRect t="16154"/>
          <a:stretch>
            <a:fillRect/>
          </a:stretch>
        </p:blipFill>
        <p:spPr bwMode="auto">
          <a:xfrm>
            <a:off x="762000" y="1600200"/>
            <a:ext cx="7315200" cy="38862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533400" y="5867400"/>
            <a:ext cx="8218488" cy="533400"/>
          </a:xfrm>
        </p:spPr>
        <p:txBody>
          <a:bodyPr/>
          <a:lstStyle/>
          <a:p>
            <a:pPr algn="ctr" eaLnBrk="1" hangingPunct="1">
              <a:buFont typeface="Webdings" pitchFamily="18" charset="2"/>
              <a:buNone/>
              <a:defRPr/>
            </a:pPr>
            <a:r>
              <a:rPr lang="en-US" b="1" dirty="0" smtClean="0"/>
              <a:t>Click “Commit”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228</a:t>
            </a:fld>
            <a:endParaRPr lang="en-US" dirty="0" smtClean="0"/>
          </a:p>
        </p:txBody>
      </p:sp>
      <p:cxnSp>
        <p:nvCxnSpPr>
          <p:cNvPr id="9" name="Straight Arrow Connector 8"/>
          <p:cNvCxnSpPr/>
          <p:nvPr/>
        </p:nvCxnSpPr>
        <p:spPr bwMode="auto">
          <a:xfrm rot="5400000" flipH="1" flipV="1">
            <a:off x="6553200" y="2819400"/>
            <a:ext cx="533400" cy="3810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print"/>
          <a:srcRect t="16154"/>
          <a:stretch>
            <a:fillRect/>
          </a:stretch>
        </p:blipFill>
        <p:spPr bwMode="auto">
          <a:xfrm>
            <a:off x="762000" y="1676400"/>
            <a:ext cx="7315200" cy="39624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533400" y="5791200"/>
            <a:ext cx="8218488" cy="685800"/>
          </a:xfrm>
        </p:spPr>
        <p:txBody>
          <a:bodyPr/>
          <a:lstStyle/>
          <a:p>
            <a:pPr algn="ctr" eaLnBrk="1" hangingPunct="1">
              <a:buFont typeface="Webdings" pitchFamily="18" charset="2"/>
              <a:buNone/>
              <a:defRPr/>
            </a:pPr>
            <a:r>
              <a:rPr lang="en-US" b="1" dirty="0" smtClean="0"/>
              <a:t>Now the new user appears in User Management Select the new user and click “Edit” button </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229</a:t>
            </a:fld>
            <a:endParaRPr lang="en-US" dirty="0" smtClean="0"/>
          </a:p>
        </p:txBody>
      </p:sp>
      <p:cxnSp>
        <p:nvCxnSpPr>
          <p:cNvPr id="9" name="Straight Arrow Connector 8"/>
          <p:cNvCxnSpPr/>
          <p:nvPr/>
        </p:nvCxnSpPr>
        <p:spPr bwMode="auto">
          <a:xfrm>
            <a:off x="1524000" y="4114800"/>
            <a:ext cx="6096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flipV="1">
            <a:off x="1524000" y="3430588"/>
            <a:ext cx="1066800" cy="684212"/>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 Before you start</a:t>
            </a:r>
            <a:endParaRPr lang="ru-RU" dirty="0"/>
          </a:p>
        </p:txBody>
      </p:sp>
      <p:sp>
        <p:nvSpPr>
          <p:cNvPr id="3" name="Content Placeholder 2"/>
          <p:cNvSpPr>
            <a:spLocks noGrp="1"/>
          </p:cNvSpPr>
          <p:nvPr>
            <p:ph idx="1"/>
          </p:nvPr>
        </p:nvSpPr>
        <p:spPr/>
        <p:txBody>
          <a:bodyPr/>
          <a:lstStyle/>
          <a:p>
            <a:r>
              <a:rPr lang="en-US" dirty="0" err="1" smtClean="0"/>
              <a:t>WinSCP</a:t>
            </a:r>
            <a:r>
              <a:rPr lang="en-US" dirty="0" smtClean="0"/>
              <a:t>, Putty, md5sum</a:t>
            </a:r>
          </a:p>
          <a:p>
            <a:r>
              <a:rPr lang="en-US" dirty="0" smtClean="0"/>
              <a:t>Standalone Installation wizard (SP_Pre-Installation_Wizard_5470.exe), ABIT</a:t>
            </a:r>
          </a:p>
          <a:p>
            <a:r>
              <a:rPr lang="en-US" dirty="0" smtClean="0"/>
              <a:t>SP, ME Template disk images</a:t>
            </a:r>
          </a:p>
          <a:p>
            <a:r>
              <a:rPr lang="en-US" dirty="0" smtClean="0"/>
              <a:t>Patches (SP, CM/CMM, AES, PS, SMGR, SM, SBC)</a:t>
            </a:r>
          </a:p>
          <a:p>
            <a:r>
              <a:rPr lang="en-US" dirty="0" smtClean="0"/>
              <a:t>H.248 firmware</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23</a:t>
            </a:fld>
            <a:endParaRPr lang="en-US" dirty="0"/>
          </a:p>
        </p:txBody>
      </p:sp>
    </p:spTree>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print"/>
          <a:srcRect l="24359" t="16154" r="5128"/>
          <a:stretch>
            <a:fillRect/>
          </a:stretch>
        </p:blipFill>
        <p:spPr bwMode="auto">
          <a:xfrm>
            <a:off x="1143000" y="1600200"/>
            <a:ext cx="5486400" cy="38862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533400" y="5791200"/>
            <a:ext cx="8218488" cy="685800"/>
          </a:xfrm>
        </p:spPr>
        <p:txBody>
          <a:bodyPr/>
          <a:lstStyle/>
          <a:p>
            <a:pPr algn="ctr" eaLnBrk="1" hangingPunct="1">
              <a:buFont typeface="Webdings" pitchFamily="18" charset="2"/>
              <a:buNone/>
              <a:defRPr/>
            </a:pPr>
            <a:r>
              <a:rPr lang="en-US" b="1" dirty="0" smtClean="0"/>
              <a:t>Navigate to the Communication Profile tab and click the “Endpoint Editor”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230</a:t>
            </a:fld>
            <a:endParaRPr lang="en-US" dirty="0" smtClean="0"/>
          </a:p>
        </p:txBody>
      </p:sp>
      <p:cxnSp>
        <p:nvCxnSpPr>
          <p:cNvPr id="10" name="Straight Arrow Connector 9"/>
          <p:cNvCxnSpPr/>
          <p:nvPr/>
        </p:nvCxnSpPr>
        <p:spPr bwMode="auto">
          <a:xfrm rot="10800000">
            <a:off x="4953000" y="38100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t="16154"/>
          <a:stretch>
            <a:fillRect/>
          </a:stretch>
        </p:blipFill>
        <p:spPr bwMode="auto">
          <a:xfrm>
            <a:off x="838200" y="1524000"/>
            <a:ext cx="7315200" cy="42672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533400" y="5943600"/>
            <a:ext cx="8218488" cy="457200"/>
          </a:xfrm>
        </p:spPr>
        <p:txBody>
          <a:bodyPr/>
          <a:lstStyle/>
          <a:p>
            <a:pPr algn="ctr" eaLnBrk="1" hangingPunct="1">
              <a:buFont typeface="Webdings" pitchFamily="18" charset="2"/>
              <a:buNone/>
              <a:defRPr/>
            </a:pPr>
            <a:r>
              <a:rPr lang="en-US" b="1" dirty="0" smtClean="0"/>
              <a:t>Click the “Save As Template” link</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231</a:t>
            </a:fld>
            <a:endParaRPr lang="en-US" dirty="0" smtClean="0"/>
          </a:p>
        </p:txBody>
      </p:sp>
      <p:cxnSp>
        <p:nvCxnSpPr>
          <p:cNvPr id="10" name="Straight Arrow Connector 9"/>
          <p:cNvCxnSpPr/>
          <p:nvPr/>
        </p:nvCxnSpPr>
        <p:spPr bwMode="auto">
          <a:xfrm>
            <a:off x="6096000" y="2743200"/>
            <a:ext cx="9906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t="16154"/>
          <a:stretch>
            <a:fillRect/>
          </a:stretch>
        </p:blipFill>
        <p:spPr bwMode="auto">
          <a:xfrm>
            <a:off x="838200" y="1524000"/>
            <a:ext cx="7239000" cy="43434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914400" y="5943600"/>
            <a:ext cx="7010400" cy="762000"/>
          </a:xfrm>
        </p:spPr>
        <p:txBody>
          <a:bodyPr/>
          <a:lstStyle/>
          <a:p>
            <a:pPr algn="ctr" eaLnBrk="1" hangingPunct="1">
              <a:buFont typeface="Webdings" pitchFamily="18" charset="2"/>
              <a:buNone/>
              <a:defRPr/>
            </a:pPr>
            <a:r>
              <a:rPr lang="en-US" b="1" dirty="0" smtClean="0"/>
              <a:t>Enter a Template Name, click “Save”, then click “Done”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232</a:t>
            </a:fld>
            <a:endParaRPr lang="en-US" dirty="0" smtClean="0"/>
          </a:p>
        </p:txBody>
      </p:sp>
      <p:cxnSp>
        <p:nvCxnSpPr>
          <p:cNvPr id="10" name="Straight Arrow Connector 9"/>
          <p:cNvCxnSpPr/>
          <p:nvPr/>
        </p:nvCxnSpPr>
        <p:spPr bwMode="auto">
          <a:xfrm>
            <a:off x="3352800" y="2971800"/>
            <a:ext cx="9906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a:off x="6553200" y="31242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rot="5400000" flipH="1" flipV="1">
            <a:off x="6553200" y="2514600"/>
            <a:ext cx="609600" cy="609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3" cstate="print"/>
          <a:srcRect t="16154"/>
          <a:stretch>
            <a:fillRect/>
          </a:stretch>
        </p:blipFill>
        <p:spPr bwMode="auto">
          <a:xfrm>
            <a:off x="762000" y="1524000"/>
            <a:ext cx="7543800" cy="4114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914400" y="5943600"/>
            <a:ext cx="7010400" cy="762000"/>
          </a:xfrm>
        </p:spPr>
        <p:txBody>
          <a:bodyPr/>
          <a:lstStyle/>
          <a:p>
            <a:pPr algn="ctr" eaLnBrk="1" hangingPunct="1">
              <a:buFont typeface="Webdings" pitchFamily="18" charset="2"/>
              <a:buNone/>
              <a:defRPr/>
            </a:pPr>
            <a:r>
              <a:rPr lang="en-US" b="1" dirty="0" smtClean="0"/>
              <a:t>Click “New” button to configure a second user </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233</a:t>
            </a:fld>
            <a:endParaRPr lang="en-US" dirty="0" smtClean="0"/>
          </a:p>
        </p:txBody>
      </p:sp>
      <p:cxnSp>
        <p:nvCxnSpPr>
          <p:cNvPr id="10" name="Straight Arrow Connector 9"/>
          <p:cNvCxnSpPr/>
          <p:nvPr/>
        </p:nvCxnSpPr>
        <p:spPr bwMode="auto">
          <a:xfrm flipV="1">
            <a:off x="2133600" y="3124200"/>
            <a:ext cx="762000" cy="457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t="16154"/>
          <a:stretch>
            <a:fillRect/>
          </a:stretch>
        </p:blipFill>
        <p:spPr bwMode="auto">
          <a:xfrm>
            <a:off x="838200" y="1600200"/>
            <a:ext cx="7239000" cy="40386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914400" y="5943600"/>
            <a:ext cx="7010400" cy="762000"/>
          </a:xfrm>
        </p:spPr>
        <p:txBody>
          <a:bodyPr/>
          <a:lstStyle/>
          <a:p>
            <a:pPr algn="ctr" eaLnBrk="1" hangingPunct="1">
              <a:buFont typeface="Webdings" pitchFamily="18" charset="2"/>
              <a:buNone/>
              <a:defRPr/>
            </a:pPr>
            <a:r>
              <a:rPr lang="en-US" b="1" dirty="0" smtClean="0"/>
              <a:t>Fill in Identity Tab fields</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234</a:t>
            </a:fld>
            <a:endParaRPr lang="en-US" dirty="0" smtClean="0"/>
          </a:p>
        </p:txBody>
      </p:sp>
      <p:cxnSp>
        <p:nvCxnSpPr>
          <p:cNvPr id="10" name="Straight Arrow Connector 9"/>
          <p:cNvCxnSpPr/>
          <p:nvPr/>
        </p:nvCxnSpPr>
        <p:spPr bwMode="auto">
          <a:xfrm rot="10800000">
            <a:off x="5257800" y="28194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rot="10800000">
            <a:off x="5257800" y="41148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rot="10800000">
            <a:off x="5257800" y="43434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rot="10800000">
            <a:off x="5257800" y="44958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rot="10800000">
            <a:off x="5257800" y="47244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rot="10800000">
            <a:off x="4800600" y="51054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7" name="Straight Arrow Connector 16"/>
          <p:cNvCxnSpPr/>
          <p:nvPr/>
        </p:nvCxnSpPr>
        <p:spPr bwMode="auto">
          <a:xfrm rot="10800000">
            <a:off x="5257800" y="37338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rot="10800000">
            <a:off x="5257800" y="29718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rot="10800000" flipV="1">
            <a:off x="6477000" y="4878388"/>
            <a:ext cx="838200" cy="379412"/>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p:nvPr/>
        </p:nvPicPr>
        <p:blipFill>
          <a:blip r:embed="rId2" cstate="print"/>
          <a:srcRect l="19231" t="16154"/>
          <a:stretch>
            <a:fillRect/>
          </a:stretch>
        </p:blipFill>
        <p:spPr bwMode="auto">
          <a:xfrm>
            <a:off x="685800" y="1524000"/>
            <a:ext cx="7620000" cy="42672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914400" y="5943600"/>
            <a:ext cx="7010400" cy="762000"/>
          </a:xfrm>
        </p:spPr>
        <p:txBody>
          <a:bodyPr/>
          <a:lstStyle/>
          <a:p>
            <a:pPr algn="ctr" eaLnBrk="1" hangingPunct="1">
              <a:buFont typeface="Webdings" pitchFamily="18" charset="2"/>
              <a:buNone/>
              <a:defRPr/>
            </a:pPr>
            <a:r>
              <a:rPr lang="en-US" b="1" dirty="0" smtClean="0"/>
              <a:t>Fill in Communication Profile Password and Communication Address</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235</a:t>
            </a:fld>
            <a:endParaRPr lang="en-US" dirty="0" smtClean="0"/>
          </a:p>
        </p:txBody>
      </p:sp>
      <p:cxnSp>
        <p:nvCxnSpPr>
          <p:cNvPr id="10" name="Straight Arrow Connector 9"/>
          <p:cNvCxnSpPr/>
          <p:nvPr/>
        </p:nvCxnSpPr>
        <p:spPr bwMode="auto">
          <a:xfrm rot="10800000">
            <a:off x="4572000" y="16764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rot="10800000">
            <a:off x="6705600" y="44196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rot="10800000">
            <a:off x="6705600" y="45720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rot="10800000">
            <a:off x="4572000" y="1905000"/>
            <a:ext cx="9144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cstate="print"/>
          <a:srcRect l="26923" t="16154"/>
          <a:stretch>
            <a:fillRect/>
          </a:stretch>
        </p:blipFill>
        <p:spPr bwMode="auto">
          <a:xfrm>
            <a:off x="914400" y="1524000"/>
            <a:ext cx="7239000" cy="4191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914400" y="5943600"/>
            <a:ext cx="7010400" cy="762000"/>
          </a:xfrm>
        </p:spPr>
        <p:txBody>
          <a:bodyPr/>
          <a:lstStyle/>
          <a:p>
            <a:pPr algn="ctr" eaLnBrk="1" hangingPunct="1">
              <a:buFont typeface="Webdings" pitchFamily="18" charset="2"/>
              <a:buNone/>
              <a:defRPr/>
            </a:pPr>
            <a:r>
              <a:rPr lang="en-US" b="1" dirty="0" smtClean="0"/>
              <a:t>Select correct Session Manager Profile drop-down menu entries</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236</a:t>
            </a:fld>
            <a:endParaRPr lang="en-US" dirty="0" smtClean="0"/>
          </a:p>
        </p:txBody>
      </p:sp>
      <p:cxnSp>
        <p:nvCxnSpPr>
          <p:cNvPr id="10" name="Straight Arrow Connector 9"/>
          <p:cNvCxnSpPr/>
          <p:nvPr/>
        </p:nvCxnSpPr>
        <p:spPr bwMode="auto">
          <a:xfrm rot="10800000" flipV="1">
            <a:off x="4343400" y="4800600"/>
            <a:ext cx="1676400" cy="3810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rot="10800000">
            <a:off x="4648200" y="3962400"/>
            <a:ext cx="1371600" cy="838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rot="10800000">
            <a:off x="4114800" y="4572000"/>
            <a:ext cx="1905000" cy="228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rot="10800000">
            <a:off x="4114800" y="4800600"/>
            <a:ext cx="19050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cstate="print"/>
          <a:srcRect l="19231" t="16154" r="2564"/>
          <a:stretch>
            <a:fillRect/>
          </a:stretch>
        </p:blipFill>
        <p:spPr bwMode="auto">
          <a:xfrm>
            <a:off x="762000" y="1524000"/>
            <a:ext cx="7315200" cy="4191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914400" y="5943600"/>
            <a:ext cx="7010400" cy="762000"/>
          </a:xfrm>
        </p:spPr>
        <p:txBody>
          <a:bodyPr/>
          <a:lstStyle/>
          <a:p>
            <a:pPr algn="ctr" eaLnBrk="1" hangingPunct="1">
              <a:buFont typeface="Webdings" pitchFamily="18" charset="2"/>
              <a:buNone/>
              <a:defRPr/>
            </a:pPr>
            <a:r>
              <a:rPr lang="en-US" b="1" dirty="0" smtClean="0"/>
              <a:t>Select correct Endpoint Template (Flare_A175)</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237</a:t>
            </a:fld>
            <a:endParaRPr lang="en-US" dirty="0" smtClean="0"/>
          </a:p>
        </p:txBody>
      </p:sp>
      <p:cxnSp>
        <p:nvCxnSpPr>
          <p:cNvPr id="13" name="Straight Arrow Connector 12"/>
          <p:cNvCxnSpPr/>
          <p:nvPr/>
        </p:nvCxnSpPr>
        <p:spPr bwMode="auto">
          <a:xfrm>
            <a:off x="2438400" y="5410200"/>
            <a:ext cx="12192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l="17949" t="16154" r="3846"/>
          <a:stretch>
            <a:fillRect/>
          </a:stretch>
        </p:blipFill>
        <p:spPr bwMode="auto">
          <a:xfrm>
            <a:off x="914400" y="1600200"/>
            <a:ext cx="6858000" cy="4191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914400" y="5943600"/>
            <a:ext cx="7010400" cy="762000"/>
          </a:xfrm>
        </p:spPr>
        <p:txBody>
          <a:bodyPr/>
          <a:lstStyle/>
          <a:p>
            <a:pPr algn="ctr" eaLnBrk="1" hangingPunct="1">
              <a:buFont typeface="Webdings" pitchFamily="18" charset="2"/>
              <a:buNone/>
              <a:defRPr/>
            </a:pPr>
            <a:r>
              <a:rPr lang="en-US" b="1" dirty="0" smtClean="0"/>
              <a:t>Select “IP” Port and check “Delete Endpoint on Unassign…” checkbox, then click “Commit”</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238</a:t>
            </a:fld>
            <a:endParaRPr lang="en-US" dirty="0" smtClean="0"/>
          </a:p>
        </p:txBody>
      </p:sp>
      <p:cxnSp>
        <p:nvCxnSpPr>
          <p:cNvPr id="13" name="Straight Arrow Connector 12"/>
          <p:cNvCxnSpPr/>
          <p:nvPr/>
        </p:nvCxnSpPr>
        <p:spPr bwMode="auto">
          <a:xfrm rot="10800000">
            <a:off x="4191000" y="4419600"/>
            <a:ext cx="13716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rot="10800000">
            <a:off x="4419600" y="3962400"/>
            <a:ext cx="13716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a:off x="5562600" y="5486400"/>
            <a:ext cx="1066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srcRect l="17949" t="16154"/>
          <a:stretch>
            <a:fillRect/>
          </a:stretch>
        </p:blipFill>
        <p:spPr bwMode="auto">
          <a:xfrm>
            <a:off x="685800" y="1600200"/>
            <a:ext cx="7391400" cy="4191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Flare/A175 User</a:t>
            </a:r>
          </a:p>
        </p:txBody>
      </p:sp>
      <p:sp>
        <p:nvSpPr>
          <p:cNvPr id="32771" name="Content Placeholder 2"/>
          <p:cNvSpPr>
            <a:spLocks noGrp="1"/>
          </p:cNvSpPr>
          <p:nvPr>
            <p:ph idx="1"/>
          </p:nvPr>
        </p:nvSpPr>
        <p:spPr>
          <a:xfrm>
            <a:off x="914400" y="5943600"/>
            <a:ext cx="7010400" cy="762000"/>
          </a:xfrm>
        </p:spPr>
        <p:txBody>
          <a:bodyPr/>
          <a:lstStyle/>
          <a:p>
            <a:pPr algn="ctr" eaLnBrk="1" hangingPunct="1">
              <a:buFont typeface="Webdings" pitchFamily="18" charset="2"/>
              <a:buNone/>
              <a:defRPr/>
            </a:pPr>
            <a:r>
              <a:rPr lang="en-US" b="1" dirty="0" smtClean="0"/>
              <a:t>New user now appears in Users list</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239</a:t>
            </a:fld>
            <a:endParaRPr lang="en-US" dirty="0" smtClean="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How do you install and configure?</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t>Fill out Configuration Data Worksheet in ME Intelligent Workbook</a:t>
            </a:r>
          </a:p>
          <a:p>
            <a:pPr marL="457200" indent="-457200" eaLnBrk="1" hangingPunct="1">
              <a:buFont typeface="+mj-lt"/>
              <a:buAutoNum type="arabicPeriod"/>
              <a:defRPr/>
            </a:pPr>
            <a:r>
              <a:rPr lang="en-US" sz="2000" dirty="0" smtClean="0"/>
              <a:t>Run the standalone Installation Wizard to generate the EPW file. </a:t>
            </a:r>
          </a:p>
          <a:p>
            <a:pPr marL="457200" indent="-457200" eaLnBrk="1" hangingPunct="1">
              <a:buFont typeface="+mj-lt"/>
              <a:buAutoNum type="arabicPeriod"/>
              <a:defRPr/>
            </a:pPr>
            <a:r>
              <a:rPr lang="en-US" sz="2000" dirty="0" smtClean="0"/>
              <a:t>Install ME Server and Media-Gateway in Rack, connect Power, LAN</a:t>
            </a:r>
          </a:p>
          <a:p>
            <a:pPr marL="457200" indent="-457200" eaLnBrk="1" hangingPunct="1">
              <a:buFont typeface="+mj-lt"/>
              <a:buAutoNum type="arabicPeriod"/>
              <a:defRPr/>
            </a:pPr>
            <a:r>
              <a:rPr lang="en-US" sz="2000" dirty="0" smtClean="0"/>
              <a:t>Configure Media-Gateway</a:t>
            </a:r>
          </a:p>
          <a:p>
            <a:pPr marL="457200" indent="-457200" eaLnBrk="1" hangingPunct="1">
              <a:buFont typeface="+mj-lt"/>
              <a:buAutoNum type="arabicPeriod"/>
              <a:defRPr/>
            </a:pPr>
            <a:r>
              <a:rPr lang="en-US" sz="2000" dirty="0" smtClean="0"/>
              <a:t>Install System Platform 6.0.3.0.2 software  and update (30 minutes)</a:t>
            </a:r>
          </a:p>
          <a:p>
            <a:pPr marL="457200" indent="-457200" eaLnBrk="1" hangingPunct="1">
              <a:buFont typeface="+mj-lt"/>
              <a:buAutoNum type="arabicPeriod"/>
              <a:defRPr/>
            </a:pPr>
            <a:r>
              <a:rPr lang="en-US" sz="2000" dirty="0" smtClean="0"/>
              <a:t>Configure SAL and register the system</a:t>
            </a:r>
          </a:p>
          <a:p>
            <a:pPr marL="457200" indent="-457200" eaLnBrk="1" hangingPunct="1">
              <a:buFont typeface="+mj-lt"/>
              <a:buAutoNum type="arabicPeriod"/>
              <a:defRPr/>
            </a:pPr>
            <a:r>
              <a:rPr lang="en-US" sz="2000" dirty="0" smtClean="0"/>
              <a:t>Install ME template (2 - 4 hours)</a:t>
            </a:r>
          </a:p>
          <a:p>
            <a:pPr marL="457200" indent="-457200" eaLnBrk="1" hangingPunct="1">
              <a:buFont typeface="+mj-lt"/>
              <a:buAutoNum type="arabicPeriod"/>
              <a:defRPr/>
            </a:pPr>
            <a:r>
              <a:rPr lang="en-US" sz="2000" dirty="0" smtClean="0"/>
              <a:t>Apply latest VM updates (CM, SMGR, Presence Server, AES)</a:t>
            </a:r>
          </a:p>
          <a:p>
            <a:pPr marL="457200" indent="-457200" eaLnBrk="1" hangingPunct="1">
              <a:buFont typeface="+mj-lt"/>
              <a:buAutoNum type="arabicPeriod"/>
              <a:defRPr/>
            </a:pPr>
            <a:r>
              <a:rPr lang="en-US" sz="2000" dirty="0" smtClean="0"/>
              <a:t>Configure SMGR, Presence Server, Endpoints  (1 hour)</a:t>
            </a:r>
          </a:p>
          <a:p>
            <a:pPr marL="457200" indent="-457200" eaLnBrk="1" hangingPunct="1">
              <a:buFont typeface="+mj-lt"/>
              <a:buAutoNum type="arabicPeriod"/>
              <a:defRPr/>
            </a:pPr>
            <a:r>
              <a:rPr lang="en-US" sz="2000" dirty="0" smtClean="0"/>
              <a:t>Install License and Authentication Files (10 minutes)</a:t>
            </a:r>
          </a:p>
          <a:p>
            <a:pPr marL="457200" indent="-457200" eaLnBrk="1" hangingPunct="1">
              <a:buFont typeface="+mj-lt"/>
              <a:buAutoNum type="arabicPeriod"/>
              <a:defRPr/>
            </a:pPr>
            <a:r>
              <a:rPr lang="en-US" sz="2000" dirty="0" smtClean="0"/>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a:t>
            </a:fld>
            <a:endParaRPr lang="en-US" dirty="0" smtClean="0"/>
          </a:p>
        </p:txBody>
      </p:sp>
    </p:spTree>
  </p:cSld>
  <p:clrMapOvr>
    <a:masterClrMapping/>
  </p:clrMapOvr>
  <p:transition>
    <p:fade/>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Buddy</a:t>
            </a:r>
          </a:p>
        </p:txBody>
      </p:sp>
      <p:sp>
        <p:nvSpPr>
          <p:cNvPr id="32771" name="Content Placeholder 2"/>
          <p:cNvSpPr>
            <a:spLocks noGrp="1"/>
          </p:cNvSpPr>
          <p:nvPr>
            <p:ph idx="1"/>
          </p:nvPr>
        </p:nvSpPr>
        <p:spPr>
          <a:xfrm>
            <a:off x="914400" y="5638800"/>
            <a:ext cx="7010400" cy="685800"/>
          </a:xfrm>
        </p:spPr>
        <p:txBody>
          <a:bodyPr/>
          <a:lstStyle/>
          <a:p>
            <a:pPr algn="ctr" eaLnBrk="1" hangingPunct="1">
              <a:buFont typeface="Webdings" pitchFamily="18" charset="2"/>
              <a:buNone/>
              <a:defRPr/>
            </a:pPr>
            <a:r>
              <a:rPr lang="en-US" b="1" dirty="0" smtClean="0"/>
              <a:t>Select user to configure, click “Edit”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240</a:t>
            </a:fld>
            <a:endParaRPr lang="en-US" dirty="0" smtClean="0"/>
          </a:p>
        </p:txBody>
      </p:sp>
      <p:pic>
        <p:nvPicPr>
          <p:cNvPr id="6" name="Picture 5"/>
          <p:cNvPicPr/>
          <p:nvPr/>
        </p:nvPicPr>
        <p:blipFill>
          <a:blip r:embed="rId3" cstate="print"/>
          <a:srcRect l="17949" t="16923" b="15385"/>
          <a:stretch>
            <a:fillRect/>
          </a:stretch>
        </p:blipFill>
        <p:spPr bwMode="auto">
          <a:xfrm>
            <a:off x="990600" y="1752600"/>
            <a:ext cx="7010400" cy="3657600"/>
          </a:xfrm>
          <a:prstGeom prst="rect">
            <a:avLst/>
          </a:prstGeom>
          <a:noFill/>
          <a:ln w="9525">
            <a:noFill/>
            <a:miter lim="800000"/>
            <a:headEnd/>
            <a:tailEnd/>
          </a:ln>
        </p:spPr>
      </p:pic>
      <p:cxnSp>
        <p:nvCxnSpPr>
          <p:cNvPr id="7" name="Straight Arrow Connector 6"/>
          <p:cNvCxnSpPr/>
          <p:nvPr/>
        </p:nvCxnSpPr>
        <p:spPr bwMode="auto">
          <a:xfrm rot="16200000" flipV="1">
            <a:off x="1181100" y="2857500"/>
            <a:ext cx="1752600" cy="609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rot="16200000" flipV="1">
            <a:off x="1371600" y="3276600"/>
            <a:ext cx="838200" cy="838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srcRect l="17949" t="16154" r="1282"/>
          <a:stretch>
            <a:fillRect/>
          </a:stretch>
        </p:blipFill>
        <p:spPr bwMode="auto">
          <a:xfrm>
            <a:off x="838200" y="1600200"/>
            <a:ext cx="7239000" cy="4114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Buddy</a:t>
            </a:r>
          </a:p>
        </p:txBody>
      </p:sp>
      <p:sp>
        <p:nvSpPr>
          <p:cNvPr id="32771" name="Content Placeholder 2"/>
          <p:cNvSpPr>
            <a:spLocks noGrp="1"/>
          </p:cNvSpPr>
          <p:nvPr>
            <p:ph idx="1"/>
          </p:nvPr>
        </p:nvSpPr>
        <p:spPr>
          <a:xfrm>
            <a:off x="914400" y="5867400"/>
            <a:ext cx="7010400" cy="685800"/>
          </a:xfrm>
        </p:spPr>
        <p:txBody>
          <a:bodyPr/>
          <a:lstStyle/>
          <a:p>
            <a:pPr algn="ctr" eaLnBrk="1" hangingPunct="1">
              <a:buFont typeface="Webdings" pitchFamily="18" charset="2"/>
              <a:buNone/>
              <a:defRPr/>
            </a:pPr>
            <a:r>
              <a:rPr lang="en-US" b="1" dirty="0" smtClean="0"/>
              <a:t>Select “Contacts” tab, click “Add”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241</a:t>
            </a:fld>
            <a:endParaRPr lang="en-US" dirty="0" smtClean="0"/>
          </a:p>
        </p:txBody>
      </p:sp>
      <p:cxnSp>
        <p:nvCxnSpPr>
          <p:cNvPr id="7" name="Straight Arrow Connector 6"/>
          <p:cNvCxnSpPr/>
          <p:nvPr/>
        </p:nvCxnSpPr>
        <p:spPr bwMode="auto">
          <a:xfrm rot="16200000" flipV="1">
            <a:off x="4495800" y="2133600"/>
            <a:ext cx="914400" cy="609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rot="16200000" flipV="1">
            <a:off x="1752600" y="3276600"/>
            <a:ext cx="838200" cy="838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srcRect t="16154" b="22500"/>
          <a:stretch>
            <a:fillRect/>
          </a:stretch>
        </p:blipFill>
        <p:spPr bwMode="auto">
          <a:xfrm>
            <a:off x="914400" y="1600200"/>
            <a:ext cx="7315200" cy="3352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Buddy</a:t>
            </a:r>
          </a:p>
        </p:txBody>
      </p:sp>
      <p:sp>
        <p:nvSpPr>
          <p:cNvPr id="32771" name="Content Placeholder 2"/>
          <p:cNvSpPr>
            <a:spLocks noGrp="1"/>
          </p:cNvSpPr>
          <p:nvPr>
            <p:ph idx="1"/>
          </p:nvPr>
        </p:nvSpPr>
        <p:spPr>
          <a:xfrm>
            <a:off x="1143000" y="5410200"/>
            <a:ext cx="7010400" cy="685800"/>
          </a:xfrm>
        </p:spPr>
        <p:txBody>
          <a:bodyPr/>
          <a:lstStyle/>
          <a:p>
            <a:pPr algn="ctr" eaLnBrk="1" hangingPunct="1">
              <a:buFont typeface="Webdings" pitchFamily="18" charset="2"/>
              <a:buNone/>
              <a:defRPr/>
            </a:pPr>
            <a:r>
              <a:rPr lang="en-US" b="1" dirty="0" smtClean="0"/>
              <a:t>Select the user to add, click “Select”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242</a:t>
            </a:fld>
            <a:endParaRPr lang="en-US" dirty="0" smtClean="0"/>
          </a:p>
        </p:txBody>
      </p:sp>
      <p:cxnSp>
        <p:nvCxnSpPr>
          <p:cNvPr id="7" name="Straight Arrow Connector 6"/>
          <p:cNvCxnSpPr/>
          <p:nvPr/>
        </p:nvCxnSpPr>
        <p:spPr bwMode="auto">
          <a:xfrm flipV="1">
            <a:off x="6477000" y="3886200"/>
            <a:ext cx="762000" cy="533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rot="16200000" flipV="1">
            <a:off x="2514600" y="2743200"/>
            <a:ext cx="838200" cy="838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srcRect t="18269"/>
          <a:stretch>
            <a:fillRect/>
          </a:stretch>
        </p:blipFill>
        <p:spPr bwMode="auto">
          <a:xfrm>
            <a:off x="914400" y="1676400"/>
            <a:ext cx="7239000" cy="3733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Buddy</a:t>
            </a:r>
          </a:p>
        </p:txBody>
      </p:sp>
      <p:sp>
        <p:nvSpPr>
          <p:cNvPr id="32771" name="Content Placeholder 2"/>
          <p:cNvSpPr>
            <a:spLocks noGrp="1"/>
          </p:cNvSpPr>
          <p:nvPr>
            <p:ph idx="1"/>
          </p:nvPr>
        </p:nvSpPr>
        <p:spPr>
          <a:xfrm>
            <a:off x="1219200" y="5715000"/>
            <a:ext cx="7010400" cy="685800"/>
          </a:xfrm>
        </p:spPr>
        <p:txBody>
          <a:bodyPr/>
          <a:lstStyle/>
          <a:p>
            <a:pPr algn="ctr" eaLnBrk="1" hangingPunct="1">
              <a:buFont typeface="Webdings" pitchFamily="18" charset="2"/>
              <a:buNone/>
              <a:defRPr/>
            </a:pPr>
            <a:r>
              <a:rPr lang="en-US" b="1" dirty="0" smtClean="0"/>
              <a:t>Select the user to edit, click “Edit”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243</a:t>
            </a:fld>
            <a:endParaRPr lang="en-US" dirty="0" smtClean="0"/>
          </a:p>
        </p:txBody>
      </p:sp>
      <p:cxnSp>
        <p:nvCxnSpPr>
          <p:cNvPr id="7" name="Straight Arrow Connector 6"/>
          <p:cNvCxnSpPr/>
          <p:nvPr/>
        </p:nvCxnSpPr>
        <p:spPr bwMode="auto">
          <a:xfrm flipV="1">
            <a:off x="1752600" y="3810000"/>
            <a:ext cx="762000" cy="533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flipV="1">
            <a:off x="1905000" y="3276600"/>
            <a:ext cx="533400" cy="304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srcRect t="16154"/>
          <a:stretch>
            <a:fillRect/>
          </a:stretch>
        </p:blipFill>
        <p:spPr bwMode="auto">
          <a:xfrm>
            <a:off x="838200" y="1676400"/>
            <a:ext cx="7467600" cy="39624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Buddy</a:t>
            </a:r>
          </a:p>
        </p:txBody>
      </p:sp>
      <p:sp>
        <p:nvSpPr>
          <p:cNvPr id="32771" name="Content Placeholder 2"/>
          <p:cNvSpPr>
            <a:spLocks noGrp="1"/>
          </p:cNvSpPr>
          <p:nvPr>
            <p:ph idx="1"/>
          </p:nvPr>
        </p:nvSpPr>
        <p:spPr>
          <a:xfrm>
            <a:off x="1219200" y="5715000"/>
            <a:ext cx="7010400" cy="685800"/>
          </a:xfrm>
        </p:spPr>
        <p:txBody>
          <a:bodyPr/>
          <a:lstStyle/>
          <a:p>
            <a:pPr algn="ctr" eaLnBrk="1" hangingPunct="1">
              <a:buFont typeface="Webdings" pitchFamily="18" charset="2"/>
              <a:buNone/>
              <a:defRPr/>
            </a:pPr>
            <a:r>
              <a:rPr lang="en-US" b="1" dirty="0" smtClean="0"/>
              <a:t>Enter user name in Label field, click “Presence Buddy” checkbox, click “Add”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244</a:t>
            </a:fld>
            <a:endParaRPr lang="en-US" dirty="0" smtClean="0"/>
          </a:p>
        </p:txBody>
      </p:sp>
      <p:cxnSp>
        <p:nvCxnSpPr>
          <p:cNvPr id="7" name="Straight Arrow Connector 6"/>
          <p:cNvCxnSpPr/>
          <p:nvPr/>
        </p:nvCxnSpPr>
        <p:spPr bwMode="auto">
          <a:xfrm rot="10800000">
            <a:off x="4572000" y="32766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rot="10800000">
            <a:off x="5257800" y="2514600"/>
            <a:ext cx="6096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6553200" y="48006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srcRect t="16154"/>
          <a:stretch>
            <a:fillRect/>
          </a:stretch>
        </p:blipFill>
        <p:spPr bwMode="auto">
          <a:xfrm>
            <a:off x="609600" y="1600200"/>
            <a:ext cx="7696200" cy="38862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Presence Buddy</a:t>
            </a:r>
          </a:p>
        </p:txBody>
      </p:sp>
      <p:sp>
        <p:nvSpPr>
          <p:cNvPr id="32771" name="Content Placeholder 2"/>
          <p:cNvSpPr>
            <a:spLocks noGrp="1"/>
          </p:cNvSpPr>
          <p:nvPr>
            <p:ph idx="1"/>
          </p:nvPr>
        </p:nvSpPr>
        <p:spPr>
          <a:xfrm>
            <a:off x="1219200" y="5715000"/>
            <a:ext cx="7010400" cy="685800"/>
          </a:xfrm>
        </p:spPr>
        <p:txBody>
          <a:bodyPr/>
          <a:lstStyle/>
          <a:p>
            <a:pPr algn="ctr" eaLnBrk="1" hangingPunct="1">
              <a:buFont typeface="Webdings" pitchFamily="18" charset="2"/>
              <a:buNone/>
              <a:defRPr/>
            </a:pPr>
            <a:r>
              <a:rPr lang="en-US" b="1" dirty="0" smtClean="0"/>
              <a:t>Confirm that the user is now a Presence Buddy, click “Commit”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245</a:t>
            </a:fld>
            <a:endParaRPr lang="en-US" dirty="0" smtClean="0"/>
          </a:p>
        </p:txBody>
      </p:sp>
      <p:cxnSp>
        <p:nvCxnSpPr>
          <p:cNvPr id="8" name="Straight Arrow Connector 7"/>
          <p:cNvCxnSpPr/>
          <p:nvPr/>
        </p:nvCxnSpPr>
        <p:spPr bwMode="auto">
          <a:xfrm flipV="1">
            <a:off x="6553200" y="4038600"/>
            <a:ext cx="381000" cy="304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6400800" y="50292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rcRect t="16154"/>
          <a:stretch>
            <a:fillRect/>
          </a:stretch>
        </p:blipFill>
        <p:spPr bwMode="auto">
          <a:xfrm>
            <a:off x="838200" y="1676400"/>
            <a:ext cx="7315200" cy="40386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Deleting a User </a:t>
            </a:r>
          </a:p>
        </p:txBody>
      </p:sp>
      <p:sp>
        <p:nvSpPr>
          <p:cNvPr id="32771" name="Content Placeholder 2"/>
          <p:cNvSpPr>
            <a:spLocks noGrp="1"/>
          </p:cNvSpPr>
          <p:nvPr>
            <p:ph idx="1"/>
          </p:nvPr>
        </p:nvSpPr>
        <p:spPr>
          <a:xfrm>
            <a:off x="1219200" y="5715000"/>
            <a:ext cx="7010400" cy="685800"/>
          </a:xfrm>
        </p:spPr>
        <p:txBody>
          <a:bodyPr/>
          <a:lstStyle/>
          <a:p>
            <a:pPr algn="ctr" eaLnBrk="1" hangingPunct="1">
              <a:buFont typeface="Webdings" pitchFamily="18" charset="2"/>
              <a:buNone/>
              <a:defRPr/>
            </a:pPr>
            <a:r>
              <a:rPr lang="en-US" b="1" dirty="0" smtClean="0"/>
              <a:t>Select User to delete, click “Delete”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246</a:t>
            </a:fld>
            <a:endParaRPr lang="en-US" dirty="0" smtClean="0"/>
          </a:p>
        </p:txBody>
      </p:sp>
      <p:cxnSp>
        <p:nvCxnSpPr>
          <p:cNvPr id="8" name="Straight Arrow Connector 7"/>
          <p:cNvCxnSpPr/>
          <p:nvPr/>
        </p:nvCxnSpPr>
        <p:spPr bwMode="auto">
          <a:xfrm rot="5400000">
            <a:off x="3924300" y="3009900"/>
            <a:ext cx="381000" cy="304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1447800" y="42672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srcRect t="16154" b="11923"/>
          <a:stretch>
            <a:fillRect/>
          </a:stretch>
        </p:blipFill>
        <p:spPr bwMode="auto">
          <a:xfrm>
            <a:off x="914400" y="1600200"/>
            <a:ext cx="7467600" cy="39624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Deleting a User </a:t>
            </a:r>
          </a:p>
        </p:txBody>
      </p:sp>
      <p:sp>
        <p:nvSpPr>
          <p:cNvPr id="32771" name="Content Placeholder 2"/>
          <p:cNvSpPr>
            <a:spLocks noGrp="1"/>
          </p:cNvSpPr>
          <p:nvPr>
            <p:ph idx="1"/>
          </p:nvPr>
        </p:nvSpPr>
        <p:spPr>
          <a:xfrm>
            <a:off x="1219200" y="5715000"/>
            <a:ext cx="7010400" cy="685800"/>
          </a:xfrm>
        </p:spPr>
        <p:txBody>
          <a:bodyPr/>
          <a:lstStyle/>
          <a:p>
            <a:pPr algn="ctr" eaLnBrk="1" hangingPunct="1">
              <a:buFont typeface="Webdings" pitchFamily="18" charset="2"/>
              <a:buNone/>
              <a:defRPr/>
            </a:pPr>
            <a:r>
              <a:rPr lang="en-US" b="1" dirty="0" smtClean="0"/>
              <a:t>Read the Note!!! Then click “Delete”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247</a:t>
            </a:fld>
            <a:endParaRPr lang="en-US" dirty="0" smtClean="0"/>
          </a:p>
        </p:txBody>
      </p:sp>
      <p:cxnSp>
        <p:nvCxnSpPr>
          <p:cNvPr id="8" name="Straight Arrow Connector 7"/>
          <p:cNvCxnSpPr/>
          <p:nvPr/>
        </p:nvCxnSpPr>
        <p:spPr bwMode="auto">
          <a:xfrm>
            <a:off x="6705600" y="4800600"/>
            <a:ext cx="6096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1600200" y="37338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Deleting a User </a:t>
            </a:r>
          </a:p>
        </p:txBody>
      </p:sp>
      <p:sp>
        <p:nvSpPr>
          <p:cNvPr id="32771" name="Content Placeholder 2"/>
          <p:cNvSpPr>
            <a:spLocks noGrp="1"/>
          </p:cNvSpPr>
          <p:nvPr>
            <p:ph idx="1"/>
          </p:nvPr>
        </p:nvSpPr>
        <p:spPr>
          <a:xfrm>
            <a:off x="838200" y="5410200"/>
            <a:ext cx="7010400" cy="685800"/>
          </a:xfrm>
        </p:spPr>
        <p:txBody>
          <a:bodyPr/>
          <a:lstStyle/>
          <a:p>
            <a:pPr algn="ctr" eaLnBrk="1" hangingPunct="1">
              <a:buFont typeface="Webdings" pitchFamily="18" charset="2"/>
              <a:buNone/>
              <a:defRPr/>
            </a:pPr>
            <a:r>
              <a:rPr lang="en-US" b="1" dirty="0" smtClean="0"/>
              <a:t>The Deleted User no longer appears.</a:t>
            </a:r>
          </a:p>
          <a:p>
            <a:pPr algn="ctr" eaLnBrk="1" hangingPunct="1">
              <a:buFont typeface="Webdings" pitchFamily="18" charset="2"/>
              <a:buNone/>
              <a:defRPr/>
            </a:pPr>
            <a:r>
              <a:rPr lang="en-US" b="1" dirty="0" smtClean="0"/>
              <a:t>However…</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248</a:t>
            </a:fld>
            <a:endParaRPr lang="en-US" dirty="0" smtClean="0"/>
          </a:p>
        </p:txBody>
      </p:sp>
      <p:cxnSp>
        <p:nvCxnSpPr>
          <p:cNvPr id="8" name="Straight Arrow Connector 7"/>
          <p:cNvCxnSpPr/>
          <p:nvPr/>
        </p:nvCxnSpPr>
        <p:spPr bwMode="auto">
          <a:xfrm>
            <a:off x="6705600" y="4800600"/>
            <a:ext cx="6096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1600200" y="37338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pic>
        <p:nvPicPr>
          <p:cNvPr id="10" name="Picture 9"/>
          <p:cNvPicPr/>
          <p:nvPr/>
        </p:nvPicPr>
        <p:blipFill>
          <a:blip r:embed="rId3" cstate="print"/>
          <a:srcRect t="16071"/>
          <a:stretch>
            <a:fillRect/>
          </a:stretch>
        </p:blipFill>
        <p:spPr bwMode="auto">
          <a:xfrm>
            <a:off x="990600" y="1676400"/>
            <a:ext cx="6934200" cy="3581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Deleting a User </a:t>
            </a:r>
          </a:p>
        </p:txBody>
      </p:sp>
      <p:sp>
        <p:nvSpPr>
          <p:cNvPr id="32771" name="Content Placeholder 2"/>
          <p:cNvSpPr>
            <a:spLocks noGrp="1"/>
          </p:cNvSpPr>
          <p:nvPr>
            <p:ph idx="1"/>
          </p:nvPr>
        </p:nvSpPr>
        <p:spPr>
          <a:xfrm>
            <a:off x="990600" y="5410200"/>
            <a:ext cx="7010400" cy="685800"/>
          </a:xfrm>
        </p:spPr>
        <p:txBody>
          <a:bodyPr/>
          <a:lstStyle/>
          <a:p>
            <a:pPr algn="ctr" eaLnBrk="1" hangingPunct="1">
              <a:buFont typeface="Webdings" pitchFamily="18" charset="2"/>
              <a:buNone/>
              <a:defRPr/>
            </a:pPr>
            <a:r>
              <a:rPr lang="en-US" b="1" dirty="0" smtClean="0"/>
              <a:t>If we check the “Show Deleted Users” List …</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249</a:t>
            </a:fld>
            <a:endParaRPr lang="en-US" dirty="0" smtClean="0"/>
          </a:p>
        </p:txBody>
      </p:sp>
      <p:cxnSp>
        <p:nvCxnSpPr>
          <p:cNvPr id="15" name="Straight Arrow Connector 14"/>
          <p:cNvCxnSpPr/>
          <p:nvPr/>
        </p:nvCxnSpPr>
        <p:spPr bwMode="auto">
          <a:xfrm>
            <a:off x="1600200" y="37338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pic>
        <p:nvPicPr>
          <p:cNvPr id="9" name="Picture 8"/>
          <p:cNvPicPr/>
          <p:nvPr/>
        </p:nvPicPr>
        <p:blipFill>
          <a:blip r:embed="rId3" cstate="print"/>
          <a:srcRect t="16923"/>
          <a:stretch>
            <a:fillRect/>
          </a:stretch>
        </p:blipFill>
        <p:spPr bwMode="auto">
          <a:xfrm>
            <a:off x="990600" y="1752600"/>
            <a:ext cx="6934200" cy="3429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A65661C2-93E6-4329-A2E4-5D394AD891A3}" type="slidenum">
              <a:rPr lang="en-US" sz="800" b="1">
                <a:solidFill>
                  <a:srgbClr val="988888"/>
                </a:solidFill>
              </a:rPr>
              <a:pPr algn="r">
                <a:lnSpc>
                  <a:spcPct val="100000"/>
                </a:lnSpc>
              </a:pPr>
              <a:t>25</a:t>
            </a:fld>
            <a:endParaRPr lang="en-US" sz="800" b="1" dirty="0">
              <a:solidFill>
                <a:srgbClr val="988888"/>
              </a:solidFill>
            </a:endParaRPr>
          </a:p>
        </p:txBody>
      </p:sp>
      <p:sp>
        <p:nvSpPr>
          <p:cNvPr id="19459" name="Rectangle 2"/>
          <p:cNvSpPr>
            <a:spLocks noGrp="1" noChangeArrowheads="1"/>
          </p:cNvSpPr>
          <p:nvPr>
            <p:ph type="title"/>
          </p:nvPr>
        </p:nvSpPr>
        <p:spPr/>
        <p:txBody>
          <a:bodyPr/>
          <a:lstStyle/>
          <a:p>
            <a:pPr eaLnBrk="1" hangingPunct="1"/>
            <a:r>
              <a:rPr lang="en-US" dirty="0" smtClean="0"/>
              <a:t>ME Topology – System Platform Installation</a:t>
            </a:r>
          </a:p>
        </p:txBody>
      </p:sp>
      <p:sp>
        <p:nvSpPr>
          <p:cNvPr id="19460"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19461"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19462"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72" name="Rectangle 27"/>
          <p:cNvSpPr>
            <a:spLocks noChangeArrowheads="1"/>
          </p:cNvSpPr>
          <p:nvPr/>
        </p:nvSpPr>
        <p:spPr bwMode="auto">
          <a:xfrm>
            <a:off x="467544" y="1628800"/>
            <a:ext cx="8280920" cy="43204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19469" name="TextBox 75"/>
          <p:cNvSpPr txBox="1">
            <a:spLocks noChangeArrowheads="1"/>
          </p:cNvSpPr>
          <p:nvPr/>
        </p:nvSpPr>
        <p:spPr bwMode="auto">
          <a:xfrm>
            <a:off x="755650" y="4005263"/>
            <a:ext cx="7777163" cy="2400657"/>
          </a:xfrm>
          <a:prstGeom prst="rect">
            <a:avLst/>
          </a:prstGeom>
          <a:noFill/>
          <a:ln w="28575">
            <a:solidFill>
              <a:srgbClr val="817C55"/>
            </a:solidFill>
            <a:miter lim="800000"/>
            <a:headEnd/>
            <a:tailEnd/>
          </a:ln>
        </p:spPr>
        <p:txBody>
          <a:bodyPr>
            <a:spAutoFit/>
          </a:bodyPr>
          <a:lstStyle/>
          <a:p>
            <a:pPr algn="l"/>
            <a:r>
              <a:rPr lang="en-US" sz="2000" b="1" dirty="0"/>
              <a:t>Install System Platform on </a:t>
            </a:r>
            <a:r>
              <a:rPr lang="en-US" sz="2000" b="1" dirty="0" smtClean="0"/>
              <a:t>ME </a:t>
            </a:r>
            <a:r>
              <a:rPr lang="en-US" sz="2000" b="1" dirty="0"/>
              <a:t>Server, configure networking:</a:t>
            </a:r>
          </a:p>
          <a:p>
            <a:pPr algn="l">
              <a:buFont typeface="Arial" charset="0"/>
              <a:buChar char="•"/>
            </a:pPr>
            <a:r>
              <a:rPr lang="en-US" dirty="0">
                <a:solidFill>
                  <a:srgbClr val="5A7614"/>
                </a:solidFill>
              </a:rPr>
              <a:t> </a:t>
            </a:r>
            <a:r>
              <a:rPr lang="en-US" sz="1600" dirty="0">
                <a:solidFill>
                  <a:srgbClr val="0A3F70"/>
                </a:solidFill>
              </a:rPr>
              <a:t>DOM-0 IP Address and </a:t>
            </a:r>
            <a:r>
              <a:rPr lang="en-US" sz="1600" u="sng" dirty="0">
                <a:solidFill>
                  <a:srgbClr val="0A3F70"/>
                </a:solidFill>
              </a:rPr>
              <a:t>FQDN</a:t>
            </a:r>
            <a:r>
              <a:rPr lang="en-US" sz="1600" dirty="0">
                <a:solidFill>
                  <a:srgbClr val="0A3F70"/>
                </a:solidFill>
              </a:rPr>
              <a:t> (not just hostname!)</a:t>
            </a:r>
            <a:endParaRPr lang="en-US" sz="1600" u="sng" dirty="0">
              <a:solidFill>
                <a:srgbClr val="0A3F70"/>
              </a:solidFill>
            </a:endParaRPr>
          </a:p>
          <a:p>
            <a:pPr algn="l">
              <a:buFont typeface="Arial" charset="0"/>
              <a:buChar char="•"/>
            </a:pPr>
            <a:r>
              <a:rPr lang="en-US" sz="1600" dirty="0">
                <a:solidFill>
                  <a:srgbClr val="0A3F70"/>
                </a:solidFill>
              </a:rPr>
              <a:t> CDOM IP Address and </a:t>
            </a:r>
            <a:r>
              <a:rPr lang="en-US" sz="1600" u="sng" dirty="0">
                <a:solidFill>
                  <a:srgbClr val="0A3F70"/>
                </a:solidFill>
              </a:rPr>
              <a:t>FQDN</a:t>
            </a:r>
            <a:r>
              <a:rPr lang="en-US" sz="1600" dirty="0">
                <a:solidFill>
                  <a:srgbClr val="0A3F70"/>
                </a:solidFill>
              </a:rPr>
              <a:t> (not just hostname!)</a:t>
            </a:r>
            <a:endParaRPr lang="en-US" sz="1600" u="sng" dirty="0">
              <a:solidFill>
                <a:srgbClr val="0A3F70"/>
              </a:solidFill>
            </a:endParaRPr>
          </a:p>
          <a:p>
            <a:pPr algn="l">
              <a:buFont typeface="Arial" charset="0"/>
              <a:buChar char="•"/>
            </a:pPr>
            <a:r>
              <a:rPr lang="en-US" sz="1600" dirty="0">
                <a:solidFill>
                  <a:srgbClr val="0A3F70"/>
                </a:solidFill>
              </a:rPr>
              <a:t> Subnet Mask</a:t>
            </a:r>
          </a:p>
          <a:p>
            <a:pPr algn="l">
              <a:buFont typeface="Arial" charset="0"/>
              <a:buChar char="•"/>
            </a:pPr>
            <a:r>
              <a:rPr lang="en-US" sz="1600" dirty="0">
                <a:solidFill>
                  <a:srgbClr val="0A3F70"/>
                </a:solidFill>
              </a:rPr>
              <a:t> Primary and Secondary DNS Server IP Addresses</a:t>
            </a:r>
          </a:p>
          <a:p>
            <a:pPr algn="l">
              <a:buFont typeface="Arial" charset="0"/>
              <a:buChar char="•"/>
            </a:pPr>
            <a:r>
              <a:rPr lang="en-US" sz="1600" dirty="0">
                <a:solidFill>
                  <a:srgbClr val="0A3F70"/>
                </a:solidFill>
              </a:rPr>
              <a:t> Default Gateway (router)</a:t>
            </a:r>
          </a:p>
          <a:p>
            <a:pPr algn="l">
              <a:buFont typeface="Arial" charset="0"/>
              <a:buChar char="•"/>
            </a:pPr>
            <a:r>
              <a:rPr lang="en-US" sz="1600" dirty="0">
                <a:solidFill>
                  <a:srgbClr val="0A3F70"/>
                </a:solidFill>
              </a:rPr>
              <a:t> IPV4 Forwarding Enabled</a:t>
            </a:r>
          </a:p>
          <a:p>
            <a:pPr algn="l">
              <a:buFont typeface="Arial" charset="0"/>
              <a:buChar char="•"/>
            </a:pPr>
            <a:r>
              <a:rPr lang="en-US" sz="1600" dirty="0">
                <a:solidFill>
                  <a:srgbClr val="0A3F70"/>
                </a:solidFill>
              </a:rPr>
              <a:t> Time Zone, Date/Time, NTP Server IP Address</a:t>
            </a:r>
          </a:p>
          <a:p>
            <a:pPr algn="l">
              <a:buFont typeface="Arial" charset="0"/>
              <a:buChar char="•"/>
            </a:pPr>
            <a:r>
              <a:rPr lang="en-US" sz="1600" dirty="0">
                <a:solidFill>
                  <a:srgbClr val="0A3F70"/>
                </a:solidFill>
              </a:rPr>
              <a:t> Default Login Passwords (root, admin, cust, LDAP)</a:t>
            </a:r>
          </a:p>
        </p:txBody>
      </p:sp>
      <p:sp>
        <p:nvSpPr>
          <p:cNvPr id="19470" name="TextBox 77"/>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Tree>
  </p:cSld>
  <p:clrMapOvr>
    <a:masterClrMapping/>
  </p:clrMapOvr>
  <p:transition>
    <p:fade/>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t="16154"/>
          <a:stretch>
            <a:fillRect/>
          </a:stretch>
        </p:blipFill>
        <p:spPr bwMode="auto">
          <a:xfrm>
            <a:off x="990600" y="1828800"/>
            <a:ext cx="6934200" cy="3352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Deleting a User </a:t>
            </a:r>
          </a:p>
        </p:txBody>
      </p:sp>
      <p:sp>
        <p:nvSpPr>
          <p:cNvPr id="32771" name="Content Placeholder 2"/>
          <p:cNvSpPr>
            <a:spLocks noGrp="1"/>
          </p:cNvSpPr>
          <p:nvPr>
            <p:ph idx="1"/>
          </p:nvPr>
        </p:nvSpPr>
        <p:spPr>
          <a:xfrm>
            <a:off x="990600" y="5410200"/>
            <a:ext cx="7010400" cy="685800"/>
          </a:xfrm>
        </p:spPr>
        <p:txBody>
          <a:bodyPr/>
          <a:lstStyle/>
          <a:p>
            <a:pPr algn="ctr" eaLnBrk="1" hangingPunct="1">
              <a:buFont typeface="Webdings" pitchFamily="18" charset="2"/>
              <a:buNone/>
              <a:defRPr/>
            </a:pPr>
            <a:r>
              <a:rPr lang="en-US" b="1" dirty="0" smtClean="0"/>
              <a:t>The “deleted” user is still in the database.</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250</a:t>
            </a:fld>
            <a:endParaRPr lang="en-US" dirty="0" smtClean="0"/>
          </a:p>
        </p:txBody>
      </p:sp>
      <p:cxnSp>
        <p:nvCxnSpPr>
          <p:cNvPr id="15" name="Straight Arrow Connector 14"/>
          <p:cNvCxnSpPr/>
          <p:nvPr/>
        </p:nvCxnSpPr>
        <p:spPr bwMode="auto">
          <a:xfrm>
            <a:off x="1600200" y="38862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srcRect t="16154"/>
          <a:stretch>
            <a:fillRect/>
          </a:stretch>
        </p:blipFill>
        <p:spPr bwMode="auto">
          <a:xfrm>
            <a:off x="990600" y="1828800"/>
            <a:ext cx="6934200" cy="3352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Deleting a User </a:t>
            </a:r>
          </a:p>
        </p:txBody>
      </p:sp>
      <p:sp>
        <p:nvSpPr>
          <p:cNvPr id="32771" name="Content Placeholder 2"/>
          <p:cNvSpPr>
            <a:spLocks noGrp="1"/>
          </p:cNvSpPr>
          <p:nvPr>
            <p:ph idx="1"/>
          </p:nvPr>
        </p:nvSpPr>
        <p:spPr>
          <a:xfrm>
            <a:off x="990600" y="5410200"/>
            <a:ext cx="7010400" cy="685800"/>
          </a:xfrm>
        </p:spPr>
        <p:txBody>
          <a:bodyPr/>
          <a:lstStyle/>
          <a:p>
            <a:pPr algn="ctr" eaLnBrk="1" hangingPunct="1">
              <a:buFont typeface="Webdings" pitchFamily="18" charset="2"/>
              <a:buNone/>
              <a:defRPr/>
            </a:pPr>
            <a:r>
              <a:rPr lang="en-US" b="1" dirty="0" smtClean="0"/>
              <a:t>Select the user and click the “Delete” button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251</a:t>
            </a:fld>
            <a:endParaRPr lang="en-US" dirty="0" smtClean="0"/>
          </a:p>
        </p:txBody>
      </p:sp>
      <p:cxnSp>
        <p:nvCxnSpPr>
          <p:cNvPr id="15" name="Straight Arrow Connector 14"/>
          <p:cNvCxnSpPr/>
          <p:nvPr/>
        </p:nvCxnSpPr>
        <p:spPr bwMode="auto">
          <a:xfrm>
            <a:off x="1676400" y="3276600"/>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1676400" y="3276600"/>
            <a:ext cx="762000" cy="6096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print"/>
          <a:srcRect t="16154"/>
          <a:stretch>
            <a:fillRect/>
          </a:stretch>
        </p:blipFill>
        <p:spPr bwMode="auto">
          <a:xfrm>
            <a:off x="990600" y="1828800"/>
            <a:ext cx="6934200" cy="3352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Deleting a User </a:t>
            </a:r>
          </a:p>
        </p:txBody>
      </p:sp>
      <p:sp>
        <p:nvSpPr>
          <p:cNvPr id="32771" name="Content Placeholder 2"/>
          <p:cNvSpPr>
            <a:spLocks noGrp="1"/>
          </p:cNvSpPr>
          <p:nvPr>
            <p:ph idx="1"/>
          </p:nvPr>
        </p:nvSpPr>
        <p:spPr>
          <a:xfrm>
            <a:off x="990600" y="5410200"/>
            <a:ext cx="7010400" cy="685800"/>
          </a:xfrm>
        </p:spPr>
        <p:txBody>
          <a:bodyPr/>
          <a:lstStyle/>
          <a:p>
            <a:pPr algn="ctr" eaLnBrk="1" hangingPunct="1">
              <a:buFont typeface="Webdings" pitchFamily="18" charset="2"/>
              <a:buNone/>
              <a:defRPr/>
            </a:pPr>
            <a:r>
              <a:rPr lang="en-US" b="1" dirty="0" smtClean="0"/>
              <a:t>Confirm the deletion</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252</a:t>
            </a:fld>
            <a:endParaRPr lang="en-US" dirty="0" smtClean="0"/>
          </a:p>
        </p:txBody>
      </p:sp>
      <p:cxnSp>
        <p:nvCxnSpPr>
          <p:cNvPr id="15" name="Straight Arrow Connector 14"/>
          <p:cNvCxnSpPr/>
          <p:nvPr/>
        </p:nvCxnSpPr>
        <p:spPr bwMode="auto">
          <a:xfrm flipV="1">
            <a:off x="5867400" y="2819400"/>
            <a:ext cx="1143000" cy="1066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t="16154"/>
          <a:stretch>
            <a:fillRect/>
          </a:stretch>
        </p:blipFill>
        <p:spPr bwMode="auto">
          <a:xfrm>
            <a:off x="990600" y="1828800"/>
            <a:ext cx="6934200" cy="3352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Deleting a User </a:t>
            </a:r>
          </a:p>
        </p:txBody>
      </p:sp>
      <p:sp>
        <p:nvSpPr>
          <p:cNvPr id="32771" name="Content Placeholder 2"/>
          <p:cNvSpPr>
            <a:spLocks noGrp="1"/>
          </p:cNvSpPr>
          <p:nvPr>
            <p:ph idx="1"/>
          </p:nvPr>
        </p:nvSpPr>
        <p:spPr>
          <a:xfrm>
            <a:off x="762000" y="5410200"/>
            <a:ext cx="7467600" cy="685800"/>
          </a:xfrm>
        </p:spPr>
        <p:txBody>
          <a:bodyPr/>
          <a:lstStyle/>
          <a:p>
            <a:pPr algn="ctr" eaLnBrk="1" hangingPunct="1">
              <a:buFont typeface="Webdings" pitchFamily="18" charset="2"/>
              <a:buNone/>
              <a:defRPr/>
            </a:pPr>
            <a:r>
              <a:rPr lang="en-US" b="1" dirty="0" smtClean="0"/>
              <a:t>Deletion is confirmed. Click “Show Regular Users” button to return to the Manage Users list.</a:t>
            </a:r>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253</a:t>
            </a:fld>
            <a:endParaRPr lang="en-US" dirty="0" smtClean="0"/>
          </a:p>
        </p:txBody>
      </p:sp>
      <p:cxnSp>
        <p:nvCxnSpPr>
          <p:cNvPr id="15" name="Straight Arrow Connector 14"/>
          <p:cNvCxnSpPr/>
          <p:nvPr/>
        </p:nvCxnSpPr>
        <p:spPr bwMode="auto">
          <a:xfrm rot="16200000" flipV="1">
            <a:off x="3848100" y="3390900"/>
            <a:ext cx="762000" cy="685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 10</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solidFill>
                  <a:schemeClr val="bg2">
                    <a:lumMod val="75000"/>
                  </a:schemeClr>
                </a:solidFill>
              </a:rPr>
              <a:t>Fill out Configuration Data Worksheet in ME Intelligent Workbook</a:t>
            </a:r>
          </a:p>
          <a:p>
            <a:pPr marL="457200" indent="-457200" eaLnBrk="1" hangingPunct="1">
              <a:buFont typeface="+mj-lt"/>
              <a:buAutoNum type="arabicPeriod"/>
              <a:defRPr/>
            </a:pPr>
            <a:r>
              <a:rPr lang="en-US" sz="2000" dirty="0" smtClean="0">
                <a:solidFill>
                  <a:schemeClr val="bg2">
                    <a:lumMod val="75000"/>
                  </a:schemeClr>
                </a:solidFill>
              </a:rPr>
              <a:t>Run the standalone Installation Wizard to generate the EPW file. </a:t>
            </a:r>
          </a:p>
          <a:p>
            <a:pPr marL="457200" indent="-457200" eaLnBrk="1" hangingPunct="1">
              <a:buFont typeface="+mj-lt"/>
              <a:buAutoNum type="arabicPeriod"/>
              <a:defRPr/>
            </a:pPr>
            <a:r>
              <a:rPr lang="en-US" sz="2000" dirty="0" smtClean="0">
                <a:solidFill>
                  <a:schemeClr val="bg2">
                    <a:lumMod val="75000"/>
                  </a:schemeClr>
                </a:solidFill>
              </a:rPr>
              <a:t>Install ME Server and Media-Gateway in Rack, connect Power, LAN</a:t>
            </a:r>
          </a:p>
          <a:p>
            <a:pPr marL="457200" indent="-457200" eaLnBrk="1" hangingPunct="1">
              <a:buFont typeface="+mj-lt"/>
              <a:buAutoNum type="arabicPeriod"/>
              <a:defRPr/>
            </a:pPr>
            <a:r>
              <a:rPr lang="en-US" sz="2000" dirty="0" smtClean="0">
                <a:solidFill>
                  <a:schemeClr val="bg2">
                    <a:lumMod val="75000"/>
                  </a:schemeClr>
                </a:solidFill>
              </a:rPr>
              <a:t>Configure Media-Gateway</a:t>
            </a:r>
          </a:p>
          <a:p>
            <a:pPr marL="457200" indent="-457200" eaLnBrk="1" hangingPunct="1">
              <a:buFont typeface="+mj-lt"/>
              <a:buAutoNum type="arabicPeriod"/>
              <a:defRPr/>
            </a:pPr>
            <a:r>
              <a:rPr lang="en-US" sz="2000" dirty="0" smtClean="0">
                <a:solidFill>
                  <a:schemeClr val="bg2">
                    <a:lumMod val="75000"/>
                  </a:schemeClr>
                </a:solidFill>
              </a:rPr>
              <a:t>Install System Platform 6.0.3.0.2 software  and update (30 minutes)</a:t>
            </a:r>
          </a:p>
          <a:p>
            <a:pPr marL="457200" indent="-457200" eaLnBrk="1" hangingPunct="1">
              <a:buFont typeface="+mj-lt"/>
              <a:buAutoNum type="arabicPeriod"/>
              <a:defRPr/>
            </a:pPr>
            <a:r>
              <a:rPr lang="en-US" sz="2000" dirty="0" smtClean="0">
                <a:solidFill>
                  <a:schemeClr val="bg2">
                    <a:lumMod val="75000"/>
                  </a:schemeClr>
                </a:solidFill>
              </a:rPr>
              <a:t>Configure SAL and register the system</a:t>
            </a:r>
          </a:p>
          <a:p>
            <a:pPr marL="457200" indent="-457200" eaLnBrk="1" hangingPunct="1">
              <a:buFont typeface="+mj-lt"/>
              <a:buAutoNum type="arabicPeriod"/>
              <a:defRPr/>
            </a:pPr>
            <a:r>
              <a:rPr lang="en-US" sz="2000" dirty="0" smtClean="0">
                <a:solidFill>
                  <a:schemeClr val="bg2">
                    <a:lumMod val="75000"/>
                  </a:schemeClr>
                </a:solidFill>
              </a:rPr>
              <a:t>Install ME template (2 - 4 hours)</a:t>
            </a:r>
          </a:p>
          <a:p>
            <a:pPr marL="457200" indent="-457200" eaLnBrk="1" hangingPunct="1">
              <a:buFont typeface="+mj-lt"/>
              <a:buAutoNum type="arabicPeriod"/>
              <a:defRPr/>
            </a:pPr>
            <a:r>
              <a:rPr lang="en-US" sz="2000" dirty="0" smtClean="0">
                <a:solidFill>
                  <a:schemeClr val="bg2">
                    <a:lumMod val="75000"/>
                  </a:schemeClr>
                </a:solidFill>
              </a:rPr>
              <a:t>Apply latest VM updates (CM, SMGR, Presence Server)</a:t>
            </a:r>
          </a:p>
          <a:p>
            <a:pPr marL="457200" indent="-457200" eaLnBrk="1" hangingPunct="1">
              <a:buFont typeface="+mj-lt"/>
              <a:buAutoNum type="arabicPeriod"/>
              <a:defRPr/>
            </a:pPr>
            <a:r>
              <a:rPr lang="en-US" sz="2000" dirty="0" smtClean="0">
                <a:solidFill>
                  <a:schemeClr val="bg2">
                    <a:lumMod val="75000"/>
                  </a:schemeClr>
                </a:solidFill>
              </a:rPr>
              <a:t>Configure SMGR, Presence Server, Endpoints  (1 hour)</a:t>
            </a:r>
          </a:p>
          <a:p>
            <a:pPr marL="457200" indent="-457200" eaLnBrk="1" hangingPunct="1">
              <a:buFont typeface="+mj-lt"/>
              <a:buAutoNum type="arabicPeriod"/>
              <a:defRPr/>
            </a:pPr>
            <a:r>
              <a:rPr lang="en-US" sz="2000" b="1" dirty="0" smtClean="0"/>
              <a:t>Install License and Authentication Files (10 minutes)</a:t>
            </a:r>
          </a:p>
          <a:p>
            <a:pPr marL="457200" indent="-457200" eaLnBrk="1" hangingPunct="1">
              <a:buFont typeface="+mj-lt"/>
              <a:buAutoNum type="arabicPeriod"/>
              <a:defRPr/>
            </a:pPr>
            <a:r>
              <a:rPr lang="en-US" sz="2000" dirty="0" smtClean="0">
                <a:solidFill>
                  <a:schemeClr val="bg2">
                    <a:lumMod val="75000"/>
                  </a:schemeClr>
                </a:solidFill>
              </a:rPr>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254</a:t>
            </a:fld>
            <a:endParaRPr lang="en-US" dirty="0" smtClean="0"/>
          </a:p>
        </p:txBody>
      </p:sp>
    </p:spTree>
  </p:cSld>
  <p:clrMapOvr>
    <a:masterClrMapping/>
  </p:clrMapOvr>
  <p:transition>
    <p:fade/>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8E0D17A3-99FE-4788-A4F3-F34C3E6F29A4}" type="slidenum">
              <a:rPr lang="en-US" sz="800" b="1">
                <a:solidFill>
                  <a:srgbClr val="988888"/>
                </a:solidFill>
              </a:rPr>
              <a:pPr algn="r">
                <a:lnSpc>
                  <a:spcPct val="100000"/>
                </a:lnSpc>
              </a:pPr>
              <a:t>255</a:t>
            </a:fld>
            <a:endParaRPr lang="en-US" sz="800" b="1" dirty="0">
              <a:solidFill>
                <a:srgbClr val="988888"/>
              </a:solidFill>
            </a:endParaRPr>
          </a:p>
        </p:txBody>
      </p:sp>
      <p:sp>
        <p:nvSpPr>
          <p:cNvPr id="24579" name="Rectangle 2"/>
          <p:cNvSpPr>
            <a:spLocks noGrp="1" noChangeArrowheads="1"/>
          </p:cNvSpPr>
          <p:nvPr>
            <p:ph type="title"/>
          </p:nvPr>
        </p:nvSpPr>
        <p:spPr>
          <a:xfrm>
            <a:off x="455613" y="482600"/>
            <a:ext cx="8154987" cy="720725"/>
          </a:xfrm>
        </p:spPr>
        <p:txBody>
          <a:bodyPr/>
          <a:lstStyle/>
          <a:p>
            <a:pPr eaLnBrk="1" hangingPunct="1"/>
            <a:r>
              <a:rPr lang="en-US" dirty="0" smtClean="0"/>
              <a:t>Topology View – License and Authentication Files</a:t>
            </a:r>
          </a:p>
        </p:txBody>
      </p:sp>
      <p:sp>
        <p:nvSpPr>
          <p:cNvPr id="24583"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4584"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4585"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4586"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4587"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4588"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4589"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4590"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4591"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5" name="Rectangle 27"/>
          <p:cNvSpPr>
            <a:spLocks noChangeArrowheads="1"/>
          </p:cNvSpPr>
          <p:nvPr/>
        </p:nvSpPr>
        <p:spPr bwMode="auto">
          <a:xfrm>
            <a:off x="6012160" y="2276872"/>
            <a:ext cx="1440160"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4607"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24608" name="TextBox 29"/>
          <p:cNvSpPr txBox="1">
            <a:spLocks noChangeArrowheads="1"/>
          </p:cNvSpPr>
          <p:nvPr/>
        </p:nvSpPr>
        <p:spPr bwMode="auto">
          <a:xfrm>
            <a:off x="1763713" y="4292600"/>
            <a:ext cx="7056437" cy="1908215"/>
          </a:xfrm>
          <a:prstGeom prst="rect">
            <a:avLst/>
          </a:prstGeom>
          <a:noFill/>
          <a:ln w="28575">
            <a:solidFill>
              <a:srgbClr val="817C55"/>
            </a:solidFill>
            <a:miter lim="800000"/>
            <a:headEnd/>
            <a:tailEnd/>
          </a:ln>
        </p:spPr>
        <p:txBody>
          <a:bodyPr>
            <a:spAutoFit/>
          </a:bodyPr>
          <a:lstStyle/>
          <a:p>
            <a:pPr algn="l"/>
            <a:r>
              <a:rPr lang="en-US" sz="2000" b="1" dirty="0"/>
              <a:t>Install License and Authentication Files:</a:t>
            </a:r>
          </a:p>
          <a:p>
            <a:pPr algn="l">
              <a:buFont typeface="Arial" charset="0"/>
              <a:buChar char="•"/>
            </a:pPr>
            <a:r>
              <a:rPr lang="en-US" dirty="0">
                <a:solidFill>
                  <a:srgbClr val="5A7614"/>
                </a:solidFill>
              </a:rPr>
              <a:t> </a:t>
            </a:r>
            <a:r>
              <a:rPr lang="en-US" sz="1600" dirty="0">
                <a:solidFill>
                  <a:srgbClr val="0A3F70"/>
                </a:solidFill>
              </a:rPr>
              <a:t>Get SMGR primary MAC address from SMGR WebLM GUI </a:t>
            </a:r>
          </a:p>
          <a:p>
            <a:pPr algn="l">
              <a:buFont typeface="Arial" charset="0"/>
              <a:buChar char="•"/>
            </a:pPr>
            <a:r>
              <a:rPr lang="en-US" sz="1600" dirty="0">
                <a:solidFill>
                  <a:srgbClr val="0A3F70"/>
                </a:solidFill>
              </a:rPr>
              <a:t> Generate and download License </a:t>
            </a:r>
            <a:r>
              <a:rPr lang="en-US" sz="1600" dirty="0" smtClean="0">
                <a:solidFill>
                  <a:srgbClr val="0A3F70"/>
                </a:solidFill>
              </a:rPr>
              <a:t>File (PLDS) and Auth File (RFA)</a:t>
            </a:r>
            <a:endParaRPr lang="en-US" sz="1600" dirty="0">
              <a:solidFill>
                <a:srgbClr val="0A3F70"/>
              </a:solidFill>
            </a:endParaRPr>
          </a:p>
          <a:p>
            <a:pPr algn="l">
              <a:buFont typeface="Arial" charset="0"/>
              <a:buChar char="•"/>
            </a:pPr>
            <a:r>
              <a:rPr lang="en-US" sz="1600" dirty="0">
                <a:solidFill>
                  <a:srgbClr val="0A3F70"/>
                </a:solidFill>
              </a:rPr>
              <a:t> Install License files using SMGR WebLM GUI</a:t>
            </a:r>
          </a:p>
          <a:p>
            <a:pPr algn="l">
              <a:buFont typeface="Arial" charset="0"/>
              <a:buChar char="•"/>
            </a:pPr>
            <a:r>
              <a:rPr lang="en-US" sz="1600" dirty="0">
                <a:solidFill>
                  <a:srgbClr val="0A3F70"/>
                </a:solidFill>
              </a:rPr>
              <a:t> Install Authentication file using System Platform (CDOM) GUI</a:t>
            </a:r>
          </a:p>
          <a:p>
            <a:pPr algn="l">
              <a:buFont typeface="Arial" charset="0"/>
              <a:buChar char="•"/>
            </a:pPr>
            <a:r>
              <a:rPr lang="en-US" sz="1600" dirty="0">
                <a:solidFill>
                  <a:srgbClr val="0A3F70"/>
                </a:solidFill>
              </a:rPr>
              <a:t> </a:t>
            </a:r>
            <a:r>
              <a:rPr lang="en-US" sz="1600" dirty="0" smtClean="0">
                <a:solidFill>
                  <a:srgbClr val="0A3F70"/>
                </a:solidFill>
              </a:rPr>
              <a:t> </a:t>
            </a:r>
            <a:r>
              <a:rPr lang="en-US" sz="1600" dirty="0">
                <a:solidFill>
                  <a:srgbClr val="0A3F70"/>
                </a:solidFill>
              </a:rPr>
              <a:t>Confirm license status in CM-ES</a:t>
            </a:r>
          </a:p>
          <a:p>
            <a:pPr algn="l">
              <a:buFont typeface="Arial" charset="0"/>
              <a:buChar char="•"/>
            </a:pPr>
            <a:r>
              <a:rPr lang="en-US" sz="1600" dirty="0">
                <a:solidFill>
                  <a:srgbClr val="0A3F70"/>
                </a:solidFill>
              </a:rPr>
              <a:t> Note: All features work in no-license mode for 30 day grace period</a:t>
            </a:r>
          </a:p>
        </p:txBody>
      </p:sp>
      <p:sp>
        <p:nvSpPr>
          <p:cNvPr id="24609" name="TextBox 25"/>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7" name="Rectangle 27"/>
          <p:cNvSpPr>
            <a:spLocks noChangeArrowheads="1"/>
          </p:cNvSpPr>
          <p:nvPr/>
        </p:nvSpPr>
        <p:spPr bwMode="auto">
          <a:xfrm>
            <a:off x="899592"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8"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20551" name="Rectangle 27"/>
          <p:cNvSpPr>
            <a:spLocks noChangeArrowheads="1"/>
          </p:cNvSpPr>
          <p:nvPr/>
        </p:nvSpPr>
        <p:spPr bwMode="auto">
          <a:xfrm>
            <a:off x="3347864" y="2276872"/>
            <a:ext cx="864096"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License and Authentication Files</a:t>
            </a:r>
          </a:p>
        </p:txBody>
      </p:sp>
      <p:sp>
        <p:nvSpPr>
          <p:cNvPr id="32771" name="Content Placeholder 2"/>
          <p:cNvSpPr>
            <a:spLocks noGrp="1"/>
          </p:cNvSpPr>
          <p:nvPr>
            <p:ph idx="1"/>
          </p:nvPr>
        </p:nvSpPr>
        <p:spPr>
          <a:xfrm>
            <a:off x="457200" y="5791200"/>
            <a:ext cx="8218488" cy="609600"/>
          </a:xfrm>
        </p:spPr>
        <p:txBody>
          <a:bodyPr/>
          <a:lstStyle/>
          <a:p>
            <a:pPr marL="457200" indent="-457200" eaLnBrk="1" hangingPunct="1">
              <a:buNone/>
              <a:defRPr/>
            </a:pPr>
            <a:r>
              <a:rPr lang="en-US" sz="2000" dirty="0" smtClean="0"/>
              <a:t>Use CM weblmurl command to check CM license source (default = SMGR)</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256</a:t>
            </a:fld>
            <a:endParaRPr lang="en-US" dirty="0" smtClean="0"/>
          </a:p>
        </p:txBody>
      </p:sp>
      <p:pic>
        <p:nvPicPr>
          <p:cNvPr id="5" name="Picture 4"/>
          <p:cNvPicPr/>
          <p:nvPr/>
        </p:nvPicPr>
        <p:blipFill>
          <a:blip r:embed="rId2" cstate="print"/>
          <a:srcRect/>
          <a:stretch>
            <a:fillRect/>
          </a:stretch>
        </p:blipFill>
        <p:spPr bwMode="auto">
          <a:xfrm>
            <a:off x="533400" y="1447800"/>
            <a:ext cx="7543800" cy="419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a:stretch>
            <a:fillRect/>
          </a:stretch>
        </p:blipFill>
        <p:spPr bwMode="auto">
          <a:xfrm>
            <a:off x="533400" y="1447800"/>
            <a:ext cx="7543800" cy="41910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License and Authentication Files</a:t>
            </a:r>
          </a:p>
        </p:txBody>
      </p:sp>
      <p:sp>
        <p:nvSpPr>
          <p:cNvPr id="32771" name="Content Placeholder 2"/>
          <p:cNvSpPr>
            <a:spLocks noGrp="1"/>
          </p:cNvSpPr>
          <p:nvPr>
            <p:ph idx="1"/>
          </p:nvPr>
        </p:nvSpPr>
        <p:spPr>
          <a:xfrm>
            <a:off x="533400" y="5943600"/>
            <a:ext cx="8218488" cy="609600"/>
          </a:xfrm>
        </p:spPr>
        <p:txBody>
          <a:bodyPr/>
          <a:lstStyle/>
          <a:p>
            <a:pPr marL="457200" indent="-457200" eaLnBrk="1" hangingPunct="1">
              <a:buNone/>
              <a:defRPr/>
            </a:pPr>
            <a:r>
              <a:rPr lang="en-US" sz="2000" dirty="0" smtClean="0"/>
              <a:t>Use CM weblmurl command to point CM to SMGR’s WebLM Server</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257</a:t>
            </a:fld>
            <a:endParaRPr lang="en-US" dirty="0" smtClean="0"/>
          </a:p>
        </p:txBody>
      </p:sp>
      <p:sp>
        <p:nvSpPr>
          <p:cNvPr id="7" name="Rectangle 6"/>
          <p:cNvSpPr/>
          <p:nvPr/>
        </p:nvSpPr>
        <p:spPr bwMode="auto">
          <a:xfrm>
            <a:off x="609600" y="4876800"/>
            <a:ext cx="7239000" cy="53340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a:stretch>
            <a:fillRect/>
          </a:stretch>
        </p:blipFill>
        <p:spPr bwMode="auto">
          <a:xfrm>
            <a:off x="533400" y="1447800"/>
            <a:ext cx="7848600" cy="44958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License and Authentication Files</a:t>
            </a:r>
          </a:p>
        </p:txBody>
      </p:sp>
      <p:sp>
        <p:nvSpPr>
          <p:cNvPr id="32771" name="Content Placeholder 2"/>
          <p:cNvSpPr>
            <a:spLocks noGrp="1"/>
          </p:cNvSpPr>
          <p:nvPr>
            <p:ph idx="1"/>
          </p:nvPr>
        </p:nvSpPr>
        <p:spPr>
          <a:xfrm>
            <a:off x="533400" y="5943600"/>
            <a:ext cx="8218488" cy="609600"/>
          </a:xfrm>
        </p:spPr>
        <p:txBody>
          <a:bodyPr/>
          <a:lstStyle/>
          <a:p>
            <a:pPr marL="457200" indent="-457200" algn="ctr" eaLnBrk="1" hangingPunct="1">
              <a:buNone/>
              <a:defRPr/>
            </a:pPr>
            <a:r>
              <a:rPr lang="en-US" sz="2000" dirty="0" smtClean="0"/>
              <a:t>Navigate to </a:t>
            </a:r>
            <a:r>
              <a:rPr lang="en-US" sz="2000" b="1" dirty="0" smtClean="0"/>
              <a:t>Services -&gt; Licenses -&gt; Server Properties </a:t>
            </a:r>
            <a:r>
              <a:rPr lang="en-US" sz="2000" dirty="0" smtClean="0"/>
              <a:t>to get SMGR MAC address for PLDS licensing</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258</a:t>
            </a:fld>
            <a:endParaRPr lang="en-US" dirty="0" smtClean="0"/>
          </a:p>
        </p:txBody>
      </p:sp>
      <p:sp>
        <p:nvSpPr>
          <p:cNvPr id="7" name="Rectangle 6"/>
          <p:cNvSpPr/>
          <p:nvPr/>
        </p:nvSpPr>
        <p:spPr bwMode="auto">
          <a:xfrm>
            <a:off x="2743200" y="3505200"/>
            <a:ext cx="3352800" cy="30480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srcRect/>
          <a:stretch>
            <a:fillRect/>
          </a:stretch>
        </p:blipFill>
        <p:spPr bwMode="auto">
          <a:xfrm>
            <a:off x="609600" y="1524000"/>
            <a:ext cx="7772400" cy="44196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License and Authentication Files</a:t>
            </a:r>
          </a:p>
        </p:txBody>
      </p:sp>
      <p:sp>
        <p:nvSpPr>
          <p:cNvPr id="32771" name="Content Placeholder 2"/>
          <p:cNvSpPr>
            <a:spLocks noGrp="1"/>
          </p:cNvSpPr>
          <p:nvPr>
            <p:ph idx="1"/>
          </p:nvPr>
        </p:nvSpPr>
        <p:spPr>
          <a:xfrm>
            <a:off x="533400" y="5943600"/>
            <a:ext cx="8218488" cy="609600"/>
          </a:xfrm>
        </p:spPr>
        <p:txBody>
          <a:bodyPr/>
          <a:lstStyle/>
          <a:p>
            <a:pPr marL="457200" indent="-457200" algn="ctr" eaLnBrk="1" hangingPunct="1">
              <a:buNone/>
              <a:defRPr/>
            </a:pPr>
            <a:r>
              <a:rPr lang="en-US" sz="2000" dirty="0" smtClean="0"/>
              <a:t>Navigate to </a:t>
            </a:r>
            <a:r>
              <a:rPr lang="en-US" sz="2000" b="1" dirty="0" smtClean="0"/>
              <a:t>Services -&gt; Licenses -&gt; Install License </a:t>
            </a:r>
            <a:r>
              <a:rPr lang="en-US" sz="2000" dirty="0" smtClean="0"/>
              <a:t>to install PLDS license in SMGR</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259</a:t>
            </a:fld>
            <a:endParaRPr lang="en-US" dirty="0" smtClean="0"/>
          </a:p>
        </p:txBody>
      </p:sp>
      <p:sp>
        <p:nvSpPr>
          <p:cNvPr id="7" name="Rectangle 6"/>
          <p:cNvSpPr/>
          <p:nvPr/>
        </p:nvSpPr>
        <p:spPr bwMode="auto">
          <a:xfrm>
            <a:off x="4114800" y="4572000"/>
            <a:ext cx="5334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0" name="Rectangle 9"/>
          <p:cNvSpPr/>
          <p:nvPr/>
        </p:nvSpPr>
        <p:spPr bwMode="auto">
          <a:xfrm>
            <a:off x="4953000" y="4114800"/>
            <a:ext cx="609600" cy="30480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416354F1-D523-486C-BB06-EC4C7954F436}" type="slidenum">
              <a:rPr lang="en-US" sz="800" b="1">
                <a:solidFill>
                  <a:srgbClr val="988888"/>
                </a:solidFill>
              </a:rPr>
              <a:pPr algn="r">
                <a:lnSpc>
                  <a:spcPct val="100000"/>
                </a:lnSpc>
              </a:pPr>
              <a:t>26</a:t>
            </a:fld>
            <a:endParaRPr lang="en-US" sz="800" b="1" dirty="0">
              <a:solidFill>
                <a:srgbClr val="988888"/>
              </a:solidFill>
            </a:endParaRPr>
          </a:p>
        </p:txBody>
      </p:sp>
      <p:sp>
        <p:nvSpPr>
          <p:cNvPr id="20483" name="Rectangle 2"/>
          <p:cNvSpPr>
            <a:spLocks noGrp="1" noChangeArrowheads="1"/>
          </p:cNvSpPr>
          <p:nvPr>
            <p:ph type="title"/>
          </p:nvPr>
        </p:nvSpPr>
        <p:spPr/>
        <p:txBody>
          <a:bodyPr/>
          <a:lstStyle/>
          <a:p>
            <a:pPr eaLnBrk="1" hangingPunct="1"/>
            <a:r>
              <a:rPr lang="en-US" dirty="0" smtClean="0"/>
              <a:t>ME Topology – SAL Configuration</a:t>
            </a:r>
          </a:p>
        </p:txBody>
      </p:sp>
      <p:sp>
        <p:nvSpPr>
          <p:cNvPr id="20484"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0485"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0486"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72" name="Rectangle 27"/>
          <p:cNvSpPr>
            <a:spLocks noChangeArrowheads="1"/>
          </p:cNvSpPr>
          <p:nvPr/>
        </p:nvSpPr>
        <p:spPr bwMode="auto">
          <a:xfrm>
            <a:off x="467544" y="1628800"/>
            <a:ext cx="8280920" cy="43204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0493" name="TextBox 75"/>
          <p:cNvSpPr txBox="1">
            <a:spLocks noChangeArrowheads="1"/>
          </p:cNvSpPr>
          <p:nvPr/>
        </p:nvSpPr>
        <p:spPr bwMode="auto">
          <a:xfrm>
            <a:off x="755650" y="4005263"/>
            <a:ext cx="8137525" cy="2893100"/>
          </a:xfrm>
          <a:prstGeom prst="rect">
            <a:avLst/>
          </a:prstGeom>
          <a:noFill/>
          <a:ln w="28575">
            <a:solidFill>
              <a:srgbClr val="817C55"/>
            </a:solidFill>
            <a:miter lim="800000"/>
            <a:headEnd/>
            <a:tailEnd/>
          </a:ln>
        </p:spPr>
        <p:txBody>
          <a:bodyPr>
            <a:spAutoFit/>
          </a:bodyPr>
          <a:lstStyle/>
          <a:p>
            <a:pPr algn="l"/>
            <a:r>
              <a:rPr lang="en-US" sz="2000" b="1" dirty="0"/>
              <a:t>Configure Secure Access Link for Remote Access and Alarming:</a:t>
            </a:r>
          </a:p>
          <a:p>
            <a:pPr algn="l">
              <a:buFont typeface="Arial" charset="0"/>
              <a:buChar char="•"/>
            </a:pPr>
            <a:r>
              <a:rPr lang="en-US" dirty="0">
                <a:solidFill>
                  <a:srgbClr val="5A7614"/>
                </a:solidFill>
              </a:rPr>
              <a:t> </a:t>
            </a:r>
            <a:r>
              <a:rPr lang="en-US" dirty="0">
                <a:solidFill>
                  <a:srgbClr val="0A3F70"/>
                </a:solidFill>
              </a:rPr>
              <a:t>Login on CDOM via browser session</a:t>
            </a:r>
          </a:p>
          <a:p>
            <a:pPr algn="l">
              <a:buFont typeface="Arial" charset="0"/>
              <a:buChar char="•"/>
            </a:pPr>
            <a:r>
              <a:rPr lang="en-US" dirty="0">
                <a:solidFill>
                  <a:srgbClr val="0A3F70"/>
                </a:solidFill>
              </a:rPr>
              <a:t> Configure and test remote access to the </a:t>
            </a:r>
            <a:r>
              <a:rPr lang="en-US" dirty="0" smtClean="0">
                <a:solidFill>
                  <a:srgbClr val="0A3F70"/>
                </a:solidFill>
              </a:rPr>
              <a:t>ME server</a:t>
            </a:r>
          </a:p>
          <a:p>
            <a:pPr algn="l">
              <a:buFont typeface="Arial" charset="0"/>
              <a:buChar char="•"/>
            </a:pPr>
            <a:r>
              <a:rPr lang="en-US" dirty="0" smtClean="0">
                <a:solidFill>
                  <a:srgbClr val="0A3F70"/>
                </a:solidFill>
              </a:rPr>
              <a:t> See the following document for instructions:</a:t>
            </a:r>
          </a:p>
          <a:p>
            <a:pPr algn="l"/>
            <a:endParaRPr lang="en-US" dirty="0" smtClean="0">
              <a:solidFill>
                <a:srgbClr val="5A7614"/>
              </a:solidFill>
            </a:endParaRPr>
          </a:p>
          <a:p>
            <a:pPr lvl="1" algn="l"/>
            <a:r>
              <a:rPr lang="en-US" dirty="0" smtClean="0">
                <a:solidFill>
                  <a:srgbClr val="5A7614"/>
                </a:solidFill>
              </a:rPr>
              <a:t> </a:t>
            </a:r>
            <a:r>
              <a:rPr lang="en-US" dirty="0" smtClean="0">
                <a:solidFill>
                  <a:srgbClr val="FF0000"/>
                </a:solidFill>
              </a:rPr>
              <a:t>“Job Aid: Administering Remote Access and Alarming for Avaya Aura® Collaboration Server (CS) 6.1 Using Secure Access Link (SAL)”</a:t>
            </a:r>
          </a:p>
          <a:p>
            <a:pPr algn="l"/>
            <a:r>
              <a:rPr lang="en-US" dirty="0" smtClean="0">
                <a:solidFill>
                  <a:srgbClr val="FF0000"/>
                </a:solidFill>
              </a:rPr>
              <a:t> </a:t>
            </a:r>
          </a:p>
          <a:p>
            <a:pPr lvl="2" algn="l"/>
            <a:r>
              <a:rPr lang="en-US" u="sng" dirty="0" smtClean="0">
                <a:hlinkClick r:id="rId3"/>
              </a:rPr>
              <a:t>https://support.avaya.com/css/P8/documents/100124786</a:t>
            </a:r>
            <a:endParaRPr lang="en-US" u="sng" dirty="0" smtClean="0"/>
          </a:p>
          <a:p>
            <a:pPr lvl="1" algn="l"/>
            <a:endParaRPr lang="en-US" dirty="0">
              <a:solidFill>
                <a:srgbClr val="5A7614"/>
              </a:solidFill>
            </a:endParaRPr>
          </a:p>
        </p:txBody>
      </p:sp>
      <p:sp>
        <p:nvSpPr>
          <p:cNvPr id="20494" name="TextBox 77"/>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0495" name="TextBox 10"/>
          <p:cNvSpPr txBox="1">
            <a:spLocks noChangeArrowheads="1"/>
          </p:cNvSpPr>
          <p:nvPr/>
        </p:nvSpPr>
        <p:spPr bwMode="auto">
          <a:xfrm>
            <a:off x="2700338" y="2565400"/>
            <a:ext cx="620712" cy="341313"/>
          </a:xfrm>
          <a:prstGeom prst="rect">
            <a:avLst/>
          </a:prstGeom>
          <a:noFill/>
          <a:ln w="28575">
            <a:solidFill>
              <a:schemeClr val="tx1"/>
            </a:solidFill>
            <a:prstDash val="sysDash"/>
            <a:miter lim="800000"/>
            <a:headEnd/>
            <a:tailEnd/>
          </a:ln>
        </p:spPr>
        <p:txBody>
          <a:bodyPr wrap="none">
            <a:spAutoFit/>
          </a:bodyPr>
          <a:lstStyle/>
          <a:p>
            <a:r>
              <a:rPr lang="en-US" dirty="0"/>
              <a:t>SAL</a:t>
            </a:r>
          </a:p>
        </p:txBody>
      </p:sp>
      <p:cxnSp>
        <p:nvCxnSpPr>
          <p:cNvPr id="20496" name="Straight Arrow Connector 12"/>
          <p:cNvCxnSpPr>
            <a:cxnSpLocks noChangeShapeType="1"/>
          </p:cNvCxnSpPr>
          <p:nvPr/>
        </p:nvCxnSpPr>
        <p:spPr bwMode="auto">
          <a:xfrm rot="10800000">
            <a:off x="2051050" y="2708275"/>
            <a:ext cx="649288" cy="1588"/>
          </a:xfrm>
          <a:prstGeom prst="straightConnector1">
            <a:avLst/>
          </a:prstGeom>
          <a:noFill/>
          <a:ln w="28575" algn="ctr">
            <a:solidFill>
              <a:schemeClr val="tx1"/>
            </a:solidFill>
            <a:prstDash val="sysDash"/>
            <a:round/>
            <a:headEnd/>
            <a:tailEnd type="arrow" w="med" len="med"/>
          </a:ln>
        </p:spPr>
      </p:cxnSp>
    </p:spTree>
  </p:cSld>
  <p:clrMapOvr>
    <a:masterClrMapping/>
  </p:clrMapOvr>
  <p:transition>
    <p:fade/>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a:stretch>
            <a:fillRect/>
          </a:stretch>
        </p:blipFill>
        <p:spPr bwMode="auto">
          <a:xfrm>
            <a:off x="609600" y="1447800"/>
            <a:ext cx="7848600" cy="4419600"/>
          </a:xfrm>
          <a:prstGeom prst="rect">
            <a:avLst/>
          </a:prstGeom>
          <a:noFill/>
          <a:ln w="9525">
            <a:noFill/>
            <a:miter lim="800000"/>
            <a:headEnd/>
            <a:tailEnd/>
          </a:ln>
        </p:spPr>
      </p:pic>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License and Authentication Files</a:t>
            </a:r>
          </a:p>
        </p:txBody>
      </p:sp>
      <p:sp>
        <p:nvSpPr>
          <p:cNvPr id="32771" name="Content Placeholder 2"/>
          <p:cNvSpPr>
            <a:spLocks noGrp="1"/>
          </p:cNvSpPr>
          <p:nvPr>
            <p:ph idx="1"/>
          </p:nvPr>
        </p:nvSpPr>
        <p:spPr>
          <a:xfrm>
            <a:off x="381000" y="5943600"/>
            <a:ext cx="8218488" cy="609600"/>
          </a:xfrm>
        </p:spPr>
        <p:txBody>
          <a:bodyPr/>
          <a:lstStyle/>
          <a:p>
            <a:pPr marL="457200" indent="-457200" algn="ctr" eaLnBrk="1" hangingPunct="1">
              <a:buNone/>
              <a:defRPr/>
            </a:pPr>
            <a:r>
              <a:rPr lang="en-US" sz="2000" dirty="0" smtClean="0"/>
              <a:t>Navigate to </a:t>
            </a:r>
            <a:r>
              <a:rPr lang="en-US" sz="2000" b="1" dirty="0" smtClean="0"/>
              <a:t>User Administration -&gt; Authentication File </a:t>
            </a:r>
            <a:r>
              <a:rPr lang="en-US" sz="2000" dirty="0" smtClean="0"/>
              <a:t>to install RFA Authentication File in CDOM</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260</a:t>
            </a:fld>
            <a:endParaRPr lang="en-US" dirty="0" smtClean="0"/>
          </a:p>
        </p:txBody>
      </p:sp>
      <p:sp>
        <p:nvSpPr>
          <p:cNvPr id="7" name="Rectangle 6"/>
          <p:cNvSpPr/>
          <p:nvPr/>
        </p:nvSpPr>
        <p:spPr bwMode="auto">
          <a:xfrm>
            <a:off x="2209800" y="4724400"/>
            <a:ext cx="4572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10" name="Rectangle 9"/>
          <p:cNvSpPr/>
          <p:nvPr/>
        </p:nvSpPr>
        <p:spPr bwMode="auto">
          <a:xfrm>
            <a:off x="5638800" y="3505200"/>
            <a:ext cx="609600" cy="15240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 11</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solidFill>
                  <a:schemeClr val="bg2">
                    <a:lumMod val="75000"/>
                  </a:schemeClr>
                </a:solidFill>
              </a:rPr>
              <a:t>Fill out Configuration Data Worksheet in ME Intelligent Workbook</a:t>
            </a:r>
          </a:p>
          <a:p>
            <a:pPr marL="457200" indent="-457200" eaLnBrk="1" hangingPunct="1">
              <a:buFont typeface="+mj-lt"/>
              <a:buAutoNum type="arabicPeriod"/>
              <a:defRPr/>
            </a:pPr>
            <a:r>
              <a:rPr lang="en-US" sz="2000" dirty="0" smtClean="0">
                <a:solidFill>
                  <a:schemeClr val="bg2">
                    <a:lumMod val="75000"/>
                  </a:schemeClr>
                </a:solidFill>
              </a:rPr>
              <a:t>Run the standalone Installation Wizard to generate the EPW file. </a:t>
            </a:r>
          </a:p>
          <a:p>
            <a:pPr marL="457200" indent="-457200" eaLnBrk="1" hangingPunct="1">
              <a:buFont typeface="+mj-lt"/>
              <a:buAutoNum type="arabicPeriod"/>
              <a:defRPr/>
            </a:pPr>
            <a:r>
              <a:rPr lang="en-US" sz="2000" dirty="0" smtClean="0">
                <a:solidFill>
                  <a:schemeClr val="bg2">
                    <a:lumMod val="75000"/>
                  </a:schemeClr>
                </a:solidFill>
              </a:rPr>
              <a:t>Install ME Server and Media-Gateway in Rack, connect Power, LAN</a:t>
            </a:r>
          </a:p>
          <a:p>
            <a:pPr marL="457200" indent="-457200" eaLnBrk="1" hangingPunct="1">
              <a:buFont typeface="+mj-lt"/>
              <a:buAutoNum type="arabicPeriod"/>
              <a:defRPr/>
            </a:pPr>
            <a:r>
              <a:rPr lang="en-US" sz="2000" dirty="0" smtClean="0">
                <a:solidFill>
                  <a:schemeClr val="bg2">
                    <a:lumMod val="75000"/>
                  </a:schemeClr>
                </a:solidFill>
              </a:rPr>
              <a:t>Configure Media-Gateway</a:t>
            </a:r>
          </a:p>
          <a:p>
            <a:pPr marL="457200" indent="-457200" eaLnBrk="1" hangingPunct="1">
              <a:buFont typeface="+mj-lt"/>
              <a:buAutoNum type="arabicPeriod"/>
              <a:defRPr/>
            </a:pPr>
            <a:r>
              <a:rPr lang="en-US" sz="2000" dirty="0" smtClean="0">
                <a:solidFill>
                  <a:schemeClr val="bg2">
                    <a:lumMod val="75000"/>
                  </a:schemeClr>
                </a:solidFill>
              </a:rPr>
              <a:t>Install System Platform 6.0.3.0.2 software  and update (30 minutes)</a:t>
            </a:r>
          </a:p>
          <a:p>
            <a:pPr marL="457200" indent="-457200" eaLnBrk="1" hangingPunct="1">
              <a:buFont typeface="+mj-lt"/>
              <a:buAutoNum type="arabicPeriod"/>
              <a:defRPr/>
            </a:pPr>
            <a:r>
              <a:rPr lang="en-US" sz="2000" dirty="0" smtClean="0">
                <a:solidFill>
                  <a:schemeClr val="bg2">
                    <a:lumMod val="75000"/>
                  </a:schemeClr>
                </a:solidFill>
              </a:rPr>
              <a:t>Configure SAL and register the system</a:t>
            </a:r>
          </a:p>
          <a:p>
            <a:pPr marL="457200" indent="-457200" eaLnBrk="1" hangingPunct="1">
              <a:buFont typeface="+mj-lt"/>
              <a:buAutoNum type="arabicPeriod"/>
              <a:defRPr/>
            </a:pPr>
            <a:r>
              <a:rPr lang="en-US" sz="2000" dirty="0" smtClean="0">
                <a:solidFill>
                  <a:schemeClr val="bg2">
                    <a:lumMod val="75000"/>
                  </a:schemeClr>
                </a:solidFill>
              </a:rPr>
              <a:t>Install ME template (2 - 4 hours)</a:t>
            </a:r>
          </a:p>
          <a:p>
            <a:pPr marL="457200" indent="-457200" eaLnBrk="1" hangingPunct="1">
              <a:buFont typeface="+mj-lt"/>
              <a:buAutoNum type="arabicPeriod"/>
              <a:defRPr/>
            </a:pPr>
            <a:r>
              <a:rPr lang="en-US" sz="2000" dirty="0" smtClean="0">
                <a:solidFill>
                  <a:schemeClr val="bg2">
                    <a:lumMod val="75000"/>
                  </a:schemeClr>
                </a:solidFill>
              </a:rPr>
              <a:t>Apply latest VM updates (CM, SMGR, Presence Server)</a:t>
            </a:r>
          </a:p>
          <a:p>
            <a:pPr marL="457200" indent="-457200" eaLnBrk="1" hangingPunct="1">
              <a:buFont typeface="+mj-lt"/>
              <a:buAutoNum type="arabicPeriod"/>
              <a:defRPr/>
            </a:pPr>
            <a:r>
              <a:rPr lang="en-US" sz="2000" dirty="0" smtClean="0">
                <a:solidFill>
                  <a:schemeClr val="bg2">
                    <a:lumMod val="75000"/>
                  </a:schemeClr>
                </a:solidFill>
              </a:rPr>
              <a:t>Configure SMGR, Presence Server, Endpoints  (1 hour)</a:t>
            </a:r>
          </a:p>
          <a:p>
            <a:pPr marL="457200" indent="-457200" eaLnBrk="1" hangingPunct="1">
              <a:buFont typeface="+mj-lt"/>
              <a:buAutoNum type="arabicPeriod"/>
              <a:defRPr/>
            </a:pPr>
            <a:r>
              <a:rPr lang="en-US" sz="2000" dirty="0" smtClean="0">
                <a:solidFill>
                  <a:schemeClr val="bg2">
                    <a:lumMod val="75000"/>
                  </a:schemeClr>
                </a:solidFill>
              </a:rPr>
              <a:t>Install License and Authentication Files (10 minutes)</a:t>
            </a:r>
          </a:p>
          <a:p>
            <a:pPr marL="457200" indent="-457200" eaLnBrk="1" hangingPunct="1">
              <a:buFont typeface="+mj-lt"/>
              <a:buAutoNum type="arabicPeriod"/>
              <a:defRPr/>
            </a:pPr>
            <a:r>
              <a:rPr lang="en-US" sz="2000" b="1" dirty="0" smtClean="0"/>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261</a:t>
            </a:fld>
            <a:endParaRPr lang="en-US" dirty="0" smtClean="0"/>
          </a:p>
        </p:txBody>
      </p:sp>
    </p:spTree>
  </p:cSld>
  <p:clrMapOvr>
    <a:masterClrMapping/>
  </p:clrMapOvr>
  <p:transition>
    <p:fade/>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p>
            <a:fld id="{1CF39317-4325-4319-BB42-E3713308ABFB}" type="slidenum">
              <a:rPr lang="en-US" smtClean="0">
                <a:cs typeface="Arial" charset="0"/>
              </a:rPr>
              <a:pPr/>
              <a:t>262</a:t>
            </a:fld>
            <a:endParaRPr lang="en-US" dirty="0" smtClean="0">
              <a:cs typeface="Arial" charset="0"/>
            </a:endParaRPr>
          </a:p>
        </p:txBody>
      </p:sp>
      <p:sp>
        <p:nvSpPr>
          <p:cNvPr id="81923" name="Title 1"/>
          <p:cNvSpPr>
            <a:spLocks noGrp="1"/>
          </p:cNvSpPr>
          <p:nvPr>
            <p:ph type="title" idx="4294967295"/>
          </p:nvPr>
        </p:nvSpPr>
        <p:spPr>
          <a:xfrm>
            <a:off x="609600" y="533400"/>
            <a:ext cx="7069138" cy="720725"/>
          </a:xfrm>
        </p:spPr>
        <p:txBody>
          <a:bodyPr/>
          <a:lstStyle/>
          <a:p>
            <a:pPr eaLnBrk="1" hangingPunct="1"/>
            <a:r>
              <a:rPr lang="en-US" dirty="0" smtClean="0"/>
              <a:t>Troubleshooting/Installation Tips</a:t>
            </a:r>
          </a:p>
        </p:txBody>
      </p:sp>
      <p:sp>
        <p:nvSpPr>
          <p:cNvPr id="81924" name="Content Placeholder 2"/>
          <p:cNvSpPr>
            <a:spLocks noGrp="1"/>
          </p:cNvSpPr>
          <p:nvPr>
            <p:ph idx="4294967295"/>
          </p:nvPr>
        </p:nvSpPr>
        <p:spPr>
          <a:xfrm>
            <a:off x="533400" y="1524000"/>
            <a:ext cx="8218488" cy="4751388"/>
          </a:xfrm>
        </p:spPr>
        <p:txBody>
          <a:bodyPr/>
          <a:lstStyle/>
          <a:p>
            <a:pPr lvl="1"/>
            <a:r>
              <a:rPr lang="en-US" dirty="0" smtClean="0"/>
              <a:t>How to end an xm console session to return to dom0:</a:t>
            </a:r>
          </a:p>
          <a:p>
            <a:pPr lvl="2"/>
            <a:r>
              <a:rPr lang="en-US" dirty="0" smtClean="0"/>
              <a:t>In an xm console session, entering exit just gets you back to the login prompt for that particular VM.</a:t>
            </a:r>
          </a:p>
          <a:p>
            <a:pPr lvl="2"/>
            <a:r>
              <a:rPr lang="en-US" dirty="0" smtClean="0"/>
              <a:t>To really end the console session, hit </a:t>
            </a:r>
            <a:r>
              <a:rPr lang="en-US" b="1" dirty="0" smtClean="0">
                <a:solidFill>
                  <a:srgbClr val="FF0000"/>
                </a:solidFill>
              </a:rPr>
              <a:t>ctrl-]</a:t>
            </a:r>
            <a:r>
              <a:rPr lang="en-US" dirty="0" smtClean="0"/>
              <a:t> (control right-bracket)</a:t>
            </a:r>
          </a:p>
          <a:p>
            <a:pPr lvl="1"/>
            <a:r>
              <a:rPr lang="en-US" dirty="0" smtClean="0"/>
              <a:t>Use traceSM in Session Manager to debug registration and call failures:</a:t>
            </a:r>
          </a:p>
          <a:p>
            <a:pPr lvl="2"/>
            <a:r>
              <a:rPr lang="en-US" dirty="0" smtClean="0"/>
              <a:t>Open Putty SSL session to Session Manager VM</a:t>
            </a:r>
          </a:p>
          <a:p>
            <a:pPr lvl="2"/>
            <a:r>
              <a:rPr lang="en-US" dirty="0" smtClean="0"/>
              <a:t>Login as craft/craft01, su – sroot (sroot01)</a:t>
            </a:r>
          </a:p>
          <a:p>
            <a:pPr lvl="2"/>
            <a:r>
              <a:rPr lang="en-US" dirty="0" smtClean="0"/>
              <a:t>Enter traceSM –x  (the –x starts a new capture buffer, so you don’t wait a long time for the previous capture to load before you can begin using the tool.)</a:t>
            </a:r>
          </a:p>
          <a:p>
            <a:pPr lvl="1">
              <a:buNone/>
            </a:pPr>
            <a:endParaRPr lang="en-GB" sz="2000" dirty="0" smtClean="0"/>
          </a:p>
          <a:p>
            <a:pPr eaLnBrk="1" hangingPunct="1"/>
            <a:endParaRPr lang="en-US" dirty="0" smtClean="0"/>
          </a:p>
        </p:txBody>
      </p:sp>
    </p:spTree>
  </p:cSld>
  <p:clrMapOvr>
    <a:masterClrMapping/>
  </p:clrMapOvr>
  <p:transition>
    <p:fade/>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p>
            <a:fld id="{1CF39317-4325-4319-BB42-E3713308ABFB}" type="slidenum">
              <a:rPr lang="en-US" smtClean="0">
                <a:cs typeface="Arial" charset="0"/>
              </a:rPr>
              <a:pPr/>
              <a:t>263</a:t>
            </a:fld>
            <a:endParaRPr lang="en-US" dirty="0" smtClean="0">
              <a:cs typeface="Arial" charset="0"/>
            </a:endParaRPr>
          </a:p>
        </p:txBody>
      </p:sp>
      <p:sp>
        <p:nvSpPr>
          <p:cNvPr id="81923" name="Title 1"/>
          <p:cNvSpPr>
            <a:spLocks noGrp="1"/>
          </p:cNvSpPr>
          <p:nvPr>
            <p:ph type="title" idx="4294967295"/>
          </p:nvPr>
        </p:nvSpPr>
        <p:spPr>
          <a:xfrm>
            <a:off x="609600" y="533400"/>
            <a:ext cx="7069138" cy="720725"/>
          </a:xfrm>
        </p:spPr>
        <p:txBody>
          <a:bodyPr/>
          <a:lstStyle/>
          <a:p>
            <a:pPr eaLnBrk="1" hangingPunct="1"/>
            <a:r>
              <a:rPr lang="en-US" dirty="0" smtClean="0"/>
              <a:t>Troubleshooting/Installation Tips - traceSM</a:t>
            </a:r>
          </a:p>
        </p:txBody>
      </p:sp>
      <p:sp>
        <p:nvSpPr>
          <p:cNvPr id="81924" name="Content Placeholder 2"/>
          <p:cNvSpPr>
            <a:spLocks noGrp="1"/>
          </p:cNvSpPr>
          <p:nvPr>
            <p:ph idx="4294967295"/>
          </p:nvPr>
        </p:nvSpPr>
        <p:spPr>
          <a:xfrm>
            <a:off x="533400" y="1524000"/>
            <a:ext cx="8218488" cy="685800"/>
          </a:xfrm>
        </p:spPr>
        <p:txBody>
          <a:bodyPr/>
          <a:lstStyle/>
          <a:p>
            <a:pPr lvl="1">
              <a:buNone/>
            </a:pPr>
            <a:endParaRPr lang="en-GB" sz="2000" dirty="0" smtClean="0"/>
          </a:p>
          <a:p>
            <a:pPr eaLnBrk="1" hangingPunct="1"/>
            <a:endParaRPr lang="en-US" dirty="0" smtClean="0"/>
          </a:p>
        </p:txBody>
      </p:sp>
      <p:pic>
        <p:nvPicPr>
          <p:cNvPr id="77826" name="Picture 2"/>
          <p:cNvPicPr>
            <a:picLocks noChangeAspect="1" noChangeArrowheads="1"/>
          </p:cNvPicPr>
          <p:nvPr/>
        </p:nvPicPr>
        <p:blipFill>
          <a:blip r:embed="rId2" cstate="print"/>
          <a:srcRect r="19169"/>
          <a:stretch>
            <a:fillRect/>
          </a:stretch>
        </p:blipFill>
        <p:spPr bwMode="auto">
          <a:xfrm>
            <a:off x="609600" y="1524000"/>
            <a:ext cx="8153400" cy="4000500"/>
          </a:xfrm>
          <a:prstGeom prst="rect">
            <a:avLst/>
          </a:prstGeom>
          <a:noFill/>
          <a:ln w="9525">
            <a:noFill/>
            <a:miter lim="800000"/>
            <a:headEnd/>
            <a:tailEnd/>
          </a:ln>
        </p:spPr>
      </p:pic>
      <p:sp>
        <p:nvSpPr>
          <p:cNvPr id="6" name="TextBox 5"/>
          <p:cNvSpPr txBox="1"/>
          <p:nvPr/>
        </p:nvSpPr>
        <p:spPr>
          <a:xfrm>
            <a:off x="1066800" y="5943600"/>
            <a:ext cx="7699544" cy="341632"/>
          </a:xfrm>
          <a:prstGeom prst="rect">
            <a:avLst/>
          </a:prstGeom>
          <a:noFill/>
          <a:ln w="28575">
            <a:solidFill>
              <a:srgbClr val="FF0000"/>
            </a:solidFill>
          </a:ln>
        </p:spPr>
        <p:txBody>
          <a:bodyPr wrap="none" rtlCol="0">
            <a:spAutoFit/>
          </a:bodyPr>
          <a:lstStyle/>
          <a:p>
            <a:r>
              <a:rPr lang="en-US" dirty="0" smtClean="0">
                <a:solidFill>
                  <a:schemeClr val="tx1"/>
                </a:solidFill>
              </a:rPr>
              <a:t>traceSM capture for unsuccessful registration – wrong endpoint password</a:t>
            </a:r>
            <a:endParaRPr lang="en-US"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p>
            <a:fld id="{1CF39317-4325-4319-BB42-E3713308ABFB}" type="slidenum">
              <a:rPr lang="en-US" smtClean="0">
                <a:cs typeface="Arial" charset="0"/>
              </a:rPr>
              <a:pPr/>
              <a:t>264</a:t>
            </a:fld>
            <a:endParaRPr lang="en-US" dirty="0" smtClean="0">
              <a:cs typeface="Arial" charset="0"/>
            </a:endParaRPr>
          </a:p>
        </p:txBody>
      </p:sp>
      <p:sp>
        <p:nvSpPr>
          <p:cNvPr id="81923" name="Title 1"/>
          <p:cNvSpPr>
            <a:spLocks noGrp="1"/>
          </p:cNvSpPr>
          <p:nvPr>
            <p:ph type="title" idx="4294967295"/>
          </p:nvPr>
        </p:nvSpPr>
        <p:spPr>
          <a:xfrm>
            <a:off x="609600" y="533400"/>
            <a:ext cx="7069138" cy="720725"/>
          </a:xfrm>
        </p:spPr>
        <p:txBody>
          <a:bodyPr/>
          <a:lstStyle/>
          <a:p>
            <a:pPr eaLnBrk="1" hangingPunct="1"/>
            <a:r>
              <a:rPr lang="en-US" dirty="0" smtClean="0"/>
              <a:t>Troubleshooting/Installation Tips - traceSM</a:t>
            </a:r>
          </a:p>
        </p:txBody>
      </p:sp>
      <p:sp>
        <p:nvSpPr>
          <p:cNvPr id="81924" name="Content Placeholder 2"/>
          <p:cNvSpPr>
            <a:spLocks noGrp="1"/>
          </p:cNvSpPr>
          <p:nvPr>
            <p:ph idx="4294967295"/>
          </p:nvPr>
        </p:nvSpPr>
        <p:spPr>
          <a:xfrm>
            <a:off x="533400" y="1524000"/>
            <a:ext cx="8218488" cy="685800"/>
          </a:xfrm>
        </p:spPr>
        <p:txBody>
          <a:bodyPr/>
          <a:lstStyle/>
          <a:p>
            <a:pPr lvl="1">
              <a:buNone/>
            </a:pPr>
            <a:endParaRPr lang="en-GB" sz="2000" dirty="0" smtClean="0"/>
          </a:p>
          <a:p>
            <a:pPr eaLnBrk="1" hangingPunct="1"/>
            <a:endParaRPr lang="en-US" dirty="0" smtClean="0"/>
          </a:p>
        </p:txBody>
      </p:sp>
      <p:sp>
        <p:nvSpPr>
          <p:cNvPr id="6" name="TextBox 5"/>
          <p:cNvSpPr txBox="1"/>
          <p:nvPr/>
        </p:nvSpPr>
        <p:spPr>
          <a:xfrm>
            <a:off x="1066800" y="5943600"/>
            <a:ext cx="7635424" cy="341632"/>
          </a:xfrm>
          <a:prstGeom prst="rect">
            <a:avLst/>
          </a:prstGeom>
          <a:noFill/>
          <a:ln w="28575">
            <a:solidFill>
              <a:srgbClr val="FF0000"/>
            </a:solidFill>
          </a:ln>
        </p:spPr>
        <p:txBody>
          <a:bodyPr wrap="none" rtlCol="0">
            <a:spAutoFit/>
          </a:bodyPr>
          <a:lstStyle/>
          <a:p>
            <a:r>
              <a:rPr lang="en-US" dirty="0" smtClean="0">
                <a:solidFill>
                  <a:schemeClr val="tx1"/>
                </a:solidFill>
              </a:rPr>
              <a:t>traceSM capture for successful registration – correct endpoint password</a:t>
            </a:r>
            <a:endParaRPr lang="en-US" dirty="0">
              <a:solidFill>
                <a:schemeClr val="tx1"/>
              </a:solidFill>
            </a:endParaRPr>
          </a:p>
        </p:txBody>
      </p:sp>
      <p:pic>
        <p:nvPicPr>
          <p:cNvPr id="78850" name="Picture 2"/>
          <p:cNvPicPr>
            <a:picLocks noChangeAspect="1" noChangeArrowheads="1"/>
          </p:cNvPicPr>
          <p:nvPr/>
        </p:nvPicPr>
        <p:blipFill>
          <a:blip r:embed="rId2" cstate="print"/>
          <a:srcRect r="16903"/>
          <a:stretch>
            <a:fillRect/>
          </a:stretch>
        </p:blipFill>
        <p:spPr bwMode="auto">
          <a:xfrm>
            <a:off x="609600" y="1524000"/>
            <a:ext cx="8382000" cy="4000500"/>
          </a:xfrm>
          <a:prstGeom prst="rect">
            <a:avLst/>
          </a:prstGeom>
          <a:noFill/>
          <a:ln w="9525">
            <a:noFill/>
            <a:miter lim="800000"/>
            <a:headEnd/>
            <a:tailEnd/>
          </a:ln>
        </p:spPr>
      </p:pic>
      <p:cxnSp>
        <p:nvCxnSpPr>
          <p:cNvPr id="9" name="Straight Arrow Connector 8"/>
          <p:cNvCxnSpPr/>
          <p:nvPr/>
        </p:nvCxnSpPr>
        <p:spPr bwMode="auto">
          <a:xfrm flipV="1">
            <a:off x="1752600" y="5029200"/>
            <a:ext cx="1066800" cy="914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p>
            <a:fld id="{1CF39317-4325-4319-BB42-E3713308ABFB}" type="slidenum">
              <a:rPr lang="en-US" smtClean="0">
                <a:cs typeface="Arial" charset="0"/>
              </a:rPr>
              <a:pPr/>
              <a:t>265</a:t>
            </a:fld>
            <a:endParaRPr lang="en-US" dirty="0" smtClean="0">
              <a:cs typeface="Arial" charset="0"/>
            </a:endParaRPr>
          </a:p>
        </p:txBody>
      </p:sp>
      <p:sp>
        <p:nvSpPr>
          <p:cNvPr id="81923" name="Title 1"/>
          <p:cNvSpPr>
            <a:spLocks noGrp="1"/>
          </p:cNvSpPr>
          <p:nvPr>
            <p:ph type="title" idx="4294967295"/>
          </p:nvPr>
        </p:nvSpPr>
        <p:spPr>
          <a:xfrm>
            <a:off x="609600" y="533400"/>
            <a:ext cx="7069138" cy="720725"/>
          </a:xfrm>
        </p:spPr>
        <p:txBody>
          <a:bodyPr/>
          <a:lstStyle/>
          <a:p>
            <a:pPr eaLnBrk="1" hangingPunct="1"/>
            <a:r>
              <a:rPr lang="en-US" dirty="0" smtClean="0"/>
              <a:t>Troubleshooting/Installation Tips - traceSM</a:t>
            </a:r>
          </a:p>
        </p:txBody>
      </p:sp>
      <p:sp>
        <p:nvSpPr>
          <p:cNvPr id="81924" name="Content Placeholder 2"/>
          <p:cNvSpPr>
            <a:spLocks noGrp="1"/>
          </p:cNvSpPr>
          <p:nvPr>
            <p:ph idx="4294967295"/>
          </p:nvPr>
        </p:nvSpPr>
        <p:spPr>
          <a:xfrm>
            <a:off x="533400" y="1524000"/>
            <a:ext cx="8218488" cy="685800"/>
          </a:xfrm>
        </p:spPr>
        <p:txBody>
          <a:bodyPr/>
          <a:lstStyle/>
          <a:p>
            <a:pPr lvl="1">
              <a:buNone/>
            </a:pPr>
            <a:endParaRPr lang="en-GB" sz="2000" dirty="0" smtClean="0"/>
          </a:p>
          <a:p>
            <a:pPr eaLnBrk="1" hangingPunct="1"/>
            <a:endParaRPr lang="en-US" dirty="0" smtClean="0"/>
          </a:p>
        </p:txBody>
      </p:sp>
      <p:sp>
        <p:nvSpPr>
          <p:cNvPr id="6" name="TextBox 5"/>
          <p:cNvSpPr txBox="1"/>
          <p:nvPr/>
        </p:nvSpPr>
        <p:spPr>
          <a:xfrm>
            <a:off x="1066800" y="5943600"/>
            <a:ext cx="7661072" cy="341632"/>
          </a:xfrm>
          <a:prstGeom prst="rect">
            <a:avLst/>
          </a:prstGeom>
          <a:noFill/>
          <a:ln w="28575">
            <a:solidFill>
              <a:srgbClr val="FF0000"/>
            </a:solidFill>
          </a:ln>
        </p:spPr>
        <p:txBody>
          <a:bodyPr wrap="none" rtlCol="0">
            <a:spAutoFit/>
          </a:bodyPr>
          <a:lstStyle/>
          <a:p>
            <a:r>
              <a:rPr lang="en-US" dirty="0" smtClean="0">
                <a:solidFill>
                  <a:schemeClr val="tx1"/>
                </a:solidFill>
              </a:rPr>
              <a:t>traceSM capture for call attempt failure – called endpoint is not registered</a:t>
            </a:r>
            <a:endParaRPr lang="en-US" dirty="0">
              <a:solidFill>
                <a:schemeClr val="tx1"/>
              </a:solidFill>
            </a:endParaRPr>
          </a:p>
        </p:txBody>
      </p:sp>
      <p:pic>
        <p:nvPicPr>
          <p:cNvPr id="79874" name="Picture 2"/>
          <p:cNvPicPr>
            <a:picLocks noChangeAspect="1" noChangeArrowheads="1"/>
          </p:cNvPicPr>
          <p:nvPr/>
        </p:nvPicPr>
        <p:blipFill>
          <a:blip r:embed="rId2" cstate="print"/>
          <a:srcRect r="18414"/>
          <a:stretch>
            <a:fillRect/>
          </a:stretch>
        </p:blipFill>
        <p:spPr bwMode="auto">
          <a:xfrm>
            <a:off x="609600" y="1524000"/>
            <a:ext cx="8229600" cy="4000500"/>
          </a:xfrm>
          <a:prstGeom prst="rect">
            <a:avLst/>
          </a:prstGeom>
          <a:noFill/>
          <a:ln w="9525">
            <a:noFill/>
            <a:miter lim="800000"/>
            <a:headEnd/>
            <a:tailEnd/>
          </a:ln>
        </p:spPr>
      </p:pic>
      <p:cxnSp>
        <p:nvCxnSpPr>
          <p:cNvPr id="9" name="Straight Arrow Connector 8"/>
          <p:cNvCxnSpPr/>
          <p:nvPr/>
        </p:nvCxnSpPr>
        <p:spPr bwMode="auto">
          <a:xfrm rot="5400000" flipH="1" flipV="1">
            <a:off x="1638300" y="3009900"/>
            <a:ext cx="3048000" cy="2819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p>
            <a:fld id="{1CF39317-4325-4319-BB42-E3713308ABFB}" type="slidenum">
              <a:rPr lang="en-US" smtClean="0">
                <a:cs typeface="Arial" charset="0"/>
              </a:rPr>
              <a:pPr/>
              <a:t>266</a:t>
            </a:fld>
            <a:endParaRPr lang="en-US" dirty="0" smtClean="0">
              <a:cs typeface="Arial" charset="0"/>
            </a:endParaRPr>
          </a:p>
        </p:txBody>
      </p:sp>
      <p:sp>
        <p:nvSpPr>
          <p:cNvPr id="81923" name="Title 1"/>
          <p:cNvSpPr>
            <a:spLocks noGrp="1"/>
          </p:cNvSpPr>
          <p:nvPr>
            <p:ph type="title" idx="4294967295"/>
          </p:nvPr>
        </p:nvSpPr>
        <p:spPr>
          <a:xfrm>
            <a:off x="609600" y="533400"/>
            <a:ext cx="8229600" cy="720725"/>
          </a:xfrm>
        </p:spPr>
        <p:txBody>
          <a:bodyPr/>
          <a:lstStyle/>
          <a:p>
            <a:pPr eaLnBrk="1" hangingPunct="1"/>
            <a:r>
              <a:rPr lang="en-US" dirty="0" smtClean="0"/>
              <a:t>Troubleshooting/Installation Tips – Services Port</a:t>
            </a:r>
          </a:p>
        </p:txBody>
      </p:sp>
      <p:sp>
        <p:nvSpPr>
          <p:cNvPr id="81924" name="Content Placeholder 2"/>
          <p:cNvSpPr>
            <a:spLocks noGrp="1"/>
          </p:cNvSpPr>
          <p:nvPr>
            <p:ph idx="4294967295"/>
          </p:nvPr>
        </p:nvSpPr>
        <p:spPr>
          <a:xfrm>
            <a:off x="533400" y="1524000"/>
            <a:ext cx="8218488" cy="4751388"/>
          </a:xfrm>
        </p:spPr>
        <p:txBody>
          <a:bodyPr/>
          <a:lstStyle/>
          <a:p>
            <a:pPr lvl="1"/>
            <a:r>
              <a:rPr lang="en-US" sz="2000" dirty="0" smtClean="0"/>
              <a:t>With Services Port Access, you can reach all the VMs except SM and Presence</a:t>
            </a:r>
          </a:p>
          <a:p>
            <a:pPr lvl="2"/>
            <a:r>
              <a:rPr lang="en-US" sz="1800" dirty="0" smtClean="0"/>
              <a:t>Your PC NIC must have a default gateway of 192.11.13.6</a:t>
            </a:r>
          </a:p>
          <a:p>
            <a:pPr lvl="1"/>
            <a:r>
              <a:rPr lang="en-US" sz="2000" dirty="0" smtClean="0"/>
              <a:t>SM and Presence need a static route added:</a:t>
            </a:r>
          </a:p>
          <a:p>
            <a:pPr lvl="2"/>
            <a:r>
              <a:rPr lang="en-US" sz="1800" dirty="0" smtClean="0"/>
              <a:t>Login on dom0</a:t>
            </a:r>
          </a:p>
          <a:p>
            <a:pPr lvl="2"/>
            <a:r>
              <a:rPr lang="en-US" sz="1800" dirty="0" smtClean="0"/>
              <a:t>xm console sm (or presence_va, as appropriate.  </a:t>
            </a:r>
          </a:p>
          <a:p>
            <a:pPr lvl="2"/>
            <a:r>
              <a:rPr lang="en-US" sz="1800" dirty="0" smtClean="0"/>
              <a:t>login as craft/craft01 </a:t>
            </a:r>
          </a:p>
          <a:p>
            <a:pPr lvl="2"/>
            <a:r>
              <a:rPr lang="en-US" sz="1800" dirty="0" smtClean="0"/>
              <a:t>su –  sroot (password is sroot01)</a:t>
            </a:r>
          </a:p>
          <a:p>
            <a:pPr lvl="1">
              <a:buNone/>
            </a:pPr>
            <a:r>
              <a:rPr lang="en-US" sz="1400" b="1" dirty="0" smtClean="0"/>
              <a:t>route  add  –net 192.11.13.4  netmask  255.255.255.252  gw  &lt;IP address of dom0&gt;  dev eth0</a:t>
            </a:r>
          </a:p>
          <a:p>
            <a:pPr lvl="2"/>
            <a:r>
              <a:rPr lang="en-US" sz="1800" dirty="0" smtClean="0"/>
              <a:t>Note: this route does not survive a VM reboot.  If you want a permanent static route added, then also copy cdom’s </a:t>
            </a:r>
          </a:p>
          <a:p>
            <a:pPr lvl="2">
              <a:buNone/>
            </a:pPr>
            <a:r>
              <a:rPr lang="en-US" sz="1800" dirty="0" smtClean="0"/>
              <a:t>		/etc/sysconfig/network-scripts/route-eth0</a:t>
            </a:r>
          </a:p>
          <a:p>
            <a:pPr lvl="2">
              <a:buNone/>
            </a:pPr>
            <a:r>
              <a:rPr lang="en-GB" sz="1800" dirty="0" smtClean="0"/>
              <a:t>   file to the same location in the SM and Presence server filesystems.</a:t>
            </a:r>
          </a:p>
          <a:p>
            <a:pPr eaLnBrk="1" hangingPunct="1"/>
            <a:endParaRPr lang="en-US" dirty="0" smtClean="0"/>
          </a:p>
        </p:txBody>
      </p:sp>
    </p:spTree>
  </p:cSld>
  <p:clrMapOvr>
    <a:masterClrMapping/>
  </p:clrMapOvr>
  <p:transition>
    <p:fade/>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B86C6BAD-37C9-4679-B2A3-C1DCB6EDD985}" type="slidenum">
              <a:rPr lang="en-US" sz="800" b="1">
                <a:solidFill>
                  <a:srgbClr val="988888"/>
                </a:solidFill>
              </a:rPr>
              <a:pPr algn="r">
                <a:lnSpc>
                  <a:spcPct val="100000"/>
                </a:lnSpc>
              </a:pPr>
              <a:t>267</a:t>
            </a:fld>
            <a:endParaRPr lang="en-US" sz="800" b="1" dirty="0">
              <a:solidFill>
                <a:srgbClr val="988888"/>
              </a:solidFill>
            </a:endParaRPr>
          </a:p>
        </p:txBody>
      </p:sp>
      <p:sp>
        <p:nvSpPr>
          <p:cNvPr id="82948" name="Content Placeholder 2"/>
          <p:cNvSpPr>
            <a:spLocks/>
          </p:cNvSpPr>
          <p:nvPr/>
        </p:nvSpPr>
        <p:spPr bwMode="auto">
          <a:xfrm>
            <a:off x="457200" y="1524000"/>
            <a:ext cx="8218488" cy="4751388"/>
          </a:xfrm>
          <a:prstGeom prst="rect">
            <a:avLst/>
          </a:prstGeom>
          <a:noFill/>
          <a:ln w="9525">
            <a:noFill/>
            <a:miter lim="800000"/>
            <a:headEnd/>
            <a:tailEnd/>
          </a:ln>
        </p:spPr>
        <p:txBody>
          <a:bodyPr lIns="0" tIns="0" rIns="0" bIns="0"/>
          <a:lstStyle/>
          <a:p>
            <a:pPr marL="744538" lvl="1" indent="-288925">
              <a:spcBef>
                <a:spcPct val="45000"/>
              </a:spcBef>
              <a:buClr>
                <a:schemeClr val="tx2"/>
              </a:buClr>
              <a:buSzPct val="90000"/>
              <a:buFont typeface="Arial" charset="0"/>
              <a:buChar char="–"/>
            </a:pPr>
            <a:r>
              <a:rPr lang="en-US" sz="2200" dirty="0">
                <a:solidFill>
                  <a:schemeClr val="tx1"/>
                </a:solidFill>
              </a:rPr>
              <a:t>CM SAT Checks</a:t>
            </a:r>
          </a:p>
          <a:p>
            <a:pPr marL="1143000" lvl="2" indent="-228600">
              <a:spcBef>
                <a:spcPct val="45000"/>
              </a:spcBef>
              <a:buClr>
                <a:schemeClr val="accent2"/>
              </a:buClr>
              <a:buSzPct val="90000"/>
              <a:buFontTx/>
              <a:buChar char="•"/>
            </a:pPr>
            <a:r>
              <a:rPr lang="en-US" sz="2000" dirty="0">
                <a:solidFill>
                  <a:schemeClr val="tx1"/>
                </a:solidFill>
              </a:rPr>
              <a:t>Status trunk 3</a:t>
            </a:r>
          </a:p>
          <a:p>
            <a:pPr marL="1143000" lvl="2" indent="-228600">
              <a:spcBef>
                <a:spcPct val="45000"/>
              </a:spcBef>
              <a:buClr>
                <a:schemeClr val="accent2"/>
              </a:buClr>
              <a:buSzPct val="90000"/>
              <a:buFontTx/>
              <a:buChar char="•"/>
            </a:pPr>
            <a:r>
              <a:rPr lang="en-US" sz="2000" dirty="0">
                <a:solidFill>
                  <a:schemeClr val="tx1"/>
                </a:solidFill>
              </a:rPr>
              <a:t>List media-gateway</a:t>
            </a:r>
          </a:p>
          <a:p>
            <a:pPr marL="1143000" lvl="2" indent="-228600">
              <a:spcBef>
                <a:spcPct val="45000"/>
              </a:spcBef>
              <a:buClr>
                <a:schemeClr val="accent2"/>
              </a:buClr>
              <a:buSzPct val="90000"/>
              <a:buFontTx/>
              <a:buChar char="•"/>
            </a:pPr>
            <a:r>
              <a:rPr lang="en-US" sz="2000" dirty="0">
                <a:solidFill>
                  <a:schemeClr val="tx1"/>
                </a:solidFill>
              </a:rPr>
              <a:t>List history</a:t>
            </a:r>
          </a:p>
          <a:p>
            <a:pPr marL="1143000" lvl="2" indent="-228600">
              <a:spcBef>
                <a:spcPct val="45000"/>
              </a:spcBef>
              <a:buClr>
                <a:schemeClr val="accent2"/>
              </a:buClr>
              <a:buSzPct val="90000"/>
              <a:buFontTx/>
              <a:buChar char="•"/>
            </a:pPr>
            <a:r>
              <a:rPr lang="en-US" sz="2000" dirty="0">
                <a:solidFill>
                  <a:schemeClr val="tx1"/>
                </a:solidFill>
              </a:rPr>
              <a:t>Status login</a:t>
            </a:r>
          </a:p>
          <a:p>
            <a:pPr marL="1143000" lvl="2" indent="-228600">
              <a:spcBef>
                <a:spcPct val="45000"/>
              </a:spcBef>
              <a:buClr>
                <a:schemeClr val="accent2"/>
              </a:buClr>
              <a:buSzPct val="90000"/>
              <a:buFontTx/>
              <a:buChar char="•"/>
            </a:pPr>
            <a:r>
              <a:rPr lang="en-US" sz="2000" dirty="0" smtClean="0">
                <a:solidFill>
                  <a:schemeClr val="tx1"/>
                </a:solidFill>
              </a:rPr>
              <a:t>List/display station</a:t>
            </a:r>
          </a:p>
          <a:p>
            <a:pPr marL="1143000" lvl="2" indent="-228600">
              <a:spcBef>
                <a:spcPct val="45000"/>
              </a:spcBef>
              <a:buClr>
                <a:schemeClr val="accent2"/>
              </a:buClr>
              <a:buSzPct val="90000"/>
              <a:buFontTx/>
              <a:buChar char="•"/>
            </a:pPr>
            <a:r>
              <a:rPr lang="en-US" sz="2000" dirty="0" smtClean="0">
                <a:solidFill>
                  <a:schemeClr val="tx1"/>
                </a:solidFill>
              </a:rPr>
              <a:t>Status station</a:t>
            </a:r>
            <a:endParaRPr lang="en-US" sz="2000" dirty="0">
              <a:solidFill>
                <a:schemeClr val="tx1"/>
              </a:solidFill>
            </a:endParaRPr>
          </a:p>
          <a:p>
            <a:pPr marL="1143000" lvl="2" indent="-228600">
              <a:spcBef>
                <a:spcPct val="45000"/>
              </a:spcBef>
              <a:buClr>
                <a:schemeClr val="accent2"/>
              </a:buClr>
              <a:buSzPct val="90000"/>
              <a:buFontTx/>
              <a:buChar char="•"/>
            </a:pPr>
            <a:r>
              <a:rPr lang="en-US" sz="2000" dirty="0">
                <a:solidFill>
                  <a:schemeClr val="tx1"/>
                </a:solidFill>
              </a:rPr>
              <a:t>Display ip-codec-set 1</a:t>
            </a:r>
          </a:p>
          <a:p>
            <a:pPr marL="1143000" lvl="2" indent="-228600">
              <a:spcBef>
                <a:spcPct val="45000"/>
              </a:spcBef>
              <a:buClr>
                <a:schemeClr val="accent2"/>
              </a:buClr>
              <a:buSzPct val="90000"/>
              <a:buFontTx/>
              <a:buChar char="•"/>
            </a:pPr>
            <a:r>
              <a:rPr lang="en-US" sz="2000" dirty="0">
                <a:solidFill>
                  <a:schemeClr val="tx1"/>
                </a:solidFill>
              </a:rPr>
              <a:t>Display signaling-group </a:t>
            </a:r>
            <a:r>
              <a:rPr lang="en-US" sz="2000" dirty="0" smtClean="0">
                <a:solidFill>
                  <a:schemeClr val="tx1"/>
                </a:solidFill>
              </a:rPr>
              <a:t>3</a:t>
            </a:r>
          </a:p>
          <a:p>
            <a:pPr marL="1143000" lvl="2" indent="-228600">
              <a:spcBef>
                <a:spcPct val="45000"/>
              </a:spcBef>
              <a:buClr>
                <a:schemeClr val="accent2"/>
              </a:buClr>
              <a:buSzPct val="90000"/>
              <a:buFontTx/>
              <a:buChar char="•"/>
            </a:pPr>
            <a:r>
              <a:rPr lang="en-US" sz="2000" dirty="0" smtClean="0">
                <a:solidFill>
                  <a:schemeClr val="tx1"/>
                </a:solidFill>
              </a:rPr>
              <a:t>Status signaling-group 3</a:t>
            </a:r>
          </a:p>
          <a:p>
            <a:pPr marL="1143000" lvl="2" indent="-228600">
              <a:spcBef>
                <a:spcPct val="45000"/>
              </a:spcBef>
              <a:buClr>
                <a:schemeClr val="accent2"/>
              </a:buClr>
              <a:buSzPct val="90000"/>
              <a:buFontTx/>
              <a:buChar char="•"/>
            </a:pPr>
            <a:r>
              <a:rPr lang="en-US" sz="2000" dirty="0" smtClean="0">
                <a:solidFill>
                  <a:schemeClr val="tx1"/>
                </a:solidFill>
              </a:rPr>
              <a:t>List </a:t>
            </a:r>
            <a:r>
              <a:rPr lang="en-US" sz="2000" dirty="0">
                <a:solidFill>
                  <a:schemeClr val="tx1"/>
                </a:solidFill>
              </a:rPr>
              <a:t>trace</a:t>
            </a:r>
          </a:p>
          <a:p>
            <a:pPr marL="1600200" lvl="3" indent="-228600">
              <a:spcBef>
                <a:spcPct val="45000"/>
              </a:spcBef>
              <a:buClr>
                <a:schemeClr val="tx2"/>
              </a:buClr>
              <a:buSzPct val="90000"/>
              <a:buFont typeface="Arial" charset="0"/>
              <a:buChar char="–"/>
            </a:pPr>
            <a:endParaRPr lang="en-US" sz="1600" dirty="0">
              <a:solidFill>
                <a:schemeClr val="tx1"/>
              </a:solidFill>
            </a:endParaRPr>
          </a:p>
          <a:p>
            <a:pPr marL="1143000" lvl="2" indent="-228600">
              <a:spcBef>
                <a:spcPct val="45000"/>
              </a:spcBef>
              <a:buClr>
                <a:schemeClr val="accent2"/>
              </a:buClr>
              <a:buSzPct val="90000"/>
              <a:buFontTx/>
              <a:buChar char="•"/>
            </a:pPr>
            <a:endParaRPr lang="en-US" sz="2000" dirty="0">
              <a:solidFill>
                <a:schemeClr val="tx1"/>
              </a:solidFill>
            </a:endParaRPr>
          </a:p>
          <a:p>
            <a:pPr marL="744538" lvl="1" indent="-288925">
              <a:spcBef>
                <a:spcPct val="45000"/>
              </a:spcBef>
              <a:buClr>
                <a:schemeClr val="tx2"/>
              </a:buClr>
              <a:buSzPct val="90000"/>
              <a:buFont typeface="Arial" charset="0"/>
              <a:buChar char="–"/>
            </a:pPr>
            <a:endParaRPr lang="en-US" sz="2200" dirty="0">
              <a:solidFill>
                <a:schemeClr val="tx1"/>
              </a:solidFill>
            </a:endParaRPr>
          </a:p>
          <a:p>
            <a:pPr marL="287338" indent="-287338">
              <a:spcBef>
                <a:spcPct val="55000"/>
              </a:spcBef>
              <a:buClr>
                <a:schemeClr val="accent2"/>
              </a:buClr>
              <a:buSzPct val="90000"/>
              <a:buFont typeface="Webdings" pitchFamily="18" charset="2"/>
              <a:buNone/>
            </a:pPr>
            <a:r>
              <a:rPr lang="en-US" sz="2400" dirty="0">
                <a:solidFill>
                  <a:schemeClr val="tx1"/>
                </a:solidFill>
              </a:rPr>
              <a:t>		</a:t>
            </a:r>
            <a:endParaRPr lang="en-US" sz="2000" b="1" dirty="0">
              <a:solidFill>
                <a:schemeClr val="tx1"/>
              </a:solidFill>
            </a:endParaRPr>
          </a:p>
        </p:txBody>
      </p:sp>
      <p:sp>
        <p:nvSpPr>
          <p:cNvPr id="5" name="Title 1"/>
          <p:cNvSpPr txBox="1">
            <a:spLocks/>
          </p:cNvSpPr>
          <p:nvPr/>
        </p:nvSpPr>
        <p:spPr bwMode="auto">
          <a:xfrm>
            <a:off x="609600" y="533400"/>
            <a:ext cx="8229600" cy="720725"/>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Troubleshooting/Installation Tips – CM</a:t>
            </a:r>
          </a:p>
        </p:txBody>
      </p:sp>
    </p:spTree>
  </p:cSld>
  <p:clrMapOvr>
    <a:masterClrMapping/>
  </p:clrMapOvr>
  <p:transition>
    <p:fade/>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B86C6BAD-37C9-4679-B2A3-C1DCB6EDD985}" type="slidenum">
              <a:rPr lang="en-US" sz="800" b="1">
                <a:solidFill>
                  <a:srgbClr val="988888"/>
                </a:solidFill>
              </a:rPr>
              <a:pPr algn="r">
                <a:lnSpc>
                  <a:spcPct val="100000"/>
                </a:lnSpc>
              </a:pPr>
              <a:t>268</a:t>
            </a:fld>
            <a:endParaRPr lang="en-US" sz="800" b="1" dirty="0">
              <a:solidFill>
                <a:srgbClr val="988888"/>
              </a:solidFill>
            </a:endParaRPr>
          </a:p>
        </p:txBody>
      </p:sp>
      <p:sp>
        <p:nvSpPr>
          <p:cNvPr id="5" name="Title 1"/>
          <p:cNvSpPr txBox="1">
            <a:spLocks/>
          </p:cNvSpPr>
          <p:nvPr/>
        </p:nvSpPr>
        <p:spPr bwMode="auto">
          <a:xfrm>
            <a:off x="609600" y="533400"/>
            <a:ext cx="8229600" cy="720725"/>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Troubleshooting/Installation Tips – SMGR</a:t>
            </a:r>
          </a:p>
        </p:txBody>
      </p:sp>
      <p:sp>
        <p:nvSpPr>
          <p:cNvPr id="6" name="TextBox 5"/>
          <p:cNvSpPr txBox="1"/>
          <p:nvPr/>
        </p:nvSpPr>
        <p:spPr>
          <a:xfrm>
            <a:off x="914400" y="5562600"/>
            <a:ext cx="4955203" cy="341632"/>
          </a:xfrm>
          <a:prstGeom prst="rect">
            <a:avLst/>
          </a:prstGeom>
          <a:noFill/>
          <a:ln w="28575">
            <a:solidFill>
              <a:srgbClr val="FF0000"/>
            </a:solidFill>
          </a:ln>
        </p:spPr>
        <p:txBody>
          <a:bodyPr wrap="none" rtlCol="0">
            <a:spAutoFit/>
          </a:bodyPr>
          <a:lstStyle/>
          <a:p>
            <a:r>
              <a:rPr lang="en-US" dirty="0" smtClean="0">
                <a:solidFill>
                  <a:schemeClr val="tx1"/>
                </a:solidFill>
              </a:rPr>
              <a:t>Session Manager Dashboard Status Indicators</a:t>
            </a:r>
            <a:endParaRPr lang="en-US" dirty="0">
              <a:solidFill>
                <a:schemeClr val="tx1"/>
              </a:solidFill>
            </a:endParaRPr>
          </a:p>
        </p:txBody>
      </p:sp>
      <p:pic>
        <p:nvPicPr>
          <p:cNvPr id="80898" name="Picture 2"/>
          <p:cNvPicPr>
            <a:picLocks noChangeAspect="1" noChangeArrowheads="1"/>
          </p:cNvPicPr>
          <p:nvPr/>
        </p:nvPicPr>
        <p:blipFill>
          <a:blip r:embed="rId3" cstate="print"/>
          <a:srcRect l="18919" t="29825" b="15311"/>
          <a:stretch>
            <a:fillRect/>
          </a:stretch>
        </p:blipFill>
        <p:spPr bwMode="auto">
          <a:xfrm>
            <a:off x="533399" y="1600200"/>
            <a:ext cx="8133907" cy="3886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B86C6BAD-37C9-4679-B2A3-C1DCB6EDD985}" type="slidenum">
              <a:rPr lang="en-US" sz="800" b="1">
                <a:solidFill>
                  <a:srgbClr val="988888"/>
                </a:solidFill>
              </a:rPr>
              <a:pPr algn="r">
                <a:lnSpc>
                  <a:spcPct val="100000"/>
                </a:lnSpc>
              </a:pPr>
              <a:t>269</a:t>
            </a:fld>
            <a:endParaRPr lang="en-US" sz="800" b="1" dirty="0">
              <a:solidFill>
                <a:srgbClr val="988888"/>
              </a:solidFill>
            </a:endParaRPr>
          </a:p>
        </p:txBody>
      </p:sp>
      <p:sp>
        <p:nvSpPr>
          <p:cNvPr id="5" name="Title 1"/>
          <p:cNvSpPr txBox="1">
            <a:spLocks/>
          </p:cNvSpPr>
          <p:nvPr/>
        </p:nvSpPr>
        <p:spPr bwMode="auto">
          <a:xfrm>
            <a:off x="609600" y="533400"/>
            <a:ext cx="8229600" cy="720725"/>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Troubleshooting/Installation Tips – SMGR</a:t>
            </a:r>
          </a:p>
        </p:txBody>
      </p:sp>
      <p:sp>
        <p:nvSpPr>
          <p:cNvPr id="6" name="TextBox 5"/>
          <p:cNvSpPr txBox="1"/>
          <p:nvPr/>
        </p:nvSpPr>
        <p:spPr>
          <a:xfrm>
            <a:off x="838200" y="5486400"/>
            <a:ext cx="7731604" cy="341632"/>
          </a:xfrm>
          <a:prstGeom prst="rect">
            <a:avLst/>
          </a:prstGeom>
          <a:noFill/>
          <a:ln w="28575">
            <a:solidFill>
              <a:srgbClr val="FF0000"/>
            </a:solidFill>
          </a:ln>
        </p:spPr>
        <p:txBody>
          <a:bodyPr wrap="none" rtlCol="0">
            <a:spAutoFit/>
          </a:bodyPr>
          <a:lstStyle/>
          <a:p>
            <a:r>
              <a:rPr lang="en-US" dirty="0" smtClean="0">
                <a:solidFill>
                  <a:schemeClr val="tx1"/>
                </a:solidFill>
              </a:rPr>
              <a:t>Elements -&gt; Session Manager -&gt; System Status -&gt; Registration Summary</a:t>
            </a:r>
            <a:endParaRPr lang="en-US" dirty="0">
              <a:solidFill>
                <a:schemeClr val="tx1"/>
              </a:solidFill>
            </a:endParaRPr>
          </a:p>
        </p:txBody>
      </p:sp>
      <p:pic>
        <p:nvPicPr>
          <p:cNvPr id="81922" name="Picture 2"/>
          <p:cNvPicPr>
            <a:picLocks noChangeAspect="1" noChangeArrowheads="1"/>
          </p:cNvPicPr>
          <p:nvPr/>
        </p:nvPicPr>
        <p:blipFill>
          <a:blip r:embed="rId3" cstate="print"/>
          <a:srcRect l="18812" t="18406" b="30979"/>
          <a:stretch>
            <a:fillRect/>
          </a:stretch>
        </p:blipFill>
        <p:spPr bwMode="auto">
          <a:xfrm>
            <a:off x="609600" y="1828800"/>
            <a:ext cx="8141855" cy="3276600"/>
          </a:xfrm>
          <a:prstGeom prst="rect">
            <a:avLst/>
          </a:prstGeom>
          <a:noFill/>
          <a:ln w="9525">
            <a:noFill/>
            <a:miter lim="800000"/>
            <a:headEnd/>
            <a:tailEnd/>
          </a:ln>
        </p:spPr>
      </p:pic>
      <p:sp>
        <p:nvSpPr>
          <p:cNvPr id="7" name="Oval 6"/>
          <p:cNvSpPr/>
          <p:nvPr/>
        </p:nvSpPr>
        <p:spPr bwMode="auto">
          <a:xfrm>
            <a:off x="6934200" y="4038600"/>
            <a:ext cx="3048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4770E809-C8A0-4D52-B76D-4D1EF60D2931}" type="slidenum">
              <a:rPr lang="en-US" sz="800" b="1">
                <a:solidFill>
                  <a:srgbClr val="988888"/>
                </a:solidFill>
              </a:rPr>
              <a:pPr algn="r">
                <a:lnSpc>
                  <a:spcPct val="100000"/>
                </a:lnSpc>
              </a:pPr>
              <a:t>27</a:t>
            </a:fld>
            <a:endParaRPr lang="en-US" sz="800" b="1" dirty="0">
              <a:solidFill>
                <a:srgbClr val="988888"/>
              </a:solidFill>
            </a:endParaRPr>
          </a:p>
        </p:txBody>
      </p:sp>
      <p:sp>
        <p:nvSpPr>
          <p:cNvPr id="21507" name="Rectangle 2"/>
          <p:cNvSpPr>
            <a:spLocks noGrp="1" noChangeArrowheads="1"/>
          </p:cNvSpPr>
          <p:nvPr>
            <p:ph type="title"/>
          </p:nvPr>
        </p:nvSpPr>
        <p:spPr/>
        <p:txBody>
          <a:bodyPr/>
          <a:lstStyle/>
          <a:p>
            <a:pPr eaLnBrk="1" hangingPunct="1"/>
            <a:r>
              <a:rPr lang="en-US" dirty="0" smtClean="0"/>
              <a:t>ME Topology – Template Installation</a:t>
            </a:r>
          </a:p>
        </p:txBody>
      </p:sp>
      <p:sp>
        <p:nvSpPr>
          <p:cNvPr id="20551" name="Rectangle 27"/>
          <p:cNvSpPr>
            <a:spLocks noChangeArrowheads="1"/>
          </p:cNvSpPr>
          <p:nvPr/>
        </p:nvSpPr>
        <p:spPr bwMode="auto">
          <a:xfrm>
            <a:off x="3347864" y="2276872"/>
            <a:ext cx="86409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
        <p:nvSpPr>
          <p:cNvPr id="21511"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1512"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1513"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1514"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1515"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1516"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1517"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1518"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a:t>
            </a:r>
          </a:p>
        </p:txBody>
      </p:sp>
      <p:sp>
        <p:nvSpPr>
          <p:cNvPr id="65"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1537" name="TextBox 29"/>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1538" name="TextBox 30"/>
          <p:cNvSpPr txBox="1">
            <a:spLocks noChangeArrowheads="1"/>
          </p:cNvSpPr>
          <p:nvPr/>
        </p:nvSpPr>
        <p:spPr bwMode="auto">
          <a:xfrm>
            <a:off x="381000" y="3962400"/>
            <a:ext cx="8458200" cy="2400657"/>
          </a:xfrm>
          <a:prstGeom prst="rect">
            <a:avLst/>
          </a:prstGeom>
          <a:noFill/>
          <a:ln w="28575">
            <a:solidFill>
              <a:srgbClr val="817C55"/>
            </a:solidFill>
            <a:miter lim="800000"/>
            <a:headEnd/>
            <a:tailEnd/>
          </a:ln>
        </p:spPr>
        <p:txBody>
          <a:bodyPr wrap="square">
            <a:spAutoFit/>
          </a:bodyPr>
          <a:lstStyle/>
          <a:p>
            <a:pPr algn="l"/>
            <a:r>
              <a:rPr lang="en-US" sz="2000" b="1" dirty="0"/>
              <a:t>Admin Installs </a:t>
            </a:r>
            <a:r>
              <a:rPr lang="en-US" sz="2000" b="1" dirty="0" smtClean="0"/>
              <a:t>ME </a:t>
            </a:r>
            <a:r>
              <a:rPr lang="en-US" sz="2000" b="1" dirty="0"/>
              <a:t>Template from CDOM Browser Session:</a:t>
            </a:r>
          </a:p>
          <a:p>
            <a:pPr algn="l">
              <a:buFont typeface="Arial" charset="0"/>
              <a:buChar char="•"/>
            </a:pPr>
            <a:r>
              <a:rPr lang="en-US" dirty="0">
                <a:solidFill>
                  <a:srgbClr val="5A7614"/>
                </a:solidFill>
              </a:rPr>
              <a:t> </a:t>
            </a:r>
            <a:r>
              <a:rPr lang="en-US" sz="1600" dirty="0">
                <a:solidFill>
                  <a:srgbClr val="0A3F70"/>
                </a:solidFill>
              </a:rPr>
              <a:t>Admin selects the </a:t>
            </a:r>
            <a:r>
              <a:rPr lang="en-US" sz="1600" dirty="0" smtClean="0">
                <a:solidFill>
                  <a:srgbClr val="0A3F70"/>
                </a:solidFill>
              </a:rPr>
              <a:t>ME </a:t>
            </a:r>
            <a:r>
              <a:rPr lang="en-US" sz="1600" dirty="0">
                <a:solidFill>
                  <a:srgbClr val="0A3F70"/>
                </a:solidFill>
              </a:rPr>
              <a:t>Template to install, specifying </a:t>
            </a:r>
            <a:r>
              <a:rPr lang="en-US" sz="1600" dirty="0" smtClean="0">
                <a:solidFill>
                  <a:srgbClr val="0A3F70"/>
                </a:solidFill>
              </a:rPr>
              <a:t>USB, DVD , PLDS </a:t>
            </a:r>
            <a:endParaRPr lang="en-US" sz="1600" dirty="0">
              <a:solidFill>
                <a:srgbClr val="0A3F70"/>
              </a:solidFill>
            </a:endParaRPr>
          </a:p>
          <a:p>
            <a:pPr algn="l">
              <a:buFont typeface="Arial" charset="0"/>
              <a:buChar char="•"/>
            </a:pPr>
            <a:r>
              <a:rPr lang="en-US" sz="1600" dirty="0">
                <a:solidFill>
                  <a:srgbClr val="0A3F70"/>
                </a:solidFill>
              </a:rPr>
              <a:t> Template Installer copies VM images onto hard drive from </a:t>
            </a:r>
            <a:r>
              <a:rPr lang="en-US" sz="1600" dirty="0" smtClean="0">
                <a:solidFill>
                  <a:srgbClr val="0A3F70"/>
                </a:solidFill>
              </a:rPr>
              <a:t>USB, DVD </a:t>
            </a:r>
            <a:r>
              <a:rPr lang="en-US" sz="1600" dirty="0">
                <a:solidFill>
                  <a:srgbClr val="0A3F70"/>
                </a:solidFill>
              </a:rPr>
              <a:t>or PLDS</a:t>
            </a:r>
          </a:p>
          <a:p>
            <a:pPr algn="l">
              <a:buFont typeface="Arial" charset="0"/>
              <a:buChar char="•"/>
            </a:pPr>
            <a:r>
              <a:rPr lang="en-US" sz="1600" dirty="0">
                <a:solidFill>
                  <a:srgbClr val="0A3F70"/>
                </a:solidFill>
              </a:rPr>
              <a:t> Template Installer creates web application, launches </a:t>
            </a:r>
            <a:r>
              <a:rPr lang="en-US" sz="1600" dirty="0" smtClean="0">
                <a:solidFill>
                  <a:srgbClr val="FF0000"/>
                </a:solidFill>
              </a:rPr>
              <a:t>ME </a:t>
            </a:r>
            <a:r>
              <a:rPr lang="en-US" sz="1600" dirty="0">
                <a:solidFill>
                  <a:srgbClr val="FF0000"/>
                </a:solidFill>
              </a:rPr>
              <a:t>Installation Wizard</a:t>
            </a:r>
          </a:p>
          <a:p>
            <a:pPr algn="l">
              <a:buFont typeface="Arial" charset="0"/>
              <a:buChar char="•"/>
            </a:pPr>
            <a:r>
              <a:rPr lang="en-US" sz="1600" dirty="0">
                <a:solidFill>
                  <a:srgbClr val="5A7614"/>
                </a:solidFill>
              </a:rPr>
              <a:t> </a:t>
            </a:r>
            <a:r>
              <a:rPr lang="en-US" sz="1600" dirty="0" smtClean="0">
                <a:solidFill>
                  <a:srgbClr val="0A3F70"/>
                </a:solidFill>
              </a:rPr>
              <a:t>ME </a:t>
            </a:r>
            <a:r>
              <a:rPr lang="en-US" sz="1600" dirty="0">
                <a:solidFill>
                  <a:srgbClr val="0A3F70"/>
                </a:solidFill>
              </a:rPr>
              <a:t>Installation Wizard loads </a:t>
            </a:r>
            <a:r>
              <a:rPr lang="en-US" sz="1600" dirty="0">
                <a:solidFill>
                  <a:srgbClr val="FF0000"/>
                </a:solidFill>
              </a:rPr>
              <a:t>EPW</a:t>
            </a:r>
            <a:r>
              <a:rPr lang="en-US" sz="1600" dirty="0">
                <a:solidFill>
                  <a:srgbClr val="5A7614"/>
                </a:solidFill>
              </a:rPr>
              <a:t> </a:t>
            </a:r>
            <a:r>
              <a:rPr lang="en-US" sz="1600" dirty="0">
                <a:solidFill>
                  <a:srgbClr val="0A3F70"/>
                </a:solidFill>
              </a:rPr>
              <a:t>or</a:t>
            </a:r>
            <a:r>
              <a:rPr lang="en-US" sz="1600" dirty="0">
                <a:solidFill>
                  <a:srgbClr val="5A7614"/>
                </a:solidFill>
              </a:rPr>
              <a:t> </a:t>
            </a:r>
            <a:r>
              <a:rPr lang="en-US" sz="1600" dirty="0">
                <a:solidFill>
                  <a:srgbClr val="FF0000"/>
                </a:solidFill>
              </a:rPr>
              <a:t>collects configuration data</a:t>
            </a:r>
            <a:r>
              <a:rPr lang="en-US" sz="1600" dirty="0">
                <a:solidFill>
                  <a:srgbClr val="0A3F70"/>
                </a:solidFill>
              </a:rPr>
              <a:t> from user</a:t>
            </a:r>
          </a:p>
          <a:p>
            <a:pPr algn="l">
              <a:buFont typeface="Arial" charset="0"/>
              <a:buChar char="•"/>
            </a:pPr>
            <a:r>
              <a:rPr lang="en-US" sz="1600" dirty="0">
                <a:solidFill>
                  <a:srgbClr val="0A3F70"/>
                </a:solidFill>
              </a:rPr>
              <a:t> </a:t>
            </a:r>
            <a:r>
              <a:rPr lang="en-US" sz="1600" dirty="0" smtClean="0">
                <a:solidFill>
                  <a:srgbClr val="0A3F70"/>
                </a:solidFill>
              </a:rPr>
              <a:t>ME </a:t>
            </a:r>
            <a:r>
              <a:rPr lang="en-US" sz="1600" dirty="0">
                <a:solidFill>
                  <a:srgbClr val="0A3F70"/>
                </a:solidFill>
              </a:rPr>
              <a:t>Installation Wizard generates </a:t>
            </a:r>
            <a:r>
              <a:rPr lang="en-US" sz="1600" dirty="0">
                <a:solidFill>
                  <a:srgbClr val="FF0000"/>
                </a:solidFill>
              </a:rPr>
              <a:t>XML files </a:t>
            </a:r>
            <a:r>
              <a:rPr lang="en-US" sz="1600" dirty="0">
                <a:solidFill>
                  <a:srgbClr val="0A3F70"/>
                </a:solidFill>
              </a:rPr>
              <a:t>for later use in SMGR </a:t>
            </a:r>
            <a:r>
              <a:rPr lang="en-US" sz="1600" dirty="0" smtClean="0">
                <a:solidFill>
                  <a:srgbClr val="0A3F70"/>
                </a:solidFill>
              </a:rPr>
              <a:t>configuration</a:t>
            </a:r>
            <a:endParaRPr lang="en-US" sz="1600" dirty="0">
              <a:solidFill>
                <a:srgbClr val="0A3F70"/>
              </a:solidFill>
            </a:endParaRPr>
          </a:p>
          <a:p>
            <a:pPr algn="l">
              <a:buFont typeface="Arial" charset="0"/>
              <a:buChar char="•"/>
            </a:pPr>
            <a:r>
              <a:rPr lang="en-US" sz="1600" dirty="0">
                <a:solidFill>
                  <a:srgbClr val="0A3F70"/>
                </a:solidFill>
              </a:rPr>
              <a:t> Template Installer assigns resources, sets up networking for VMs</a:t>
            </a:r>
          </a:p>
          <a:p>
            <a:pPr algn="l">
              <a:buFont typeface="Arial" charset="0"/>
              <a:buChar char="•"/>
            </a:pPr>
            <a:r>
              <a:rPr lang="en-US" sz="1600" dirty="0">
                <a:solidFill>
                  <a:srgbClr val="0A3F70"/>
                </a:solidFill>
              </a:rPr>
              <a:t> Template Installer installs the individual VMs, restarts VMs and networking</a:t>
            </a:r>
          </a:p>
          <a:p>
            <a:pPr algn="l">
              <a:buFont typeface="Arial" charset="0"/>
              <a:buChar char="•"/>
            </a:pPr>
            <a:r>
              <a:rPr lang="en-US" sz="1600" dirty="0">
                <a:solidFill>
                  <a:srgbClr val="0A3F70"/>
                </a:solidFill>
              </a:rPr>
              <a:t> Template Installer launches the Post-Install Plug-in</a:t>
            </a:r>
          </a:p>
        </p:txBody>
      </p:sp>
      <p:sp>
        <p:nvSpPr>
          <p:cNvPr id="21" name="Rectangle 27"/>
          <p:cNvSpPr>
            <a:spLocks noChangeArrowheads="1"/>
          </p:cNvSpPr>
          <p:nvPr/>
        </p:nvSpPr>
        <p:spPr bwMode="auto">
          <a:xfrm>
            <a:off x="914400" y="2286000"/>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Tree>
  </p:cSld>
  <p:clrMapOvr>
    <a:masterClrMapping/>
  </p:clrMapOvr>
  <p:transition>
    <p:fade/>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B86C6BAD-37C9-4679-B2A3-C1DCB6EDD985}" type="slidenum">
              <a:rPr lang="en-US" sz="800" b="1">
                <a:solidFill>
                  <a:srgbClr val="988888"/>
                </a:solidFill>
              </a:rPr>
              <a:pPr algn="r">
                <a:lnSpc>
                  <a:spcPct val="100000"/>
                </a:lnSpc>
              </a:pPr>
              <a:t>270</a:t>
            </a:fld>
            <a:endParaRPr lang="en-US" sz="800" b="1" dirty="0">
              <a:solidFill>
                <a:srgbClr val="988888"/>
              </a:solidFill>
            </a:endParaRPr>
          </a:p>
        </p:txBody>
      </p:sp>
      <p:sp>
        <p:nvSpPr>
          <p:cNvPr id="5" name="Title 1"/>
          <p:cNvSpPr txBox="1">
            <a:spLocks/>
          </p:cNvSpPr>
          <p:nvPr/>
        </p:nvSpPr>
        <p:spPr bwMode="auto">
          <a:xfrm>
            <a:off x="609600" y="533400"/>
            <a:ext cx="8229600" cy="720725"/>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Troubleshooting/Installation Tips – SMGR</a:t>
            </a:r>
          </a:p>
        </p:txBody>
      </p:sp>
      <p:sp>
        <p:nvSpPr>
          <p:cNvPr id="6" name="TextBox 5"/>
          <p:cNvSpPr txBox="1"/>
          <p:nvPr/>
        </p:nvSpPr>
        <p:spPr>
          <a:xfrm>
            <a:off x="838200" y="6248400"/>
            <a:ext cx="7282763" cy="341632"/>
          </a:xfrm>
          <a:prstGeom prst="rect">
            <a:avLst/>
          </a:prstGeom>
          <a:noFill/>
          <a:ln w="28575">
            <a:solidFill>
              <a:srgbClr val="FF0000"/>
            </a:solidFill>
          </a:ln>
        </p:spPr>
        <p:txBody>
          <a:bodyPr wrap="none" rtlCol="0">
            <a:spAutoFit/>
          </a:bodyPr>
          <a:lstStyle/>
          <a:p>
            <a:r>
              <a:rPr lang="en-US" dirty="0" smtClean="0">
                <a:solidFill>
                  <a:schemeClr val="tx1"/>
                </a:solidFill>
              </a:rPr>
              <a:t>Elements -&gt; Session Manager -&gt; System Status -&gt; User Registrations</a:t>
            </a:r>
            <a:endParaRPr lang="en-US" dirty="0">
              <a:solidFill>
                <a:schemeClr val="tx1"/>
              </a:solidFill>
            </a:endParaRPr>
          </a:p>
        </p:txBody>
      </p:sp>
      <p:pic>
        <p:nvPicPr>
          <p:cNvPr id="82946" name="Picture 2"/>
          <p:cNvPicPr>
            <a:picLocks noChangeAspect="1" noChangeArrowheads="1"/>
          </p:cNvPicPr>
          <p:nvPr/>
        </p:nvPicPr>
        <p:blipFill>
          <a:blip r:embed="rId3" cstate="print"/>
          <a:srcRect l="19164" t="18750"/>
          <a:stretch>
            <a:fillRect/>
          </a:stretch>
        </p:blipFill>
        <p:spPr bwMode="auto">
          <a:xfrm>
            <a:off x="990600" y="1600200"/>
            <a:ext cx="6858000" cy="444960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dirty="0" smtClean="0"/>
              <a:t>Challenges – What are the common pitfalls?</a:t>
            </a:r>
          </a:p>
        </p:txBody>
      </p:sp>
      <p:sp>
        <p:nvSpPr>
          <p:cNvPr id="83971" name="Content Placeholder 2"/>
          <p:cNvSpPr>
            <a:spLocks noGrp="1"/>
          </p:cNvSpPr>
          <p:nvPr>
            <p:ph idx="1"/>
          </p:nvPr>
        </p:nvSpPr>
        <p:spPr>
          <a:xfrm>
            <a:off x="457200" y="1447800"/>
            <a:ext cx="8218488" cy="4751388"/>
          </a:xfrm>
        </p:spPr>
        <p:txBody>
          <a:bodyPr/>
          <a:lstStyle/>
          <a:p>
            <a:pPr eaLnBrk="1" hangingPunct="1"/>
            <a:r>
              <a:rPr lang="en-US" dirty="0" smtClean="0"/>
              <a:t>Configuration Data for the Intelligent Workbook must be on-hand and complete prior to installation.  We cannot proceed without it!</a:t>
            </a:r>
          </a:p>
          <a:p>
            <a:pPr eaLnBrk="1" hangingPunct="1"/>
            <a:r>
              <a:rPr lang="en-US" dirty="0" smtClean="0"/>
              <a:t>Typographical data entry errors</a:t>
            </a:r>
          </a:p>
          <a:p>
            <a:pPr eaLnBrk="1" hangingPunct="1"/>
            <a:r>
              <a:rPr lang="en-US" dirty="0" smtClean="0"/>
              <a:t>Wrong subnet or default gateway entries</a:t>
            </a:r>
          </a:p>
          <a:p>
            <a:pPr eaLnBrk="1" hangingPunct="1"/>
            <a:r>
              <a:rPr lang="en-US" dirty="0" smtClean="0"/>
              <a:t>Failure to carefully follow the procedure step-by-step</a:t>
            </a:r>
          </a:p>
          <a:p>
            <a:pPr lvl="1" eaLnBrk="1" hangingPunct="1"/>
            <a:r>
              <a:rPr lang="en-US" dirty="0" smtClean="0"/>
              <a:t>Many steps cannot be backed out</a:t>
            </a:r>
          </a:p>
          <a:p>
            <a:pPr lvl="1" eaLnBrk="1" hangingPunct="1"/>
            <a:r>
              <a:rPr lang="en-US" dirty="0" smtClean="0"/>
              <a:t>Determining which step was missed is difficult</a:t>
            </a:r>
          </a:p>
          <a:p>
            <a:pPr eaLnBrk="1" hangingPunct="1"/>
            <a:r>
              <a:rPr lang="en-US" dirty="0" smtClean="0"/>
              <a:t>Tendency to be creative and change carefully selected values to personalize the installation</a:t>
            </a:r>
          </a:p>
          <a:p>
            <a:pPr eaLnBrk="1" hangingPunct="1"/>
            <a:endParaRPr lang="en-US" dirty="0" smtClean="0"/>
          </a:p>
          <a:p>
            <a:pPr eaLnBrk="1" hangingPunct="1"/>
            <a:endParaRPr lang="en-US" dirty="0" smtClean="0"/>
          </a:p>
          <a:p>
            <a:pPr eaLnBrk="1" hangingPunct="1"/>
            <a:endParaRPr lang="en-US" dirty="0" smtClean="0"/>
          </a:p>
        </p:txBody>
      </p:sp>
      <p:sp>
        <p:nvSpPr>
          <p:cNvPr id="83972" name="Slide Number Placeholder 3"/>
          <p:cNvSpPr>
            <a:spLocks noGrp="1"/>
          </p:cNvSpPr>
          <p:nvPr>
            <p:ph type="sldNum" sz="quarter" idx="10"/>
          </p:nvPr>
        </p:nvSpPr>
        <p:spPr>
          <a:noFill/>
        </p:spPr>
        <p:txBody>
          <a:bodyPr/>
          <a:lstStyle/>
          <a:p>
            <a:fld id="{D54C723B-3DE6-40E8-A196-BF439C1191D1}" type="slidenum">
              <a:rPr lang="en-US" smtClean="0"/>
              <a:pPr/>
              <a:t>271</a:t>
            </a:fld>
            <a:endParaRPr lang="en-US" dirty="0" smtClean="0"/>
          </a:p>
        </p:txBody>
      </p:sp>
      <p:pic>
        <p:nvPicPr>
          <p:cNvPr id="83973" name="Picture 8"/>
          <p:cNvPicPr>
            <a:picLocks noChangeAspect="1" noChangeArrowheads="1"/>
          </p:cNvPicPr>
          <p:nvPr/>
        </p:nvPicPr>
        <p:blipFill>
          <a:blip r:embed="rId2" cstate="print"/>
          <a:srcRect/>
          <a:stretch>
            <a:fillRect/>
          </a:stretch>
        </p:blipFill>
        <p:spPr bwMode="auto">
          <a:xfrm>
            <a:off x="7010400" y="2209800"/>
            <a:ext cx="1795463" cy="13541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dirty="0" smtClean="0"/>
              <a:t>Challenges – What are the common pitfalls?</a:t>
            </a:r>
          </a:p>
        </p:txBody>
      </p:sp>
      <p:sp>
        <p:nvSpPr>
          <p:cNvPr id="84995" name="Content Placeholder 2"/>
          <p:cNvSpPr>
            <a:spLocks noGrp="1"/>
          </p:cNvSpPr>
          <p:nvPr>
            <p:ph idx="1"/>
          </p:nvPr>
        </p:nvSpPr>
        <p:spPr>
          <a:xfrm>
            <a:off x="457200" y="1447800"/>
            <a:ext cx="8218488" cy="4751388"/>
          </a:xfrm>
        </p:spPr>
        <p:txBody>
          <a:bodyPr/>
          <a:lstStyle/>
          <a:p>
            <a:pPr eaLnBrk="1" hangingPunct="1"/>
            <a:r>
              <a:rPr lang="en-US" dirty="0" smtClean="0"/>
              <a:t>SM Asset Interface vs. SM Management Access Point</a:t>
            </a:r>
          </a:p>
          <a:p>
            <a:pPr lvl="1" eaLnBrk="1" hangingPunct="1"/>
            <a:r>
              <a:rPr lang="en-US" dirty="0" smtClean="0"/>
              <a:t>Too many names for the Asset (Security Module, SM100, SIP Entity)</a:t>
            </a:r>
          </a:p>
          <a:p>
            <a:pPr lvl="1" eaLnBrk="1" hangingPunct="1"/>
            <a:r>
              <a:rPr lang="en-US" dirty="0" smtClean="0"/>
              <a:t>Function of each interface not understood by user</a:t>
            </a:r>
          </a:p>
          <a:p>
            <a:pPr lvl="1" eaLnBrk="1" hangingPunct="1"/>
            <a:r>
              <a:rPr lang="en-US" dirty="0" smtClean="0"/>
              <a:t>User interface layout confusing or ambiguous</a:t>
            </a:r>
          </a:p>
          <a:p>
            <a:pPr eaLnBrk="1" hangingPunct="1"/>
            <a:r>
              <a:rPr lang="en-US" dirty="0" smtClean="0"/>
              <a:t>SMGR user interface complexity</a:t>
            </a:r>
          </a:p>
          <a:p>
            <a:pPr lvl="1" eaLnBrk="1" hangingPunct="1"/>
            <a:r>
              <a:rPr lang="en-US" dirty="0" smtClean="0"/>
              <a:t>Many options, navigation is a challenge</a:t>
            </a:r>
          </a:p>
          <a:p>
            <a:pPr lvl="1" eaLnBrk="1" hangingPunct="1"/>
            <a:r>
              <a:rPr lang="en-US" dirty="0" smtClean="0"/>
              <a:t>Same field names reused, even on the same form</a:t>
            </a:r>
          </a:p>
          <a:p>
            <a:pPr eaLnBrk="1" hangingPunct="1"/>
            <a:r>
              <a:rPr lang="en-US" dirty="0" smtClean="0"/>
              <a:t>SMGR user interface layout and quirks</a:t>
            </a:r>
          </a:p>
          <a:p>
            <a:pPr lvl="1" eaLnBrk="1" hangingPunct="1"/>
            <a:r>
              <a:rPr lang="en-US" dirty="0" smtClean="0"/>
              <a:t>Context difficult to determine</a:t>
            </a:r>
          </a:p>
          <a:p>
            <a:pPr eaLnBrk="1" hangingPunct="1">
              <a:buFont typeface="Webdings" pitchFamily="18" charset="2"/>
              <a:buNone/>
            </a:pPr>
            <a:endParaRPr lang="en-US" dirty="0" smtClean="0"/>
          </a:p>
          <a:p>
            <a:pPr eaLnBrk="1" hangingPunct="1"/>
            <a:endParaRPr lang="en-US" dirty="0" smtClean="0"/>
          </a:p>
          <a:p>
            <a:pPr eaLnBrk="1" hangingPunct="1"/>
            <a:endParaRPr lang="en-US" dirty="0" smtClean="0"/>
          </a:p>
        </p:txBody>
      </p:sp>
      <p:sp>
        <p:nvSpPr>
          <p:cNvPr id="84996" name="Slide Number Placeholder 3"/>
          <p:cNvSpPr>
            <a:spLocks noGrp="1"/>
          </p:cNvSpPr>
          <p:nvPr>
            <p:ph type="sldNum" sz="quarter" idx="10"/>
          </p:nvPr>
        </p:nvSpPr>
        <p:spPr>
          <a:noFill/>
        </p:spPr>
        <p:txBody>
          <a:bodyPr/>
          <a:lstStyle/>
          <a:p>
            <a:fld id="{4A975531-257A-474E-A242-ADED0D9FBA27}" type="slidenum">
              <a:rPr lang="en-US" smtClean="0"/>
              <a:pPr/>
              <a:t>272</a:t>
            </a:fld>
            <a:endParaRPr lang="en-US" dirty="0" smtClean="0"/>
          </a:p>
        </p:txBody>
      </p:sp>
    </p:spTree>
  </p:cSld>
  <p:clrMapOvr>
    <a:masterClrMapping/>
  </p:clrMapOvr>
  <p:transition>
    <p:fade/>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dirty="0" smtClean="0"/>
              <a:t>Challenges – What are the common pitfalls?</a:t>
            </a:r>
          </a:p>
        </p:txBody>
      </p:sp>
      <p:sp>
        <p:nvSpPr>
          <p:cNvPr id="86019" name="Content Placeholder 2"/>
          <p:cNvSpPr>
            <a:spLocks noGrp="1"/>
          </p:cNvSpPr>
          <p:nvPr>
            <p:ph idx="1"/>
          </p:nvPr>
        </p:nvSpPr>
        <p:spPr>
          <a:xfrm>
            <a:off x="457200" y="1447800"/>
            <a:ext cx="8218488" cy="4751388"/>
          </a:xfrm>
        </p:spPr>
        <p:txBody>
          <a:bodyPr/>
          <a:lstStyle/>
          <a:p>
            <a:pPr eaLnBrk="1" hangingPunct="1"/>
            <a:r>
              <a:rPr lang="en-US" dirty="0" smtClean="0"/>
              <a:t>SMGR caching and refreshing delays</a:t>
            </a:r>
          </a:p>
          <a:p>
            <a:pPr lvl="1" eaLnBrk="1" hangingPunct="1"/>
            <a:r>
              <a:rPr lang="en-US" dirty="0" smtClean="0"/>
              <a:t>You’re often looking at stale data, but that’s not obvious</a:t>
            </a:r>
          </a:p>
          <a:p>
            <a:pPr lvl="1" eaLnBrk="1" hangingPunct="1"/>
            <a:r>
              <a:rPr lang="en-US" dirty="0" smtClean="0"/>
              <a:t>Updates and refreshes can take minutes – appears stuck</a:t>
            </a:r>
          </a:p>
          <a:p>
            <a:pPr lvl="1" eaLnBrk="1" hangingPunct="1"/>
            <a:r>
              <a:rPr lang="en-US" dirty="0" smtClean="0"/>
              <a:t>“Refresh” doesn’t seem to do anything at times</a:t>
            </a:r>
          </a:p>
          <a:p>
            <a:pPr lvl="1" eaLnBrk="1" hangingPunct="1"/>
            <a:r>
              <a:rPr lang="en-US" dirty="0" smtClean="0"/>
              <a:t>One screen shows “pass”, another shows “fail” for the same test.  Be patient – check back to confirm state change</a:t>
            </a:r>
          </a:p>
          <a:p>
            <a:pPr eaLnBrk="1" hangingPunct="1"/>
            <a:r>
              <a:rPr lang="en-US" dirty="0" smtClean="0"/>
              <a:t>Operations that should be sequenced between SM and SMGR are performed in parallel by the Installation Wizard</a:t>
            </a:r>
          </a:p>
          <a:p>
            <a:pPr eaLnBrk="1" hangingPunct="1">
              <a:buFont typeface="Webdings" pitchFamily="18" charset="2"/>
              <a:buNone/>
            </a:pP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86020" name="Slide Number Placeholder 3"/>
          <p:cNvSpPr>
            <a:spLocks noGrp="1"/>
          </p:cNvSpPr>
          <p:nvPr>
            <p:ph type="sldNum" sz="quarter" idx="10"/>
          </p:nvPr>
        </p:nvSpPr>
        <p:spPr>
          <a:noFill/>
        </p:spPr>
        <p:txBody>
          <a:bodyPr/>
          <a:lstStyle/>
          <a:p>
            <a:fld id="{CDEC1A38-A9B9-4AE0-89C4-49440F3FAAA8}" type="slidenum">
              <a:rPr lang="en-US" smtClean="0"/>
              <a:pPr/>
              <a:t>273</a:t>
            </a:fld>
            <a:endParaRPr lang="en-US" dirty="0" smtClean="0"/>
          </a:p>
        </p:txBody>
      </p:sp>
    </p:spTree>
  </p:cSld>
  <p:clrMapOvr>
    <a:masterClrMapping/>
  </p:clrMapOvr>
  <p:transition>
    <p:fade/>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dirty="0" smtClean="0"/>
              <a:t>Challenges – What are the common pitfalls?</a:t>
            </a:r>
          </a:p>
        </p:txBody>
      </p:sp>
      <p:sp>
        <p:nvSpPr>
          <p:cNvPr id="88067" name="Content Placeholder 2"/>
          <p:cNvSpPr>
            <a:spLocks noGrp="1"/>
          </p:cNvSpPr>
          <p:nvPr>
            <p:ph idx="1"/>
          </p:nvPr>
        </p:nvSpPr>
        <p:spPr>
          <a:xfrm>
            <a:off x="457200" y="1447800"/>
            <a:ext cx="8218488" cy="4751388"/>
          </a:xfrm>
        </p:spPr>
        <p:txBody>
          <a:bodyPr/>
          <a:lstStyle/>
          <a:p>
            <a:pPr eaLnBrk="1" hangingPunct="1"/>
            <a:r>
              <a:rPr lang="en-US" dirty="0" smtClean="0"/>
              <a:t>FQDN vs. Hostname</a:t>
            </a:r>
          </a:p>
          <a:p>
            <a:pPr lvl="1" eaLnBrk="1" hangingPunct="1"/>
            <a:r>
              <a:rPr lang="en-US" dirty="0" smtClean="0"/>
              <a:t>Interface asks for one, but really wants the other</a:t>
            </a:r>
          </a:p>
          <a:p>
            <a:pPr lvl="1" eaLnBrk="1" hangingPunct="1"/>
            <a:r>
              <a:rPr lang="en-US" dirty="0" smtClean="0"/>
              <a:t>You can get extra domains tacked on the end of your FQDN, i.e., hostname.domain.domain.</a:t>
            </a:r>
          </a:p>
          <a:p>
            <a:pPr eaLnBrk="1" hangingPunct="1"/>
            <a:r>
              <a:rPr lang="en-US" dirty="0" smtClean="0"/>
              <a:t>Large files corrupted during data transfer.</a:t>
            </a:r>
          </a:p>
          <a:p>
            <a:pPr eaLnBrk="1" hangingPunct="1"/>
            <a:r>
              <a:rPr lang="en-US" dirty="0" smtClean="0"/>
              <a:t>Most of these issues are mitigated through proper use of the ME Intelligent Workbook.</a:t>
            </a:r>
          </a:p>
          <a:p>
            <a:pPr lvl="1"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88068" name="Slide Number Placeholder 3"/>
          <p:cNvSpPr>
            <a:spLocks noGrp="1"/>
          </p:cNvSpPr>
          <p:nvPr>
            <p:ph type="sldNum" sz="quarter" idx="10"/>
          </p:nvPr>
        </p:nvSpPr>
        <p:spPr>
          <a:noFill/>
        </p:spPr>
        <p:txBody>
          <a:bodyPr/>
          <a:lstStyle/>
          <a:p>
            <a:fld id="{C0E60C0E-76FB-45DD-8D71-EE8F7D382055}" type="slidenum">
              <a:rPr lang="en-US" smtClean="0"/>
              <a:pPr/>
              <a:t>274</a:t>
            </a:fld>
            <a:endParaRPr lang="en-US" dirty="0" smtClean="0"/>
          </a:p>
        </p:txBody>
      </p:sp>
    </p:spTree>
  </p:cSld>
  <p:clrMapOvr>
    <a:masterClrMapping/>
  </p:clrMapOvr>
  <p:transition>
    <p:fade/>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dirty="0" smtClean="0"/>
              <a:t>Resources</a:t>
            </a:r>
          </a:p>
        </p:txBody>
      </p:sp>
      <p:sp>
        <p:nvSpPr>
          <p:cNvPr id="89091" name="Content Placeholder 2"/>
          <p:cNvSpPr>
            <a:spLocks noGrp="1"/>
          </p:cNvSpPr>
          <p:nvPr>
            <p:ph idx="1"/>
          </p:nvPr>
        </p:nvSpPr>
        <p:spPr/>
        <p:txBody>
          <a:bodyPr/>
          <a:lstStyle/>
          <a:p>
            <a:pPr eaLnBrk="1" hangingPunct="1"/>
            <a:r>
              <a:rPr lang="en-US" dirty="0" smtClean="0"/>
              <a:t>Global Market Introduction (GMI) Portal CS Page</a:t>
            </a:r>
            <a:endParaRPr lang="en-US" sz="1800" b="1" u="sng" dirty="0" smtClean="0">
              <a:solidFill>
                <a:srgbClr val="C00000"/>
              </a:solidFill>
            </a:endParaRPr>
          </a:p>
          <a:p>
            <a:pPr lvl="1" eaLnBrk="1" hangingPunct="1">
              <a:buFont typeface="Arial" charset="0"/>
              <a:buNone/>
            </a:pPr>
            <a:r>
              <a:rPr lang="en-US" sz="1800" b="1" dirty="0" smtClean="0">
                <a:hlinkClick r:id="rId2"/>
              </a:rPr>
              <a:t>http://portal.avaya.com/ptlWeb/support/CS201084123810944058/C2010720153315837067/SN201084144324178077/SN2010859241530036</a:t>
            </a:r>
            <a:endParaRPr lang="en-US" sz="1800" b="1" u="sng" dirty="0" smtClean="0">
              <a:solidFill>
                <a:srgbClr val="C00000"/>
              </a:solidFill>
            </a:endParaRPr>
          </a:p>
          <a:p>
            <a:pPr lvl="1" eaLnBrk="1" hangingPunct="1">
              <a:buFont typeface="Arial" charset="0"/>
              <a:buNone/>
            </a:pPr>
            <a:r>
              <a:rPr lang="en-US" dirty="0" smtClean="0"/>
              <a:t>Follow Navigation Links for specific topics:</a:t>
            </a:r>
          </a:p>
          <a:p>
            <a:pPr lvl="1" eaLnBrk="1" hangingPunct="1"/>
            <a:r>
              <a:rPr lang="en-US" dirty="0" smtClean="0"/>
              <a:t>Avaya Aura® Collaboration Server</a:t>
            </a:r>
          </a:p>
          <a:p>
            <a:pPr lvl="1" eaLnBrk="1" hangingPunct="1"/>
            <a:r>
              <a:rPr lang="en-US" dirty="0" smtClean="0"/>
              <a:t>Avaya Aura® Video</a:t>
            </a:r>
          </a:p>
          <a:p>
            <a:pPr lvl="1" eaLnBrk="1" hangingPunct="1"/>
            <a:r>
              <a:rPr lang="en-US" dirty="0" smtClean="0"/>
              <a:t>Avaya Aura® System Platform</a:t>
            </a:r>
          </a:p>
          <a:p>
            <a:pPr lvl="1" eaLnBrk="1" hangingPunct="1"/>
            <a:r>
              <a:rPr lang="en-US" dirty="0" smtClean="0"/>
              <a:t>Avaya Aura® Session Manager (5.x and 6.x) and SBC</a:t>
            </a:r>
          </a:p>
          <a:p>
            <a:pPr lvl="1" eaLnBrk="1" hangingPunct="1"/>
            <a:r>
              <a:rPr lang="en-US" dirty="0" smtClean="0"/>
              <a:t>Avaya Endpoints</a:t>
            </a:r>
          </a:p>
          <a:p>
            <a:pPr eaLnBrk="1" hangingPunct="1"/>
            <a:r>
              <a:rPr lang="en-US" dirty="0" smtClean="0"/>
              <a:t>Avaya Support Website – http://support.avaya.com</a:t>
            </a:r>
          </a:p>
        </p:txBody>
      </p:sp>
      <p:sp>
        <p:nvSpPr>
          <p:cNvPr id="89092" name="Slide Number Placeholder 3"/>
          <p:cNvSpPr>
            <a:spLocks noGrp="1"/>
          </p:cNvSpPr>
          <p:nvPr>
            <p:ph type="sldNum" sz="quarter" idx="10"/>
          </p:nvPr>
        </p:nvSpPr>
        <p:spPr>
          <a:noFill/>
        </p:spPr>
        <p:txBody>
          <a:bodyPr/>
          <a:lstStyle/>
          <a:p>
            <a:fld id="{2FD3A44E-DBD1-4C64-B7D5-67D5C4398752}" type="slidenum">
              <a:rPr lang="en-US" smtClean="0"/>
              <a:pPr/>
              <a:t>275</a:t>
            </a:fld>
            <a:endParaRPr lang="en-US" dirty="0" smtClean="0"/>
          </a:p>
        </p:txBody>
      </p:sp>
      <p:pic>
        <p:nvPicPr>
          <p:cNvPr id="89093" name="Picture 5"/>
          <p:cNvPicPr>
            <a:picLocks noChangeAspect="1" noChangeArrowheads="1"/>
          </p:cNvPicPr>
          <p:nvPr/>
        </p:nvPicPr>
        <p:blipFill>
          <a:blip r:embed="rId3" cstate="print"/>
          <a:srcRect/>
          <a:stretch>
            <a:fillRect/>
          </a:stretch>
        </p:blipFill>
        <p:spPr bwMode="auto">
          <a:xfrm>
            <a:off x="3733800" y="228600"/>
            <a:ext cx="1154113"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idx="4294967295"/>
          </p:nvPr>
        </p:nvSpPr>
        <p:spPr>
          <a:xfrm>
            <a:off x="990600" y="2819400"/>
            <a:ext cx="7069138" cy="720725"/>
          </a:xfrm>
        </p:spPr>
        <p:txBody>
          <a:bodyPr/>
          <a:lstStyle/>
          <a:p>
            <a:pPr algn="ctr" eaLnBrk="1" hangingPunct="1"/>
            <a:r>
              <a:rPr lang="en-US" dirty="0" smtClean="0"/>
              <a:t>Q &amp; A</a:t>
            </a:r>
          </a:p>
        </p:txBody>
      </p:sp>
      <p:sp>
        <p:nvSpPr>
          <p:cNvPr id="90115"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57D40797-EAE0-433C-A3F5-34B13E7EC25C}" type="slidenum">
              <a:rPr lang="en-US" sz="800" b="1">
                <a:solidFill>
                  <a:srgbClr val="988888"/>
                </a:solidFill>
              </a:rPr>
              <a:pPr algn="r">
                <a:lnSpc>
                  <a:spcPct val="100000"/>
                </a:lnSpc>
              </a:pPr>
              <a:t>276</a:t>
            </a:fld>
            <a:endParaRPr lang="en-US" sz="800" b="1" dirty="0">
              <a:solidFill>
                <a:srgbClr val="988888"/>
              </a:solidFill>
            </a:endParaRPr>
          </a:p>
        </p:txBody>
      </p:sp>
    </p:spTree>
  </p:cSld>
  <p:clrMapOvr>
    <a:masterClrMapping/>
  </p:clrMapOvr>
  <p:transition>
    <p:fade/>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sldNum" sz="quarter" idx="4294967295"/>
          </p:nvPr>
        </p:nvSpPr>
        <p:spPr>
          <a:noFill/>
        </p:spPr>
        <p:txBody>
          <a:bodyPr/>
          <a:lstStyle/>
          <a:p>
            <a:fld id="{E1FE5614-7348-48D5-8FBF-5EC7A99199DC}" type="slidenum">
              <a:rPr lang="en-US" smtClean="0"/>
              <a:pPr/>
              <a:t>277</a:t>
            </a:fld>
            <a:endParaRPr lang="en-US" dirty="0" smtClean="0"/>
          </a:p>
        </p:txBody>
      </p:sp>
      <p:sp>
        <p:nvSpPr>
          <p:cNvPr id="91139" name="Rectangle 2"/>
          <p:cNvSpPr>
            <a:spLocks noGrp="1" noChangeArrowheads="1"/>
          </p:cNvSpPr>
          <p:nvPr>
            <p:ph type="ctrTitle"/>
          </p:nvPr>
        </p:nvSpPr>
        <p:spPr/>
        <p:txBody>
          <a:bodyPr/>
          <a:lstStyle/>
          <a:p>
            <a:pPr eaLnBrk="1" hangingPunct="1"/>
            <a:r>
              <a:rPr lang="en-US" dirty="0" smtClean="0"/>
              <a:t>thank you</a:t>
            </a:r>
          </a:p>
        </p:txBody>
      </p:sp>
      <p:sp>
        <p:nvSpPr>
          <p:cNvPr id="91140" name="Rectangle 3"/>
          <p:cNvSpPr>
            <a:spLocks noGrp="1" noChangeArrowheads="1"/>
          </p:cNvSpPr>
          <p:nvPr>
            <p:ph type="subTitle" idx="1"/>
          </p:nvPr>
        </p:nvSpPr>
        <p:spPr/>
        <p:txBody>
          <a:bodyPr/>
          <a:lstStyle/>
          <a:p>
            <a:pPr eaLnBrk="1" hangingPunct="1"/>
            <a:r>
              <a:rPr lang="en-US" dirty="0" smtClean="0"/>
              <a:t>Kirill Barannik</a:t>
            </a:r>
          </a:p>
          <a:p>
            <a:pPr eaLnBrk="1" hangingPunct="1"/>
            <a:r>
              <a:rPr lang="en-US" dirty="0" smtClean="0"/>
              <a:t>kbarannik@avaya.com</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3833493A-16C4-4570-8B2A-BDACE4C32EC8}" type="slidenum">
              <a:rPr lang="en-US" sz="800" b="1">
                <a:solidFill>
                  <a:srgbClr val="988888"/>
                </a:solidFill>
              </a:rPr>
              <a:pPr algn="r">
                <a:lnSpc>
                  <a:spcPct val="100000"/>
                </a:lnSpc>
              </a:pPr>
              <a:t>28</a:t>
            </a:fld>
            <a:endParaRPr lang="en-US" sz="800" b="1" dirty="0">
              <a:solidFill>
                <a:srgbClr val="988888"/>
              </a:solidFill>
            </a:endParaRPr>
          </a:p>
        </p:txBody>
      </p:sp>
      <p:sp>
        <p:nvSpPr>
          <p:cNvPr id="22531" name="Rectangle 2"/>
          <p:cNvSpPr>
            <a:spLocks noGrp="1" noChangeArrowheads="1"/>
          </p:cNvSpPr>
          <p:nvPr>
            <p:ph type="title"/>
          </p:nvPr>
        </p:nvSpPr>
        <p:spPr>
          <a:xfrm>
            <a:off x="455613" y="482600"/>
            <a:ext cx="7861300" cy="720725"/>
          </a:xfrm>
        </p:spPr>
        <p:txBody>
          <a:bodyPr/>
          <a:lstStyle/>
          <a:p>
            <a:pPr eaLnBrk="1" hangingPunct="1"/>
            <a:r>
              <a:rPr lang="en-US" dirty="0" smtClean="0"/>
              <a:t>ME Topology – Post-Install Plug-in Execution</a:t>
            </a:r>
          </a:p>
        </p:txBody>
      </p:sp>
      <p:sp>
        <p:nvSpPr>
          <p:cNvPr id="20551" name="Rectangle 27"/>
          <p:cNvSpPr>
            <a:spLocks noChangeArrowheads="1"/>
          </p:cNvSpPr>
          <p:nvPr/>
        </p:nvSpPr>
        <p:spPr bwMode="auto">
          <a:xfrm>
            <a:off x="3347864" y="2276872"/>
            <a:ext cx="86409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
        <p:nvSpPr>
          <p:cNvPr id="22535"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2536"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2537"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2538"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2539"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2540"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2541"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2542"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2561" name="TextBox 21"/>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2562" name="TextBox 22"/>
          <p:cNvSpPr txBox="1">
            <a:spLocks noChangeArrowheads="1"/>
          </p:cNvSpPr>
          <p:nvPr/>
        </p:nvSpPr>
        <p:spPr bwMode="auto">
          <a:xfrm>
            <a:off x="1692275" y="4005263"/>
            <a:ext cx="7127875" cy="2400657"/>
          </a:xfrm>
          <a:prstGeom prst="rect">
            <a:avLst/>
          </a:prstGeom>
          <a:noFill/>
          <a:ln w="28575">
            <a:solidFill>
              <a:srgbClr val="817C55"/>
            </a:solidFill>
            <a:miter lim="800000"/>
            <a:headEnd/>
            <a:tailEnd/>
          </a:ln>
        </p:spPr>
        <p:txBody>
          <a:bodyPr>
            <a:spAutoFit/>
          </a:bodyPr>
          <a:lstStyle/>
          <a:p>
            <a:pPr algn="l"/>
            <a:r>
              <a:rPr lang="en-US" sz="2000" b="1" dirty="0"/>
              <a:t>Template Installer executes Post Install Plug-in:</a:t>
            </a:r>
          </a:p>
          <a:p>
            <a:pPr algn="l">
              <a:buFont typeface="Arial" charset="0"/>
              <a:buChar char="•"/>
            </a:pPr>
            <a:r>
              <a:rPr lang="en-US" dirty="0">
                <a:solidFill>
                  <a:srgbClr val="5A7614"/>
                </a:solidFill>
              </a:rPr>
              <a:t> </a:t>
            </a:r>
            <a:r>
              <a:rPr lang="en-US" sz="1600" dirty="0">
                <a:solidFill>
                  <a:srgbClr val="0A3F70"/>
                </a:solidFill>
              </a:rPr>
              <a:t>Automatically applies VM Patches (SMGR, Presence)</a:t>
            </a:r>
          </a:p>
          <a:p>
            <a:pPr algn="l">
              <a:buFont typeface="Arial" charset="0"/>
              <a:buChar char="•"/>
            </a:pPr>
            <a:r>
              <a:rPr lang="en-US" sz="1600" dirty="0">
                <a:solidFill>
                  <a:srgbClr val="0A3F70"/>
                </a:solidFill>
              </a:rPr>
              <a:t> Sets</a:t>
            </a:r>
            <a:r>
              <a:rPr lang="en-US" sz="1600" dirty="0">
                <a:solidFill>
                  <a:srgbClr val="5A7614"/>
                </a:solidFill>
              </a:rPr>
              <a:t> </a:t>
            </a:r>
            <a:r>
              <a:rPr lang="en-US" sz="1600" dirty="0">
                <a:solidFill>
                  <a:srgbClr val="FF0000"/>
                </a:solidFill>
              </a:rPr>
              <a:t>Enrollment Password </a:t>
            </a:r>
            <a:r>
              <a:rPr lang="en-US" sz="1600" dirty="0">
                <a:solidFill>
                  <a:srgbClr val="0A3F70"/>
                </a:solidFill>
              </a:rPr>
              <a:t>in SM &amp; SMGR (</a:t>
            </a:r>
            <a:r>
              <a:rPr lang="en-US" sz="1600" dirty="0">
                <a:solidFill>
                  <a:srgbClr val="FF0000"/>
                </a:solidFill>
              </a:rPr>
              <a:t>Certificate Exchange</a:t>
            </a:r>
            <a:r>
              <a:rPr lang="en-US" sz="1600" dirty="0">
                <a:solidFill>
                  <a:srgbClr val="0A3F70"/>
                </a:solidFill>
              </a:rPr>
              <a:t>)</a:t>
            </a:r>
          </a:p>
          <a:p>
            <a:pPr algn="l">
              <a:buFont typeface="Arial" charset="0"/>
              <a:buChar char="•"/>
            </a:pPr>
            <a:r>
              <a:rPr lang="en-US" sz="1600" dirty="0">
                <a:solidFill>
                  <a:srgbClr val="5A7614"/>
                </a:solidFill>
              </a:rPr>
              <a:t> </a:t>
            </a:r>
            <a:r>
              <a:rPr lang="en-US" sz="1600" dirty="0">
                <a:solidFill>
                  <a:srgbClr val="0A3F70"/>
                </a:solidFill>
              </a:rPr>
              <a:t>Configures non-root user in SMGR (used for CLI login)</a:t>
            </a:r>
          </a:p>
          <a:p>
            <a:pPr algn="l">
              <a:buFont typeface="Arial" charset="0"/>
              <a:buChar char="•"/>
            </a:pPr>
            <a:r>
              <a:rPr lang="en-US" sz="1600" dirty="0">
                <a:solidFill>
                  <a:srgbClr val="0A3F70"/>
                </a:solidFill>
              </a:rPr>
              <a:t> Modifies VM hosts and DNS configuration files as necessary</a:t>
            </a:r>
          </a:p>
          <a:p>
            <a:pPr algn="l">
              <a:buFont typeface="Arial" charset="0"/>
              <a:buChar char="•"/>
            </a:pPr>
            <a:r>
              <a:rPr lang="en-US" sz="1600" dirty="0">
                <a:solidFill>
                  <a:srgbClr val="0A3F70"/>
                </a:solidFill>
              </a:rPr>
              <a:t> Configures Presence Server, Utility Server</a:t>
            </a:r>
          </a:p>
          <a:p>
            <a:pPr algn="l">
              <a:buFont typeface="Arial" charset="0"/>
              <a:buChar char="•"/>
            </a:pPr>
            <a:r>
              <a:rPr lang="en-US" sz="1600" dirty="0">
                <a:solidFill>
                  <a:srgbClr val="0A3F70"/>
                </a:solidFill>
              </a:rPr>
              <a:t> Configures CM  as </a:t>
            </a:r>
            <a:r>
              <a:rPr lang="en-US" sz="1600" dirty="0">
                <a:solidFill>
                  <a:srgbClr val="FF0000"/>
                </a:solidFill>
              </a:rPr>
              <a:t>CM-ES</a:t>
            </a:r>
            <a:r>
              <a:rPr lang="en-US" sz="1600" dirty="0">
                <a:solidFill>
                  <a:srgbClr val="5A7614"/>
                </a:solidFill>
              </a:rPr>
              <a:t> </a:t>
            </a:r>
            <a:r>
              <a:rPr lang="en-US" sz="1600" dirty="0">
                <a:solidFill>
                  <a:srgbClr val="0A3F70"/>
                </a:solidFill>
              </a:rPr>
              <a:t>and administers all CM features</a:t>
            </a:r>
          </a:p>
          <a:p>
            <a:pPr algn="l">
              <a:buFont typeface="Arial" charset="0"/>
              <a:buChar char="•"/>
            </a:pPr>
            <a:r>
              <a:rPr lang="en-US" sz="1600" dirty="0">
                <a:solidFill>
                  <a:srgbClr val="0A3F70"/>
                </a:solidFill>
              </a:rPr>
              <a:t> G430 </a:t>
            </a:r>
            <a:r>
              <a:rPr lang="en-US" sz="1600" dirty="0">
                <a:solidFill>
                  <a:srgbClr val="00B050"/>
                </a:solidFill>
              </a:rPr>
              <a:t>Media Gateway registers </a:t>
            </a:r>
            <a:r>
              <a:rPr lang="en-US" sz="1600" dirty="0">
                <a:solidFill>
                  <a:srgbClr val="0A3F70"/>
                </a:solidFill>
              </a:rPr>
              <a:t>with CM-ES</a:t>
            </a:r>
          </a:p>
          <a:p>
            <a:pPr algn="l">
              <a:buFont typeface="Arial" charset="0"/>
              <a:buChar char="•"/>
            </a:pPr>
            <a:r>
              <a:rPr lang="en-US" sz="1600" dirty="0">
                <a:solidFill>
                  <a:srgbClr val="0A3F70"/>
                </a:solidFill>
              </a:rPr>
              <a:t> Template Installation completes</a:t>
            </a:r>
          </a:p>
        </p:txBody>
      </p:sp>
      <p:sp>
        <p:nvSpPr>
          <p:cNvPr id="22563" name="TextBox 23"/>
          <p:cNvSpPr txBox="1">
            <a:spLocks noChangeArrowheads="1"/>
          </p:cNvSpPr>
          <p:nvPr/>
        </p:nvSpPr>
        <p:spPr bwMode="auto">
          <a:xfrm>
            <a:off x="4067175" y="3068638"/>
            <a:ext cx="876300" cy="425450"/>
          </a:xfrm>
          <a:prstGeom prst="rect">
            <a:avLst/>
          </a:prstGeom>
          <a:noFill/>
          <a:ln w="9525">
            <a:noFill/>
            <a:miter lim="800000"/>
            <a:headEnd/>
            <a:tailEnd/>
          </a:ln>
        </p:spPr>
        <p:txBody>
          <a:bodyPr wrap="none">
            <a:spAutoFit/>
          </a:bodyPr>
          <a:lstStyle/>
          <a:p>
            <a:r>
              <a:rPr lang="en-US" sz="1200" dirty="0">
                <a:solidFill>
                  <a:srgbClr val="FF0000"/>
                </a:solidFill>
              </a:rPr>
              <a:t>Certificate</a:t>
            </a:r>
          </a:p>
          <a:p>
            <a:r>
              <a:rPr lang="en-US" sz="1200" dirty="0">
                <a:solidFill>
                  <a:srgbClr val="FF0000"/>
                </a:solidFill>
              </a:rPr>
              <a:t>Exchange</a:t>
            </a:r>
          </a:p>
        </p:txBody>
      </p:sp>
      <p:cxnSp>
        <p:nvCxnSpPr>
          <p:cNvPr id="22564" name="Straight Arrow Connector 25"/>
          <p:cNvCxnSpPr>
            <a:cxnSpLocks noChangeShapeType="1"/>
          </p:cNvCxnSpPr>
          <p:nvPr/>
        </p:nvCxnSpPr>
        <p:spPr bwMode="auto">
          <a:xfrm rot="5400000" flipH="1" flipV="1">
            <a:off x="5041900" y="3248025"/>
            <a:ext cx="503238" cy="1588"/>
          </a:xfrm>
          <a:prstGeom prst="straightConnector1">
            <a:avLst/>
          </a:prstGeom>
          <a:noFill/>
          <a:ln w="28575" algn="ctr">
            <a:solidFill>
              <a:srgbClr val="F42818"/>
            </a:solidFill>
            <a:prstDash val="dash"/>
            <a:round/>
            <a:headEnd/>
            <a:tailEnd type="arrow" w="med" len="med"/>
          </a:ln>
        </p:spPr>
      </p:cxnSp>
      <p:cxnSp>
        <p:nvCxnSpPr>
          <p:cNvPr id="22565" name="Straight Arrow Connector 26"/>
          <p:cNvCxnSpPr>
            <a:cxnSpLocks noChangeShapeType="1"/>
          </p:cNvCxnSpPr>
          <p:nvPr/>
        </p:nvCxnSpPr>
        <p:spPr bwMode="auto">
          <a:xfrm rot="5400000" flipH="1" flipV="1">
            <a:off x="3457575" y="3248025"/>
            <a:ext cx="503238" cy="1588"/>
          </a:xfrm>
          <a:prstGeom prst="straightConnector1">
            <a:avLst/>
          </a:prstGeom>
          <a:noFill/>
          <a:ln w="28575" algn="ctr">
            <a:solidFill>
              <a:srgbClr val="F42818"/>
            </a:solidFill>
            <a:prstDash val="dash"/>
            <a:round/>
            <a:headEnd/>
            <a:tailEnd type="arrow" w="med" len="med"/>
          </a:ln>
        </p:spPr>
      </p:cxnSp>
      <p:cxnSp>
        <p:nvCxnSpPr>
          <p:cNvPr id="22566" name="Straight Arrow Connector 27"/>
          <p:cNvCxnSpPr>
            <a:cxnSpLocks noChangeShapeType="1"/>
          </p:cNvCxnSpPr>
          <p:nvPr/>
        </p:nvCxnSpPr>
        <p:spPr bwMode="auto">
          <a:xfrm rot="10800000">
            <a:off x="3708400" y="3500438"/>
            <a:ext cx="1584325" cy="1587"/>
          </a:xfrm>
          <a:prstGeom prst="straightConnector1">
            <a:avLst/>
          </a:prstGeom>
          <a:noFill/>
          <a:ln w="28575" algn="ctr">
            <a:solidFill>
              <a:srgbClr val="F42818"/>
            </a:solidFill>
            <a:prstDash val="dash"/>
            <a:round/>
            <a:headEnd/>
            <a:tailEnd/>
          </a:ln>
        </p:spPr>
      </p:cxnSp>
      <p:sp>
        <p:nvSpPr>
          <p:cNvPr id="22567"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32" name="Rectangle 7"/>
          <p:cNvSpPr>
            <a:spLocks noChangeArrowheads="1"/>
          </p:cNvSpPr>
          <p:nvPr/>
        </p:nvSpPr>
        <p:spPr bwMode="auto">
          <a:xfrm>
            <a:off x="395536" y="4437112"/>
            <a:ext cx="115212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cxnSp>
        <p:nvCxnSpPr>
          <p:cNvPr id="22571" name="Straight Arrow Connector 32"/>
          <p:cNvCxnSpPr>
            <a:cxnSpLocks noChangeShapeType="1"/>
          </p:cNvCxnSpPr>
          <p:nvPr/>
        </p:nvCxnSpPr>
        <p:spPr bwMode="auto">
          <a:xfrm rot="10800000">
            <a:off x="1187450" y="3500438"/>
            <a:ext cx="1296988" cy="1587"/>
          </a:xfrm>
          <a:prstGeom prst="straightConnector1">
            <a:avLst/>
          </a:prstGeom>
          <a:noFill/>
          <a:ln w="28575" algn="ctr">
            <a:solidFill>
              <a:srgbClr val="00B050"/>
            </a:solidFill>
            <a:prstDash val="dash"/>
            <a:round/>
            <a:headEnd/>
            <a:tailEnd/>
          </a:ln>
        </p:spPr>
      </p:cxnSp>
      <p:cxnSp>
        <p:nvCxnSpPr>
          <p:cNvPr id="22572" name="Straight Arrow Connector 34"/>
          <p:cNvCxnSpPr>
            <a:cxnSpLocks noChangeShapeType="1"/>
          </p:cNvCxnSpPr>
          <p:nvPr/>
        </p:nvCxnSpPr>
        <p:spPr bwMode="auto">
          <a:xfrm rot="5400000" flipH="1" flipV="1">
            <a:off x="2233613" y="3248025"/>
            <a:ext cx="503238" cy="1587"/>
          </a:xfrm>
          <a:prstGeom prst="straightConnector1">
            <a:avLst/>
          </a:prstGeom>
          <a:noFill/>
          <a:ln w="28575" algn="ctr">
            <a:solidFill>
              <a:srgbClr val="00B050"/>
            </a:solidFill>
            <a:prstDash val="dash"/>
            <a:round/>
            <a:headEnd/>
            <a:tailEnd type="arrow" w="med" len="med"/>
          </a:ln>
        </p:spPr>
      </p:cxnSp>
      <p:cxnSp>
        <p:nvCxnSpPr>
          <p:cNvPr id="22573" name="Straight Arrow Connector 35"/>
          <p:cNvCxnSpPr>
            <a:cxnSpLocks noChangeShapeType="1"/>
          </p:cNvCxnSpPr>
          <p:nvPr/>
        </p:nvCxnSpPr>
        <p:spPr bwMode="auto">
          <a:xfrm rot="5400000" flipH="1" flipV="1">
            <a:off x="719931" y="3969544"/>
            <a:ext cx="936625" cy="1588"/>
          </a:xfrm>
          <a:prstGeom prst="straightConnector1">
            <a:avLst/>
          </a:prstGeom>
          <a:noFill/>
          <a:ln w="28575" algn="ctr">
            <a:solidFill>
              <a:srgbClr val="00B050"/>
            </a:solidFill>
            <a:prstDash val="dash"/>
            <a:round/>
            <a:headEnd/>
            <a:tailEnd type="arrow" w="med" len="med"/>
          </a:ln>
        </p:spPr>
      </p:cxnSp>
      <p:sp>
        <p:nvSpPr>
          <p:cNvPr id="22574" name="TextBox 37"/>
          <p:cNvSpPr txBox="1">
            <a:spLocks noChangeArrowheads="1"/>
          </p:cNvSpPr>
          <p:nvPr/>
        </p:nvSpPr>
        <p:spPr bwMode="auto">
          <a:xfrm>
            <a:off x="1600200" y="3048000"/>
            <a:ext cx="831850" cy="425450"/>
          </a:xfrm>
          <a:prstGeom prst="rect">
            <a:avLst/>
          </a:prstGeom>
          <a:noFill/>
          <a:ln w="9525">
            <a:noFill/>
            <a:miter lim="800000"/>
            <a:headEnd/>
            <a:tailEnd/>
          </a:ln>
        </p:spPr>
        <p:txBody>
          <a:bodyPr wrap="none">
            <a:spAutoFit/>
          </a:bodyPr>
          <a:lstStyle/>
          <a:p>
            <a:pPr algn="ctr"/>
            <a:r>
              <a:rPr lang="en-US" sz="1200" dirty="0">
                <a:solidFill>
                  <a:srgbClr val="00B050"/>
                </a:solidFill>
              </a:rPr>
              <a:t>MG</a:t>
            </a:r>
          </a:p>
          <a:p>
            <a:pPr algn="ctr"/>
            <a:r>
              <a:rPr lang="en-US" sz="1200" dirty="0">
                <a:solidFill>
                  <a:srgbClr val="00B050"/>
                </a:solidFill>
              </a:rPr>
              <a:t>Registers</a:t>
            </a:r>
          </a:p>
        </p:txBody>
      </p:sp>
      <p:sp>
        <p:nvSpPr>
          <p:cNvPr id="35" name="Rectangle 27"/>
          <p:cNvSpPr>
            <a:spLocks noChangeArrowheads="1"/>
          </p:cNvSpPr>
          <p:nvPr/>
        </p:nvSpPr>
        <p:spPr bwMode="auto">
          <a:xfrm>
            <a:off x="914400" y="2286000"/>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8E0D17A3-99FE-4788-A4F3-F34C3E6F29A4}" type="slidenum">
              <a:rPr lang="en-US" sz="800" b="1">
                <a:solidFill>
                  <a:srgbClr val="988888"/>
                </a:solidFill>
              </a:rPr>
              <a:pPr algn="r">
                <a:lnSpc>
                  <a:spcPct val="100000"/>
                </a:lnSpc>
              </a:pPr>
              <a:t>29</a:t>
            </a:fld>
            <a:endParaRPr lang="en-US" sz="800" b="1" dirty="0">
              <a:solidFill>
                <a:srgbClr val="988888"/>
              </a:solidFill>
            </a:endParaRPr>
          </a:p>
        </p:txBody>
      </p:sp>
      <p:sp>
        <p:nvSpPr>
          <p:cNvPr id="24579" name="Rectangle 2"/>
          <p:cNvSpPr>
            <a:spLocks noGrp="1" noChangeArrowheads="1"/>
          </p:cNvSpPr>
          <p:nvPr>
            <p:ph type="title"/>
          </p:nvPr>
        </p:nvSpPr>
        <p:spPr>
          <a:xfrm>
            <a:off x="455613" y="482600"/>
            <a:ext cx="8148835" cy="720725"/>
          </a:xfrm>
        </p:spPr>
        <p:txBody>
          <a:bodyPr/>
          <a:lstStyle/>
          <a:p>
            <a:pPr eaLnBrk="1" hangingPunct="1"/>
            <a:r>
              <a:rPr lang="en-US" dirty="0" smtClean="0"/>
              <a:t>ME Topology – Apply Recent Software Updates</a:t>
            </a:r>
          </a:p>
        </p:txBody>
      </p:sp>
      <p:sp>
        <p:nvSpPr>
          <p:cNvPr id="20551" name="Rectangle 27"/>
          <p:cNvSpPr>
            <a:spLocks noChangeArrowheads="1"/>
          </p:cNvSpPr>
          <p:nvPr/>
        </p:nvSpPr>
        <p:spPr bwMode="auto">
          <a:xfrm>
            <a:off x="3347864" y="2276872"/>
            <a:ext cx="864096"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
        <p:nvSpPr>
          <p:cNvPr id="24583"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4584"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4585"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4586"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4587"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4588"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4589" name="Line 66"/>
          <p:cNvSpPr>
            <a:spLocks noChangeShapeType="1"/>
          </p:cNvSpPr>
          <p:nvPr/>
        </p:nvSpPr>
        <p:spPr bwMode="auto">
          <a:xfrm flipV="1">
            <a:off x="3581400" y="3048000"/>
            <a:ext cx="0" cy="762000"/>
          </a:xfrm>
          <a:prstGeom prst="line">
            <a:avLst/>
          </a:prstGeom>
          <a:noFill/>
          <a:ln w="28575">
            <a:solidFill>
              <a:schemeClr val="tx1"/>
            </a:solidFill>
            <a:round/>
            <a:headEnd/>
            <a:tailEnd/>
          </a:ln>
        </p:spPr>
        <p:txBody>
          <a:bodyPr/>
          <a:lstStyle/>
          <a:p>
            <a:endParaRPr lang="en-US" dirty="0"/>
          </a:p>
        </p:txBody>
      </p:sp>
      <p:sp>
        <p:nvSpPr>
          <p:cNvPr id="24590"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4591"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4608" name="TextBox 29"/>
          <p:cNvSpPr txBox="1">
            <a:spLocks noChangeArrowheads="1"/>
          </p:cNvSpPr>
          <p:nvPr/>
        </p:nvSpPr>
        <p:spPr bwMode="auto">
          <a:xfrm>
            <a:off x="1763713" y="4292600"/>
            <a:ext cx="7056437" cy="1865126"/>
          </a:xfrm>
          <a:prstGeom prst="rect">
            <a:avLst/>
          </a:prstGeom>
          <a:noFill/>
          <a:ln w="28575">
            <a:solidFill>
              <a:srgbClr val="817C55"/>
            </a:solidFill>
            <a:miter lim="800000"/>
            <a:headEnd/>
            <a:tailEnd/>
          </a:ln>
        </p:spPr>
        <p:txBody>
          <a:bodyPr>
            <a:spAutoFit/>
          </a:bodyPr>
          <a:lstStyle/>
          <a:p>
            <a:pPr algn="l"/>
            <a:r>
              <a:rPr lang="en-US" sz="2000" b="1" dirty="0" smtClean="0"/>
              <a:t>Apply Patches to VMs and Update G430 Software:</a:t>
            </a:r>
            <a:endParaRPr lang="en-US" sz="2000" b="1" dirty="0"/>
          </a:p>
          <a:p>
            <a:pPr algn="l">
              <a:buFont typeface="Arial" charset="0"/>
              <a:buChar char="•"/>
            </a:pPr>
            <a:r>
              <a:rPr lang="en-US" sz="1600" dirty="0">
                <a:solidFill>
                  <a:srgbClr val="5A7614"/>
                </a:solidFill>
              </a:rPr>
              <a:t> </a:t>
            </a:r>
            <a:r>
              <a:rPr lang="en-US" sz="1600" dirty="0" smtClean="0">
                <a:solidFill>
                  <a:srgbClr val="0A3F70"/>
                </a:solidFill>
              </a:rPr>
              <a:t>Download latest GA patches for CM, SMGR, and Presence Server</a:t>
            </a:r>
          </a:p>
          <a:p>
            <a:pPr algn="l">
              <a:buFont typeface="Arial" charset="0"/>
              <a:buChar char="•"/>
            </a:pPr>
            <a:r>
              <a:rPr lang="en-US" sz="1600" dirty="0" smtClean="0">
                <a:solidFill>
                  <a:srgbClr val="0A3F70"/>
                </a:solidFill>
              </a:rPr>
              <a:t> Apply CM patch using CDOM Patch Management feature</a:t>
            </a:r>
          </a:p>
          <a:p>
            <a:pPr algn="l">
              <a:buFont typeface="Arial" charset="0"/>
              <a:buChar char="•"/>
            </a:pPr>
            <a:r>
              <a:rPr lang="en-US" sz="1600" dirty="0" smtClean="0">
                <a:solidFill>
                  <a:srgbClr val="0A3F70"/>
                </a:solidFill>
              </a:rPr>
              <a:t> Apply SMGR patch (.bin file) using Release Notes instructions</a:t>
            </a:r>
          </a:p>
          <a:p>
            <a:pPr algn="l">
              <a:buFont typeface="Arial" charset="0"/>
              <a:buChar char="•"/>
            </a:pPr>
            <a:r>
              <a:rPr lang="en-US" sz="1600" dirty="0" smtClean="0">
                <a:solidFill>
                  <a:srgbClr val="0A3F70"/>
                </a:solidFill>
              </a:rPr>
              <a:t> Apply Presence server patch using Release Notes instructions</a:t>
            </a:r>
          </a:p>
          <a:p>
            <a:pPr algn="l">
              <a:buFont typeface="Arial" charset="0"/>
              <a:buChar char="•"/>
            </a:pPr>
            <a:r>
              <a:rPr lang="en-US" sz="1600" dirty="0" smtClean="0">
                <a:solidFill>
                  <a:srgbClr val="0A3F70"/>
                </a:solidFill>
              </a:rPr>
              <a:t> Download latest G430 Software Update</a:t>
            </a:r>
          </a:p>
          <a:p>
            <a:pPr algn="l">
              <a:buFont typeface="Arial" charset="0"/>
              <a:buChar char="•"/>
            </a:pPr>
            <a:r>
              <a:rPr lang="en-US" sz="1600" dirty="0" smtClean="0">
                <a:solidFill>
                  <a:srgbClr val="0A3F70"/>
                </a:solidFill>
              </a:rPr>
              <a:t> Update G430 Software</a:t>
            </a:r>
            <a:endParaRPr lang="en-US" sz="1600" dirty="0">
              <a:solidFill>
                <a:srgbClr val="0A3F70"/>
              </a:solidFill>
            </a:endParaRPr>
          </a:p>
        </p:txBody>
      </p:sp>
      <p:sp>
        <p:nvSpPr>
          <p:cNvPr id="24609" name="TextBox 25"/>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7" name="Rectangle 27"/>
          <p:cNvSpPr>
            <a:spLocks noChangeArrowheads="1"/>
          </p:cNvSpPr>
          <p:nvPr/>
        </p:nvSpPr>
        <p:spPr bwMode="auto">
          <a:xfrm>
            <a:off x="899592"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8"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CM-ES</a:t>
            </a:r>
          </a:p>
        </p:txBody>
      </p:sp>
      <p:sp>
        <p:nvSpPr>
          <p:cNvPr id="24"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25" name="Rectangle 7"/>
          <p:cNvSpPr>
            <a:spLocks noChangeArrowheads="1"/>
          </p:cNvSpPr>
          <p:nvPr/>
        </p:nvSpPr>
        <p:spPr bwMode="auto">
          <a:xfrm>
            <a:off x="395536" y="4437112"/>
            <a:ext cx="115212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81000" y="533400"/>
            <a:ext cx="7069138" cy="720725"/>
          </a:xfrm>
        </p:spPr>
        <p:txBody>
          <a:bodyPr lIns="91440" tIns="45720" rIns="91440" bIns="45720" anchor="ctr"/>
          <a:lstStyle/>
          <a:p>
            <a:r>
              <a:rPr lang="en-US" smtClean="0"/>
              <a:t>KT Goal</a:t>
            </a:r>
          </a:p>
        </p:txBody>
      </p:sp>
      <p:sp>
        <p:nvSpPr>
          <p:cNvPr id="14339" name="Rectangle 3"/>
          <p:cNvSpPr>
            <a:spLocks noGrp="1" noChangeArrowheads="1"/>
          </p:cNvSpPr>
          <p:nvPr>
            <p:ph type="body" idx="4294967295"/>
          </p:nvPr>
        </p:nvSpPr>
        <p:spPr>
          <a:xfrm>
            <a:off x="273050" y="1560513"/>
            <a:ext cx="8585200" cy="4924425"/>
          </a:xfrm>
        </p:spPr>
        <p:txBody>
          <a:bodyPr lIns="91440" tIns="45720" rIns="91440" bIns="45720"/>
          <a:lstStyle/>
          <a:p>
            <a:pPr marL="284163" indent="-284163"/>
            <a:r>
              <a:rPr lang="en-US" smtClean="0"/>
              <a:t>What’s Covered</a:t>
            </a:r>
          </a:p>
          <a:p>
            <a:pPr marL="741363" lvl="1" indent="-284163"/>
            <a:r>
              <a:rPr lang="en-US" smtClean="0"/>
              <a:t>Solution Overview of the Midsize Enterprise</a:t>
            </a:r>
          </a:p>
          <a:p>
            <a:pPr marL="741363" lvl="1" indent="-284163"/>
            <a:r>
              <a:rPr lang="en-US" smtClean="0"/>
              <a:t>Installation Walk-Through</a:t>
            </a:r>
          </a:p>
          <a:p>
            <a:pPr marL="741363" lvl="1" indent="-284163"/>
            <a:r>
              <a:rPr lang="en-US" smtClean="0"/>
              <a:t>Common Pitfalls</a:t>
            </a:r>
          </a:p>
          <a:p>
            <a:pPr marL="284163" indent="-284163"/>
            <a:r>
              <a:rPr lang="en-US" smtClean="0"/>
              <a:t>What’s not covered</a:t>
            </a:r>
          </a:p>
          <a:p>
            <a:pPr marL="741363" lvl="1" indent="-284163"/>
            <a:r>
              <a:rPr lang="en-US" smtClean="0"/>
              <a:t>Technical Deep-Dive</a:t>
            </a:r>
          </a:p>
          <a:p>
            <a:pPr marL="741363" lvl="1" indent="-284163"/>
            <a:r>
              <a:rPr lang="en-US" smtClean="0"/>
              <a:t>Endpoint Features not yet Approved for Alpha Trials</a:t>
            </a:r>
          </a:p>
          <a:p>
            <a:pPr marL="741363" lvl="1" indent="-284163"/>
            <a:r>
              <a:rPr lang="en-US" smtClean="0"/>
              <a:t>Marketing and Sales for the Individual Products</a:t>
            </a:r>
          </a:p>
          <a:p>
            <a:pPr marL="741363" lvl="1" indent="-284163"/>
            <a:r>
              <a:rPr lang="en-US" smtClean="0"/>
              <a:t>Design of Complex Customer Topologies</a:t>
            </a:r>
          </a:p>
          <a:p>
            <a:pPr marL="741363" lvl="1" indent="-284163"/>
            <a:r>
              <a:rPr lang="en-US" smtClean="0"/>
              <a:t>Interoperation Scenarios outside the ME Scope</a:t>
            </a:r>
          </a:p>
          <a:p>
            <a:pPr marL="284163" indent="-284163"/>
            <a:endParaRPr lang="en-US" smtClean="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E26D719C-427D-4E66-9C0D-702E18D553C0}" type="slidenum">
              <a:rPr lang="en-US" sz="800" b="1">
                <a:solidFill>
                  <a:srgbClr val="988888"/>
                </a:solidFill>
              </a:rPr>
              <a:pPr algn="r">
                <a:lnSpc>
                  <a:spcPct val="100000"/>
                </a:lnSpc>
              </a:pPr>
              <a:t>30</a:t>
            </a:fld>
            <a:endParaRPr lang="en-US" sz="800" b="1" dirty="0">
              <a:solidFill>
                <a:srgbClr val="988888"/>
              </a:solidFill>
            </a:endParaRPr>
          </a:p>
        </p:txBody>
      </p:sp>
      <p:sp>
        <p:nvSpPr>
          <p:cNvPr id="23555" name="Rectangle 2"/>
          <p:cNvSpPr>
            <a:spLocks noGrp="1" noChangeArrowheads="1"/>
          </p:cNvSpPr>
          <p:nvPr>
            <p:ph type="title"/>
          </p:nvPr>
        </p:nvSpPr>
        <p:spPr>
          <a:xfrm>
            <a:off x="455613" y="482600"/>
            <a:ext cx="7861300" cy="720725"/>
          </a:xfrm>
        </p:spPr>
        <p:txBody>
          <a:bodyPr/>
          <a:lstStyle/>
          <a:p>
            <a:pPr eaLnBrk="1" hangingPunct="1"/>
            <a:r>
              <a:rPr lang="en-US" dirty="0" smtClean="0"/>
              <a:t>ME Topology – SMGR Manual Configuration</a:t>
            </a:r>
          </a:p>
        </p:txBody>
      </p:sp>
      <p:sp>
        <p:nvSpPr>
          <p:cNvPr id="20551" name="Rectangle 27"/>
          <p:cNvSpPr>
            <a:spLocks noChangeArrowheads="1"/>
          </p:cNvSpPr>
          <p:nvPr/>
        </p:nvSpPr>
        <p:spPr bwMode="auto">
          <a:xfrm>
            <a:off x="3347864" y="2276872"/>
            <a:ext cx="86409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
        <p:nvSpPr>
          <p:cNvPr id="23559"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3560"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3561"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3562"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3563"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3564"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3565"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3566"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3567"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3589" name="TextBox 21"/>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3590" name="TextBox 22"/>
          <p:cNvSpPr txBox="1">
            <a:spLocks noChangeArrowheads="1"/>
          </p:cNvSpPr>
          <p:nvPr/>
        </p:nvSpPr>
        <p:spPr bwMode="auto">
          <a:xfrm>
            <a:off x="1763713" y="4221163"/>
            <a:ext cx="7200900" cy="2363787"/>
          </a:xfrm>
          <a:prstGeom prst="rect">
            <a:avLst/>
          </a:prstGeom>
          <a:noFill/>
          <a:ln w="28575">
            <a:solidFill>
              <a:srgbClr val="817C55"/>
            </a:solidFill>
            <a:miter lim="800000"/>
            <a:headEnd/>
            <a:tailEnd/>
          </a:ln>
        </p:spPr>
        <p:txBody>
          <a:bodyPr>
            <a:spAutoFit/>
          </a:bodyPr>
          <a:lstStyle/>
          <a:p>
            <a:pPr algn="l"/>
            <a:r>
              <a:rPr lang="en-US" sz="2000" b="1" dirty="0"/>
              <a:t>Admin Completes Manual Configuration in SMGR:</a:t>
            </a:r>
          </a:p>
          <a:p>
            <a:pPr algn="l">
              <a:buFont typeface="Arial" charset="0"/>
              <a:buChar char="•"/>
            </a:pPr>
            <a:r>
              <a:rPr lang="en-US" sz="1600" dirty="0">
                <a:solidFill>
                  <a:srgbClr val="5A7614"/>
                </a:solidFill>
              </a:rPr>
              <a:t> </a:t>
            </a:r>
            <a:r>
              <a:rPr lang="en-US" sz="1600" dirty="0">
                <a:solidFill>
                  <a:srgbClr val="0A3F70"/>
                </a:solidFill>
              </a:rPr>
              <a:t>Admin imports XML files generated by </a:t>
            </a:r>
            <a:r>
              <a:rPr lang="en-US" sz="1600" dirty="0" smtClean="0">
                <a:solidFill>
                  <a:srgbClr val="0A3F70"/>
                </a:solidFill>
              </a:rPr>
              <a:t>ME </a:t>
            </a:r>
            <a:r>
              <a:rPr lang="en-US" sz="1600" dirty="0">
                <a:solidFill>
                  <a:srgbClr val="0A3F70"/>
                </a:solidFill>
              </a:rPr>
              <a:t>Installation Wizard</a:t>
            </a:r>
          </a:p>
          <a:p>
            <a:pPr algn="l">
              <a:buFont typeface="Arial" charset="0"/>
              <a:buChar char="•"/>
            </a:pPr>
            <a:r>
              <a:rPr lang="en-US" sz="1600" dirty="0">
                <a:solidFill>
                  <a:srgbClr val="0A3F70"/>
                </a:solidFill>
              </a:rPr>
              <a:t> Admin adds SM as a Managed Element in SMGR</a:t>
            </a:r>
          </a:p>
          <a:p>
            <a:pPr algn="l">
              <a:buFont typeface="Arial" charset="0"/>
              <a:buChar char="•"/>
            </a:pPr>
            <a:r>
              <a:rPr lang="en-US" sz="1600" dirty="0">
                <a:solidFill>
                  <a:srgbClr val="0A3F70"/>
                </a:solidFill>
              </a:rPr>
              <a:t> SMGR replicates data to SM via </a:t>
            </a:r>
            <a:r>
              <a:rPr lang="en-US" sz="1600" b="1" dirty="0">
                <a:solidFill>
                  <a:schemeClr val="tx1"/>
                </a:solidFill>
              </a:rPr>
              <a:t>Data Replication Service (DRS) </a:t>
            </a:r>
          </a:p>
          <a:p>
            <a:pPr algn="l">
              <a:buFont typeface="Arial" charset="0"/>
              <a:buChar char="•"/>
            </a:pPr>
            <a:r>
              <a:rPr lang="en-US" sz="1600" dirty="0">
                <a:solidFill>
                  <a:srgbClr val="5A7614"/>
                </a:solidFill>
              </a:rPr>
              <a:t> </a:t>
            </a:r>
            <a:r>
              <a:rPr lang="en-US" sz="1600" dirty="0">
                <a:solidFill>
                  <a:srgbClr val="FF0000"/>
                </a:solidFill>
              </a:rPr>
              <a:t>SM brings up Asset  (aka Security Module, SM100) SIP interface</a:t>
            </a:r>
          </a:p>
          <a:p>
            <a:pPr algn="l">
              <a:buFont typeface="Arial" charset="0"/>
              <a:buChar char="•"/>
            </a:pPr>
            <a:r>
              <a:rPr lang="en-US" sz="1600" dirty="0">
                <a:solidFill>
                  <a:srgbClr val="5A7614"/>
                </a:solidFill>
              </a:rPr>
              <a:t> </a:t>
            </a:r>
            <a:r>
              <a:rPr lang="en-US" sz="1600" dirty="0">
                <a:solidFill>
                  <a:srgbClr val="0A3F70"/>
                </a:solidFill>
              </a:rPr>
              <a:t>Admin confirms that SM </a:t>
            </a:r>
            <a:r>
              <a:rPr lang="en-US" sz="1600" dirty="0">
                <a:solidFill>
                  <a:srgbClr val="00B050"/>
                </a:solidFill>
              </a:rPr>
              <a:t>SIP Entity links </a:t>
            </a:r>
            <a:r>
              <a:rPr lang="en-US" sz="1600" dirty="0">
                <a:solidFill>
                  <a:srgbClr val="0A3F70"/>
                </a:solidFill>
              </a:rPr>
              <a:t>to CM-ES, Presence are up</a:t>
            </a:r>
          </a:p>
          <a:p>
            <a:pPr algn="l">
              <a:buFont typeface="Arial" charset="0"/>
              <a:buChar char="•"/>
            </a:pPr>
            <a:r>
              <a:rPr lang="en-US" sz="1600" dirty="0">
                <a:solidFill>
                  <a:srgbClr val="0A3F70"/>
                </a:solidFill>
              </a:rPr>
              <a:t> Admin changes SM Service State to </a:t>
            </a:r>
            <a:r>
              <a:rPr lang="en-US" sz="1600" b="1" i="1" dirty="0">
                <a:solidFill>
                  <a:srgbClr val="0A3F70"/>
                </a:solidFill>
              </a:rPr>
              <a:t>Accepting New SIP Requests</a:t>
            </a:r>
          </a:p>
          <a:p>
            <a:pPr algn="l">
              <a:buFont typeface="Arial" charset="0"/>
              <a:buChar char="•"/>
            </a:pPr>
            <a:r>
              <a:rPr lang="en-US" sz="1600" dirty="0">
                <a:solidFill>
                  <a:srgbClr val="5A7614"/>
                </a:solidFill>
              </a:rPr>
              <a:t> </a:t>
            </a:r>
            <a:r>
              <a:rPr lang="en-US" sz="1600" dirty="0">
                <a:solidFill>
                  <a:srgbClr val="C00000"/>
                </a:solidFill>
              </a:rPr>
              <a:t>SM-to-CM-ES SIP Trunk (Trunk Group 3) </a:t>
            </a:r>
            <a:r>
              <a:rPr lang="en-US" sz="1600" dirty="0">
                <a:solidFill>
                  <a:srgbClr val="0A3F70"/>
                </a:solidFill>
              </a:rPr>
              <a:t>comes into service</a:t>
            </a:r>
          </a:p>
          <a:p>
            <a:pPr algn="l">
              <a:buFont typeface="Arial" charset="0"/>
              <a:buChar char="•"/>
            </a:pPr>
            <a:r>
              <a:rPr lang="en-US" sz="1600" dirty="0">
                <a:solidFill>
                  <a:srgbClr val="0A3F70"/>
                </a:solidFill>
              </a:rPr>
              <a:t> Admin makes CM-ES the Sequenced Application for SM</a:t>
            </a:r>
          </a:p>
        </p:txBody>
      </p:sp>
      <p:sp>
        <p:nvSpPr>
          <p:cNvPr id="23591" name="Line 66"/>
          <p:cNvSpPr>
            <a:spLocks noChangeShapeType="1"/>
          </p:cNvSpPr>
          <p:nvPr/>
        </p:nvSpPr>
        <p:spPr bwMode="auto">
          <a:xfrm flipV="1">
            <a:off x="3962400" y="3048000"/>
            <a:ext cx="0" cy="762000"/>
          </a:xfrm>
          <a:prstGeom prst="line">
            <a:avLst/>
          </a:prstGeom>
          <a:noFill/>
          <a:ln w="28575">
            <a:solidFill>
              <a:srgbClr val="FF0000"/>
            </a:solidFill>
            <a:round/>
            <a:headEnd/>
            <a:tailEnd/>
          </a:ln>
        </p:spPr>
        <p:txBody>
          <a:bodyPr/>
          <a:lstStyle/>
          <a:p>
            <a:endParaRPr lang="en-US" dirty="0"/>
          </a:p>
        </p:txBody>
      </p:sp>
      <p:sp>
        <p:nvSpPr>
          <p:cNvPr id="23592" name="TextBox 24"/>
          <p:cNvSpPr txBox="1">
            <a:spLocks noChangeArrowheads="1"/>
          </p:cNvSpPr>
          <p:nvPr/>
        </p:nvSpPr>
        <p:spPr bwMode="auto">
          <a:xfrm>
            <a:off x="5414191" y="3068638"/>
            <a:ext cx="901657" cy="424732"/>
          </a:xfrm>
          <a:prstGeom prst="rect">
            <a:avLst/>
          </a:prstGeom>
          <a:noFill/>
          <a:ln w="9525">
            <a:solidFill>
              <a:schemeClr val="bg1"/>
            </a:solidFill>
            <a:miter lim="800000"/>
            <a:headEnd/>
            <a:tailEnd/>
          </a:ln>
        </p:spPr>
        <p:txBody>
          <a:bodyPr wrap="none">
            <a:spAutoFit/>
          </a:bodyPr>
          <a:lstStyle/>
          <a:p>
            <a:pPr algn="ctr"/>
            <a:r>
              <a:rPr lang="en-US" sz="1200" b="1" dirty="0">
                <a:solidFill>
                  <a:srgbClr val="00B050"/>
                </a:solidFill>
              </a:rPr>
              <a:t>SIP Entity</a:t>
            </a:r>
          </a:p>
          <a:p>
            <a:pPr algn="ctr"/>
            <a:r>
              <a:rPr lang="en-US" sz="1200" b="1" dirty="0">
                <a:solidFill>
                  <a:srgbClr val="00B050"/>
                </a:solidFill>
              </a:rPr>
              <a:t>Link</a:t>
            </a:r>
          </a:p>
        </p:txBody>
      </p:sp>
      <p:cxnSp>
        <p:nvCxnSpPr>
          <p:cNvPr id="23593" name="Straight Arrow Connector 25"/>
          <p:cNvCxnSpPr>
            <a:cxnSpLocks noChangeShapeType="1"/>
          </p:cNvCxnSpPr>
          <p:nvPr/>
        </p:nvCxnSpPr>
        <p:spPr bwMode="auto">
          <a:xfrm rot="5400000" flipH="1" flipV="1">
            <a:off x="6265863" y="3248025"/>
            <a:ext cx="503238" cy="1587"/>
          </a:xfrm>
          <a:prstGeom prst="straightConnector1">
            <a:avLst/>
          </a:prstGeom>
          <a:noFill/>
          <a:ln w="28575" algn="ctr">
            <a:solidFill>
              <a:srgbClr val="00B050"/>
            </a:solidFill>
            <a:prstDash val="dash"/>
            <a:round/>
            <a:headEnd/>
            <a:tailEnd type="arrow" w="med" len="med"/>
          </a:ln>
        </p:spPr>
      </p:cxnSp>
      <p:cxnSp>
        <p:nvCxnSpPr>
          <p:cNvPr id="23594" name="Straight Arrow Connector 26"/>
          <p:cNvCxnSpPr>
            <a:cxnSpLocks noChangeShapeType="1"/>
          </p:cNvCxnSpPr>
          <p:nvPr/>
        </p:nvCxnSpPr>
        <p:spPr bwMode="auto">
          <a:xfrm rot="5400000" flipH="1" flipV="1">
            <a:off x="3825875" y="3248025"/>
            <a:ext cx="503238" cy="1588"/>
          </a:xfrm>
          <a:prstGeom prst="straightConnector1">
            <a:avLst/>
          </a:prstGeom>
          <a:noFill/>
          <a:ln w="28575" algn="ctr">
            <a:solidFill>
              <a:srgbClr val="00B050"/>
            </a:solidFill>
            <a:prstDash val="dash"/>
            <a:round/>
            <a:headEnd/>
            <a:tailEnd type="arrow" w="med" len="med"/>
          </a:ln>
        </p:spPr>
      </p:cxnSp>
      <p:cxnSp>
        <p:nvCxnSpPr>
          <p:cNvPr id="23595" name="Straight Arrow Connector 27"/>
          <p:cNvCxnSpPr>
            <a:cxnSpLocks noChangeShapeType="1"/>
          </p:cNvCxnSpPr>
          <p:nvPr/>
        </p:nvCxnSpPr>
        <p:spPr bwMode="auto">
          <a:xfrm rot="10800000">
            <a:off x="4076700" y="3500438"/>
            <a:ext cx="2439988" cy="1587"/>
          </a:xfrm>
          <a:prstGeom prst="straightConnector1">
            <a:avLst/>
          </a:prstGeom>
          <a:noFill/>
          <a:ln w="28575" algn="ctr">
            <a:solidFill>
              <a:srgbClr val="00B050"/>
            </a:solidFill>
            <a:prstDash val="dash"/>
            <a:round/>
            <a:headEnd/>
            <a:tailEnd/>
          </a:ln>
        </p:spPr>
      </p:cxnSp>
      <p:sp>
        <p:nvSpPr>
          <p:cNvPr id="23596" name="TextBox 28"/>
          <p:cNvSpPr txBox="1">
            <a:spLocks noChangeArrowheads="1"/>
          </p:cNvSpPr>
          <p:nvPr/>
        </p:nvSpPr>
        <p:spPr bwMode="auto">
          <a:xfrm>
            <a:off x="2843213" y="3068638"/>
            <a:ext cx="936625" cy="425450"/>
          </a:xfrm>
          <a:prstGeom prst="rect">
            <a:avLst/>
          </a:prstGeom>
          <a:noFill/>
          <a:ln w="9525">
            <a:solidFill>
              <a:schemeClr val="bg1"/>
            </a:solidFill>
            <a:miter lim="800000"/>
            <a:headEnd/>
            <a:tailEnd/>
          </a:ln>
        </p:spPr>
        <p:txBody>
          <a:bodyPr>
            <a:spAutoFit/>
          </a:bodyPr>
          <a:lstStyle/>
          <a:p>
            <a:pPr algn="ctr"/>
            <a:r>
              <a:rPr lang="en-US" sz="1200" b="1" dirty="0">
                <a:solidFill>
                  <a:srgbClr val="00B050"/>
                </a:solidFill>
              </a:rPr>
              <a:t>SIP Entity </a:t>
            </a:r>
          </a:p>
          <a:p>
            <a:pPr algn="ctr"/>
            <a:r>
              <a:rPr lang="en-US" sz="1200" b="1" dirty="0">
                <a:solidFill>
                  <a:srgbClr val="00B050"/>
                </a:solidFill>
              </a:rPr>
              <a:t>Link</a:t>
            </a:r>
          </a:p>
        </p:txBody>
      </p:sp>
      <p:cxnSp>
        <p:nvCxnSpPr>
          <p:cNvPr id="23597" name="Straight Arrow Connector 29"/>
          <p:cNvCxnSpPr>
            <a:cxnSpLocks noChangeShapeType="1"/>
          </p:cNvCxnSpPr>
          <p:nvPr/>
        </p:nvCxnSpPr>
        <p:spPr bwMode="auto">
          <a:xfrm rot="5400000" flipH="1" flipV="1">
            <a:off x="3457575" y="3248025"/>
            <a:ext cx="503238" cy="1588"/>
          </a:xfrm>
          <a:prstGeom prst="straightConnector1">
            <a:avLst/>
          </a:prstGeom>
          <a:noFill/>
          <a:ln w="28575" algn="ctr">
            <a:solidFill>
              <a:srgbClr val="00B050"/>
            </a:solidFill>
            <a:prstDash val="dash"/>
            <a:round/>
            <a:headEnd/>
            <a:tailEnd type="arrow" w="med" len="med"/>
          </a:ln>
        </p:spPr>
      </p:cxnSp>
      <p:cxnSp>
        <p:nvCxnSpPr>
          <p:cNvPr id="23598" name="Straight Arrow Connector 30"/>
          <p:cNvCxnSpPr>
            <a:cxnSpLocks noChangeShapeType="1"/>
          </p:cNvCxnSpPr>
          <p:nvPr/>
        </p:nvCxnSpPr>
        <p:spPr bwMode="auto">
          <a:xfrm rot="5400000" flipH="1" flipV="1">
            <a:off x="2592388" y="3248025"/>
            <a:ext cx="503238" cy="1587"/>
          </a:xfrm>
          <a:prstGeom prst="straightConnector1">
            <a:avLst/>
          </a:prstGeom>
          <a:noFill/>
          <a:ln w="28575" algn="ctr">
            <a:solidFill>
              <a:srgbClr val="00B050"/>
            </a:solidFill>
            <a:prstDash val="dash"/>
            <a:round/>
            <a:headEnd/>
            <a:tailEnd type="arrow" w="med" len="med"/>
          </a:ln>
        </p:spPr>
      </p:cxnSp>
      <p:cxnSp>
        <p:nvCxnSpPr>
          <p:cNvPr id="23599" name="Straight Arrow Connector 31"/>
          <p:cNvCxnSpPr>
            <a:cxnSpLocks noChangeShapeType="1"/>
          </p:cNvCxnSpPr>
          <p:nvPr/>
        </p:nvCxnSpPr>
        <p:spPr bwMode="auto">
          <a:xfrm rot="10800000">
            <a:off x="2843213" y="3500438"/>
            <a:ext cx="865187" cy="1587"/>
          </a:xfrm>
          <a:prstGeom prst="straightConnector1">
            <a:avLst/>
          </a:prstGeom>
          <a:noFill/>
          <a:ln w="28575" algn="ctr">
            <a:solidFill>
              <a:srgbClr val="00B050"/>
            </a:solidFill>
            <a:prstDash val="dash"/>
            <a:round/>
            <a:headEnd/>
            <a:tailEnd/>
          </a:ln>
        </p:spPr>
      </p:cxnSp>
      <p:cxnSp>
        <p:nvCxnSpPr>
          <p:cNvPr id="23600" name="Straight Arrow Connector 34"/>
          <p:cNvCxnSpPr>
            <a:cxnSpLocks noChangeShapeType="1"/>
          </p:cNvCxnSpPr>
          <p:nvPr/>
        </p:nvCxnSpPr>
        <p:spPr bwMode="auto">
          <a:xfrm rot="10800000">
            <a:off x="2411413" y="3644900"/>
            <a:ext cx="1439862" cy="1588"/>
          </a:xfrm>
          <a:prstGeom prst="straightConnector1">
            <a:avLst/>
          </a:prstGeom>
          <a:noFill/>
          <a:ln w="28575" algn="ctr">
            <a:solidFill>
              <a:srgbClr val="C00000"/>
            </a:solidFill>
            <a:prstDash val="dash"/>
            <a:round/>
            <a:headEnd/>
            <a:tailEnd/>
          </a:ln>
        </p:spPr>
      </p:cxnSp>
      <p:cxnSp>
        <p:nvCxnSpPr>
          <p:cNvPr id="23601" name="Straight Arrow Connector 37"/>
          <p:cNvCxnSpPr>
            <a:cxnSpLocks noChangeShapeType="1"/>
          </p:cNvCxnSpPr>
          <p:nvPr/>
        </p:nvCxnSpPr>
        <p:spPr bwMode="auto">
          <a:xfrm rot="5400000" flipH="1" flipV="1">
            <a:off x="3528219" y="3320256"/>
            <a:ext cx="647700" cy="1588"/>
          </a:xfrm>
          <a:prstGeom prst="straightConnector1">
            <a:avLst/>
          </a:prstGeom>
          <a:noFill/>
          <a:ln w="28575" algn="ctr">
            <a:solidFill>
              <a:srgbClr val="C00000"/>
            </a:solidFill>
            <a:prstDash val="dash"/>
            <a:round/>
            <a:headEnd/>
            <a:tailEnd type="arrow" w="med" len="med"/>
          </a:ln>
        </p:spPr>
      </p:cxnSp>
      <p:cxnSp>
        <p:nvCxnSpPr>
          <p:cNvPr id="23602" name="Straight Arrow Connector 39"/>
          <p:cNvCxnSpPr>
            <a:cxnSpLocks noChangeShapeType="1"/>
          </p:cNvCxnSpPr>
          <p:nvPr/>
        </p:nvCxnSpPr>
        <p:spPr bwMode="auto">
          <a:xfrm rot="5400000" flipH="1" flipV="1">
            <a:off x="2088357" y="3320256"/>
            <a:ext cx="647700" cy="1587"/>
          </a:xfrm>
          <a:prstGeom prst="straightConnector1">
            <a:avLst/>
          </a:prstGeom>
          <a:noFill/>
          <a:ln w="28575" algn="ctr">
            <a:solidFill>
              <a:srgbClr val="C00000"/>
            </a:solidFill>
            <a:prstDash val="dash"/>
            <a:round/>
            <a:headEnd/>
            <a:tailEnd type="arrow" w="med" len="med"/>
          </a:ln>
        </p:spPr>
      </p:cxnSp>
      <p:sp>
        <p:nvSpPr>
          <p:cNvPr id="23603" name="TextBox 40"/>
          <p:cNvSpPr txBox="1">
            <a:spLocks noChangeArrowheads="1"/>
          </p:cNvSpPr>
          <p:nvPr/>
        </p:nvSpPr>
        <p:spPr bwMode="auto">
          <a:xfrm>
            <a:off x="1570038" y="3141663"/>
            <a:ext cx="893193" cy="258532"/>
          </a:xfrm>
          <a:prstGeom prst="rect">
            <a:avLst/>
          </a:prstGeom>
          <a:noFill/>
          <a:ln w="9525">
            <a:solidFill>
              <a:schemeClr val="bg1"/>
            </a:solidFill>
            <a:miter lim="800000"/>
            <a:headEnd/>
            <a:tailEnd/>
          </a:ln>
        </p:spPr>
        <p:txBody>
          <a:bodyPr wrap="none">
            <a:spAutoFit/>
          </a:bodyPr>
          <a:lstStyle/>
          <a:p>
            <a:r>
              <a:rPr lang="en-US" sz="1200" b="1" dirty="0">
                <a:solidFill>
                  <a:srgbClr val="C00000"/>
                </a:solidFill>
              </a:rPr>
              <a:t>SIP Trunk</a:t>
            </a:r>
          </a:p>
        </p:txBody>
      </p:sp>
      <p:cxnSp>
        <p:nvCxnSpPr>
          <p:cNvPr id="23604" name="Straight Arrow Connector 42"/>
          <p:cNvCxnSpPr>
            <a:cxnSpLocks noChangeShapeType="1"/>
          </p:cNvCxnSpPr>
          <p:nvPr/>
        </p:nvCxnSpPr>
        <p:spPr bwMode="auto">
          <a:xfrm>
            <a:off x="3886200" y="2362200"/>
            <a:ext cx="728662" cy="1587"/>
          </a:xfrm>
          <a:prstGeom prst="straightConnector1">
            <a:avLst/>
          </a:prstGeom>
          <a:noFill/>
          <a:ln w="28575" algn="ctr">
            <a:solidFill>
              <a:schemeClr val="tx1"/>
            </a:solidFill>
            <a:round/>
            <a:headEnd type="arrow" w="med" len="med"/>
            <a:tailEnd/>
          </a:ln>
        </p:spPr>
      </p:cxnSp>
      <p:sp>
        <p:nvSpPr>
          <p:cNvPr id="23605" name="TextBox 43"/>
          <p:cNvSpPr txBox="1">
            <a:spLocks noChangeArrowheads="1"/>
          </p:cNvSpPr>
          <p:nvPr/>
        </p:nvSpPr>
        <p:spPr bwMode="auto">
          <a:xfrm>
            <a:off x="4038600" y="2133600"/>
            <a:ext cx="509588" cy="257175"/>
          </a:xfrm>
          <a:prstGeom prst="rect">
            <a:avLst/>
          </a:prstGeom>
          <a:noFill/>
          <a:ln w="9525">
            <a:noFill/>
            <a:miter lim="800000"/>
            <a:headEnd/>
            <a:tailEnd/>
          </a:ln>
        </p:spPr>
        <p:txBody>
          <a:bodyPr wrap="none">
            <a:spAutoFit/>
          </a:bodyPr>
          <a:lstStyle/>
          <a:p>
            <a:r>
              <a:rPr lang="en-US" sz="1200" b="1" dirty="0">
                <a:solidFill>
                  <a:schemeClr val="tx1"/>
                </a:solidFill>
              </a:rPr>
              <a:t>DRS</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8E0D17A3-99FE-4788-A4F3-F34C3E6F29A4}" type="slidenum">
              <a:rPr lang="en-US" sz="800" b="1">
                <a:solidFill>
                  <a:srgbClr val="988888"/>
                </a:solidFill>
              </a:rPr>
              <a:pPr algn="r">
                <a:lnSpc>
                  <a:spcPct val="100000"/>
                </a:lnSpc>
              </a:pPr>
              <a:t>31</a:t>
            </a:fld>
            <a:endParaRPr lang="en-US" sz="800" b="1" dirty="0">
              <a:solidFill>
                <a:srgbClr val="988888"/>
              </a:solidFill>
            </a:endParaRPr>
          </a:p>
        </p:txBody>
      </p:sp>
      <p:sp>
        <p:nvSpPr>
          <p:cNvPr id="24579" name="Rectangle 2"/>
          <p:cNvSpPr>
            <a:spLocks noGrp="1" noChangeArrowheads="1"/>
          </p:cNvSpPr>
          <p:nvPr>
            <p:ph type="title"/>
          </p:nvPr>
        </p:nvSpPr>
        <p:spPr>
          <a:xfrm>
            <a:off x="455613" y="482600"/>
            <a:ext cx="7716837" cy="720725"/>
          </a:xfrm>
        </p:spPr>
        <p:txBody>
          <a:bodyPr/>
          <a:lstStyle/>
          <a:p>
            <a:pPr eaLnBrk="1" hangingPunct="1"/>
            <a:r>
              <a:rPr lang="en-US" dirty="0" smtClean="0"/>
              <a:t>ME Topology – License and Authentication Files</a:t>
            </a:r>
          </a:p>
        </p:txBody>
      </p:sp>
      <p:sp>
        <p:nvSpPr>
          <p:cNvPr id="24583"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4584"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4585"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4586"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4587"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4588"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4589"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4590"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4591"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5" name="Rectangle 27"/>
          <p:cNvSpPr>
            <a:spLocks noChangeArrowheads="1"/>
          </p:cNvSpPr>
          <p:nvPr/>
        </p:nvSpPr>
        <p:spPr bwMode="auto">
          <a:xfrm>
            <a:off x="6012160" y="2276872"/>
            <a:ext cx="1440160"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4607"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24608" name="TextBox 29"/>
          <p:cNvSpPr txBox="1">
            <a:spLocks noChangeArrowheads="1"/>
          </p:cNvSpPr>
          <p:nvPr/>
        </p:nvSpPr>
        <p:spPr bwMode="auto">
          <a:xfrm>
            <a:off x="1763713" y="4292600"/>
            <a:ext cx="7056437" cy="1877437"/>
          </a:xfrm>
          <a:prstGeom prst="rect">
            <a:avLst/>
          </a:prstGeom>
          <a:noFill/>
          <a:ln w="28575">
            <a:solidFill>
              <a:srgbClr val="817C55"/>
            </a:solidFill>
            <a:miter lim="800000"/>
            <a:headEnd/>
            <a:tailEnd/>
          </a:ln>
        </p:spPr>
        <p:txBody>
          <a:bodyPr>
            <a:spAutoFit/>
          </a:bodyPr>
          <a:lstStyle/>
          <a:p>
            <a:pPr algn="l"/>
            <a:r>
              <a:rPr lang="en-US" sz="2000" b="1" dirty="0"/>
              <a:t>Install License and Authentication Files:</a:t>
            </a:r>
          </a:p>
          <a:p>
            <a:pPr algn="l">
              <a:buFont typeface="Arial" charset="0"/>
              <a:buChar char="•"/>
            </a:pPr>
            <a:r>
              <a:rPr lang="en-US" sz="1600" dirty="0">
                <a:solidFill>
                  <a:srgbClr val="5A7614"/>
                </a:solidFill>
              </a:rPr>
              <a:t> </a:t>
            </a:r>
            <a:r>
              <a:rPr lang="en-US" sz="1600" dirty="0">
                <a:solidFill>
                  <a:srgbClr val="0A3F70"/>
                </a:solidFill>
              </a:rPr>
              <a:t>Get SMGR primary MAC address from SMGR WebLM GUI </a:t>
            </a:r>
          </a:p>
          <a:p>
            <a:pPr algn="l">
              <a:buFont typeface="Arial" charset="0"/>
              <a:buChar char="•"/>
            </a:pPr>
            <a:r>
              <a:rPr lang="en-US" sz="1600" dirty="0">
                <a:solidFill>
                  <a:srgbClr val="0A3F70"/>
                </a:solidFill>
              </a:rPr>
              <a:t> Generate and download License and Authentication Files in PLDS</a:t>
            </a:r>
          </a:p>
          <a:p>
            <a:pPr algn="l">
              <a:buFont typeface="Arial" charset="0"/>
              <a:buChar char="•"/>
            </a:pPr>
            <a:r>
              <a:rPr lang="en-US" sz="1600" dirty="0">
                <a:solidFill>
                  <a:srgbClr val="0A3F70"/>
                </a:solidFill>
              </a:rPr>
              <a:t> Install License files using </a:t>
            </a:r>
            <a:r>
              <a:rPr lang="en-US" sz="1600" b="1" u="sng" dirty="0">
                <a:solidFill>
                  <a:schemeClr val="accent1">
                    <a:lumMod val="60000"/>
                    <a:lumOff val="40000"/>
                  </a:schemeClr>
                </a:solidFill>
              </a:rPr>
              <a:t>SMGR WebLM GUI</a:t>
            </a:r>
          </a:p>
          <a:p>
            <a:pPr algn="l">
              <a:buFont typeface="Arial" charset="0"/>
              <a:buChar char="•"/>
            </a:pPr>
            <a:r>
              <a:rPr lang="en-US" sz="1600" dirty="0">
                <a:solidFill>
                  <a:srgbClr val="0A3F70"/>
                </a:solidFill>
              </a:rPr>
              <a:t> Install Authentication file using System Platform (CDOM) GUI</a:t>
            </a:r>
          </a:p>
          <a:p>
            <a:pPr algn="l">
              <a:buFont typeface="Arial" charset="0"/>
              <a:buChar char="•"/>
            </a:pPr>
            <a:r>
              <a:rPr lang="en-US" sz="1600" dirty="0" smtClean="0">
                <a:solidFill>
                  <a:srgbClr val="0A3F70"/>
                </a:solidFill>
              </a:rPr>
              <a:t> </a:t>
            </a:r>
            <a:r>
              <a:rPr lang="en-US" sz="1600" dirty="0">
                <a:solidFill>
                  <a:srgbClr val="0A3F70"/>
                </a:solidFill>
              </a:rPr>
              <a:t>Confirm license status in CM-ES</a:t>
            </a:r>
          </a:p>
          <a:p>
            <a:pPr algn="l">
              <a:buFont typeface="Arial" charset="0"/>
              <a:buChar char="•"/>
            </a:pPr>
            <a:r>
              <a:rPr lang="en-US" sz="1600" dirty="0">
                <a:solidFill>
                  <a:srgbClr val="0A3F70"/>
                </a:solidFill>
              </a:rPr>
              <a:t> Note: All features work in no-license mode for 30 day grace period</a:t>
            </a:r>
          </a:p>
        </p:txBody>
      </p:sp>
      <p:sp>
        <p:nvSpPr>
          <p:cNvPr id="24609" name="TextBox 25"/>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7" name="Rectangle 27"/>
          <p:cNvSpPr>
            <a:spLocks noChangeArrowheads="1"/>
          </p:cNvSpPr>
          <p:nvPr/>
        </p:nvSpPr>
        <p:spPr bwMode="auto">
          <a:xfrm>
            <a:off x="899592"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8"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20551" name="Rectangle 27"/>
          <p:cNvSpPr>
            <a:spLocks noChangeArrowheads="1"/>
          </p:cNvSpPr>
          <p:nvPr/>
        </p:nvSpPr>
        <p:spPr bwMode="auto">
          <a:xfrm>
            <a:off x="3347864" y="2276872"/>
            <a:ext cx="864096"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97070110-EFE4-4889-9781-99E3BEFD98CF}" type="slidenum">
              <a:rPr lang="en-US" sz="800" b="1">
                <a:solidFill>
                  <a:srgbClr val="988888"/>
                </a:solidFill>
              </a:rPr>
              <a:pPr algn="r">
                <a:lnSpc>
                  <a:spcPct val="100000"/>
                </a:lnSpc>
              </a:pPr>
              <a:t>32</a:t>
            </a:fld>
            <a:endParaRPr lang="en-US" sz="800" b="1" dirty="0">
              <a:solidFill>
                <a:srgbClr val="988888"/>
              </a:solidFill>
            </a:endParaRPr>
          </a:p>
        </p:txBody>
      </p:sp>
      <p:sp>
        <p:nvSpPr>
          <p:cNvPr id="25603" name="Rectangle 2"/>
          <p:cNvSpPr>
            <a:spLocks noGrp="1" noChangeArrowheads="1"/>
          </p:cNvSpPr>
          <p:nvPr>
            <p:ph type="title"/>
          </p:nvPr>
        </p:nvSpPr>
        <p:spPr>
          <a:xfrm>
            <a:off x="455613" y="482600"/>
            <a:ext cx="7716837" cy="720725"/>
          </a:xfrm>
        </p:spPr>
        <p:txBody>
          <a:bodyPr/>
          <a:lstStyle/>
          <a:p>
            <a:pPr eaLnBrk="1" hangingPunct="1"/>
            <a:r>
              <a:rPr lang="en-US" dirty="0" smtClean="0"/>
              <a:t>ME Topology – Presence Server Configuration</a:t>
            </a:r>
          </a:p>
        </p:txBody>
      </p:sp>
      <p:sp>
        <p:nvSpPr>
          <p:cNvPr id="25607"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5608"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5609"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5610"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5611"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5612"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5613"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5614"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5615"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25628"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25629" name="TextBox 29"/>
          <p:cNvSpPr txBox="1">
            <a:spLocks noChangeArrowheads="1"/>
          </p:cNvSpPr>
          <p:nvPr/>
        </p:nvSpPr>
        <p:spPr bwMode="auto">
          <a:xfrm>
            <a:off x="1763713" y="4292600"/>
            <a:ext cx="7056437" cy="1631216"/>
          </a:xfrm>
          <a:prstGeom prst="rect">
            <a:avLst/>
          </a:prstGeom>
          <a:noFill/>
          <a:ln w="28575">
            <a:solidFill>
              <a:schemeClr val="tx1"/>
            </a:solidFill>
            <a:miter lim="800000"/>
            <a:headEnd/>
            <a:tailEnd/>
          </a:ln>
        </p:spPr>
        <p:txBody>
          <a:bodyPr wrap="square">
            <a:spAutoFit/>
          </a:bodyPr>
          <a:lstStyle/>
          <a:p>
            <a:pPr algn="l"/>
            <a:r>
              <a:rPr lang="en-US" sz="2000" b="1" dirty="0"/>
              <a:t>Use SMGR to configure Presence Server:</a:t>
            </a:r>
          </a:p>
          <a:p>
            <a:pPr algn="l">
              <a:buFont typeface="Arial" charset="0"/>
              <a:buChar char="•"/>
            </a:pPr>
            <a:r>
              <a:rPr lang="en-US" sz="1600" dirty="0">
                <a:solidFill>
                  <a:srgbClr val="5A7614"/>
                </a:solidFill>
              </a:rPr>
              <a:t> </a:t>
            </a:r>
            <a:r>
              <a:rPr lang="en-US" sz="1600" dirty="0">
                <a:solidFill>
                  <a:srgbClr val="0A3F70"/>
                </a:solidFill>
              </a:rPr>
              <a:t>Access Presence Server via browser and confirm server health</a:t>
            </a:r>
          </a:p>
          <a:p>
            <a:pPr algn="l">
              <a:buFont typeface="Arial" charset="0"/>
              <a:buChar char="•"/>
            </a:pPr>
            <a:r>
              <a:rPr lang="en-US" sz="1600" dirty="0">
                <a:solidFill>
                  <a:srgbClr val="0A3F70"/>
                </a:solidFill>
              </a:rPr>
              <a:t> Use SMGR to set the Presence Domain-From value</a:t>
            </a:r>
          </a:p>
          <a:p>
            <a:pPr algn="l">
              <a:buFont typeface="Arial" charset="0"/>
              <a:buChar char="•"/>
            </a:pPr>
            <a:r>
              <a:rPr lang="en-US" sz="1600" dirty="0">
                <a:solidFill>
                  <a:srgbClr val="0A3F70"/>
                </a:solidFill>
              </a:rPr>
              <a:t> Use SMGR to set the Presence Domain-To value</a:t>
            </a:r>
          </a:p>
          <a:p>
            <a:pPr algn="l">
              <a:buFont typeface="Arial" charset="0"/>
              <a:buChar char="•"/>
            </a:pPr>
            <a:r>
              <a:rPr lang="en-US" sz="1600" dirty="0">
                <a:solidFill>
                  <a:srgbClr val="0A3F70"/>
                </a:solidFill>
              </a:rPr>
              <a:t> Set the Presence Access Control List default to </a:t>
            </a:r>
            <a:r>
              <a:rPr lang="en-US" sz="1600" i="1" dirty="0">
                <a:solidFill>
                  <a:srgbClr val="0A3F70"/>
                </a:solidFill>
              </a:rPr>
              <a:t>Allow</a:t>
            </a:r>
          </a:p>
          <a:p>
            <a:pPr algn="l">
              <a:buFont typeface="Arial" charset="0"/>
              <a:buChar char="•"/>
            </a:pPr>
            <a:r>
              <a:rPr lang="en-US" sz="1600" i="1" dirty="0">
                <a:solidFill>
                  <a:srgbClr val="0A3F70"/>
                </a:solidFill>
              </a:rPr>
              <a:t> </a:t>
            </a:r>
            <a:r>
              <a:rPr lang="en-US" sz="1600" dirty="0">
                <a:solidFill>
                  <a:srgbClr val="0A3F70"/>
                </a:solidFill>
              </a:rPr>
              <a:t>Restart the Presence Server to activate the Domain changes</a:t>
            </a:r>
            <a:endParaRPr lang="en-US" sz="1600" i="1" dirty="0">
              <a:solidFill>
                <a:srgbClr val="0A3F70"/>
              </a:solidFill>
            </a:endParaRPr>
          </a:p>
        </p:txBody>
      </p:sp>
      <p:sp>
        <p:nvSpPr>
          <p:cNvPr id="25630" name="TextBox 25"/>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7"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8" name="Rectangle 27"/>
          <p:cNvSpPr>
            <a:spLocks noChangeArrowheads="1"/>
          </p:cNvSpPr>
          <p:nvPr/>
        </p:nvSpPr>
        <p:spPr bwMode="auto">
          <a:xfrm>
            <a:off x="2195736" y="2276872"/>
            <a:ext cx="1008112"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24"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20551" name="Rectangle 27"/>
          <p:cNvSpPr>
            <a:spLocks noChangeArrowheads="1"/>
          </p:cNvSpPr>
          <p:nvPr/>
        </p:nvSpPr>
        <p:spPr bwMode="auto">
          <a:xfrm>
            <a:off x="3347864" y="2276872"/>
            <a:ext cx="864096"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3BC4B5F2-C48B-477F-8538-32B4386A2A43}" type="slidenum">
              <a:rPr lang="en-US" sz="800" b="1">
                <a:solidFill>
                  <a:srgbClr val="988888"/>
                </a:solidFill>
              </a:rPr>
              <a:pPr algn="r">
                <a:lnSpc>
                  <a:spcPct val="100000"/>
                </a:lnSpc>
              </a:pPr>
              <a:t>33</a:t>
            </a:fld>
            <a:endParaRPr lang="en-US" sz="800" b="1" dirty="0">
              <a:solidFill>
                <a:srgbClr val="988888"/>
              </a:solidFill>
            </a:endParaRPr>
          </a:p>
        </p:txBody>
      </p:sp>
      <p:sp>
        <p:nvSpPr>
          <p:cNvPr id="26627" name="Rectangle 2"/>
          <p:cNvSpPr>
            <a:spLocks noGrp="1" noChangeArrowheads="1"/>
          </p:cNvSpPr>
          <p:nvPr>
            <p:ph type="title"/>
          </p:nvPr>
        </p:nvSpPr>
        <p:spPr>
          <a:xfrm>
            <a:off x="455613" y="482600"/>
            <a:ext cx="7716837" cy="720725"/>
          </a:xfrm>
        </p:spPr>
        <p:txBody>
          <a:bodyPr/>
          <a:lstStyle/>
          <a:p>
            <a:pPr eaLnBrk="1" hangingPunct="1"/>
            <a:r>
              <a:rPr lang="en-US" dirty="0" smtClean="0"/>
              <a:t>ME Topology – Administer New Flare/A175 User</a:t>
            </a:r>
          </a:p>
        </p:txBody>
      </p:sp>
      <p:sp>
        <p:nvSpPr>
          <p:cNvPr id="20493" name="Rectangle 19"/>
          <p:cNvSpPr>
            <a:spLocks noChangeArrowheads="1"/>
          </p:cNvSpPr>
          <p:nvPr/>
        </p:nvSpPr>
        <p:spPr bwMode="auto">
          <a:xfrm>
            <a:off x="1979712" y="4437112"/>
            <a:ext cx="143219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Flare/A175</a:t>
            </a:r>
          </a:p>
          <a:p>
            <a:pPr algn="ctr">
              <a:defRPr/>
            </a:pPr>
            <a:r>
              <a:rPr lang="en-US" dirty="0">
                <a:solidFill>
                  <a:schemeClr val="tx1">
                    <a:lumMod val="95000"/>
                    <a:lumOff val="5000"/>
                  </a:schemeClr>
                </a:solidFill>
              </a:rPr>
              <a:t>Endpoint</a:t>
            </a:r>
          </a:p>
        </p:txBody>
      </p:sp>
      <p:sp>
        <p:nvSpPr>
          <p:cNvPr id="26634"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6635"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6636"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6637"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6638"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6639"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6640"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6641"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6642"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solidFill>
              <a:schemeClr val="bg2"/>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6664"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26665" name="TextBox 29"/>
          <p:cNvSpPr txBox="1">
            <a:spLocks noChangeArrowheads="1"/>
          </p:cNvSpPr>
          <p:nvPr/>
        </p:nvSpPr>
        <p:spPr bwMode="auto">
          <a:xfrm>
            <a:off x="3563938" y="4076700"/>
            <a:ext cx="5400675" cy="2400657"/>
          </a:xfrm>
          <a:prstGeom prst="rect">
            <a:avLst/>
          </a:prstGeom>
          <a:noFill/>
          <a:ln w="28575">
            <a:solidFill>
              <a:schemeClr val="tx1"/>
            </a:solidFill>
            <a:miter lim="800000"/>
            <a:headEnd/>
            <a:tailEnd/>
          </a:ln>
        </p:spPr>
        <p:txBody>
          <a:bodyPr>
            <a:spAutoFit/>
          </a:bodyPr>
          <a:lstStyle/>
          <a:p>
            <a:pPr algn="l"/>
            <a:r>
              <a:rPr lang="en-US" sz="2000" b="1" dirty="0"/>
              <a:t>Add a new Flare/A175  user:</a:t>
            </a:r>
          </a:p>
          <a:p>
            <a:pPr algn="l">
              <a:buFont typeface="Arial" charset="0"/>
              <a:buChar char="•"/>
            </a:pPr>
            <a:r>
              <a:rPr lang="en-US" dirty="0">
                <a:solidFill>
                  <a:srgbClr val="0A3F70"/>
                </a:solidFill>
              </a:rPr>
              <a:t> </a:t>
            </a:r>
            <a:r>
              <a:rPr lang="en-US" sz="1600" dirty="0">
                <a:solidFill>
                  <a:srgbClr val="0A3F70"/>
                </a:solidFill>
              </a:rPr>
              <a:t>Use SMGR </a:t>
            </a:r>
            <a:r>
              <a:rPr lang="en-US" sz="1600" i="1" dirty="0">
                <a:solidFill>
                  <a:srgbClr val="0A3F70"/>
                </a:solidFill>
              </a:rPr>
              <a:t>Manage</a:t>
            </a:r>
            <a:r>
              <a:rPr lang="en-US" sz="1600" b="1" i="1" dirty="0">
                <a:solidFill>
                  <a:srgbClr val="0A3F70"/>
                </a:solidFill>
              </a:rPr>
              <a:t> </a:t>
            </a:r>
            <a:r>
              <a:rPr lang="en-US" sz="1600" i="1" dirty="0">
                <a:solidFill>
                  <a:srgbClr val="0A3F70"/>
                </a:solidFill>
              </a:rPr>
              <a:t>User</a:t>
            </a:r>
            <a:r>
              <a:rPr lang="en-US" sz="1600" b="1" i="1" dirty="0">
                <a:solidFill>
                  <a:srgbClr val="0A3F70"/>
                </a:solidFill>
              </a:rPr>
              <a:t>  </a:t>
            </a:r>
            <a:r>
              <a:rPr lang="en-US" sz="1600" dirty="0">
                <a:solidFill>
                  <a:srgbClr val="0A3F70"/>
                </a:solidFill>
              </a:rPr>
              <a:t>feature to add user</a:t>
            </a:r>
          </a:p>
          <a:p>
            <a:pPr lvl="1" algn="l">
              <a:buFont typeface="Arial" charset="0"/>
              <a:buChar char="•"/>
            </a:pPr>
            <a:r>
              <a:rPr lang="en-US" sz="1600" dirty="0">
                <a:solidFill>
                  <a:srgbClr val="0A3F70"/>
                </a:solidFill>
              </a:rPr>
              <a:t> Configure User Identity</a:t>
            </a:r>
          </a:p>
          <a:p>
            <a:pPr lvl="1" algn="l">
              <a:buFont typeface="Arial" charset="0"/>
              <a:buChar char="•"/>
            </a:pPr>
            <a:r>
              <a:rPr lang="en-US" sz="1600" dirty="0">
                <a:solidFill>
                  <a:srgbClr val="0A3F70"/>
                </a:solidFill>
              </a:rPr>
              <a:t> Configure Communication Profile</a:t>
            </a:r>
          </a:p>
          <a:p>
            <a:pPr lvl="1" algn="l">
              <a:buFont typeface="Arial" charset="0"/>
              <a:buChar char="•"/>
            </a:pPr>
            <a:r>
              <a:rPr lang="en-US" sz="1600" dirty="0">
                <a:solidFill>
                  <a:srgbClr val="0A3F70"/>
                </a:solidFill>
              </a:rPr>
              <a:t> Configure Membership Roles</a:t>
            </a:r>
          </a:p>
          <a:p>
            <a:pPr lvl="1" algn="l">
              <a:buFont typeface="Arial" charset="0"/>
              <a:buChar char="•"/>
            </a:pPr>
            <a:r>
              <a:rPr lang="en-US" sz="1600" dirty="0">
                <a:solidFill>
                  <a:srgbClr val="0A3F70"/>
                </a:solidFill>
              </a:rPr>
              <a:t> Add Contacts (Including Presence Buddies)</a:t>
            </a:r>
          </a:p>
          <a:p>
            <a:pPr algn="l">
              <a:buFont typeface="Arial" charset="0"/>
              <a:buChar char="•"/>
            </a:pPr>
            <a:r>
              <a:rPr lang="en-US" sz="1600" dirty="0">
                <a:solidFill>
                  <a:srgbClr val="0A3F70"/>
                </a:solidFill>
              </a:rPr>
              <a:t> SMGR then adds new user to SM, PS databases</a:t>
            </a:r>
          </a:p>
          <a:p>
            <a:pPr algn="l">
              <a:buFont typeface="Arial" charset="0"/>
              <a:buChar char="•"/>
            </a:pPr>
            <a:r>
              <a:rPr lang="en-US" sz="1600" dirty="0">
                <a:solidFill>
                  <a:srgbClr val="0A3F70"/>
                </a:solidFill>
              </a:rPr>
              <a:t> SMGR then logs into CM-ES, adds station</a:t>
            </a:r>
          </a:p>
          <a:p>
            <a:pPr algn="l">
              <a:buFont typeface="Arial" charset="0"/>
              <a:buChar char="•"/>
            </a:pPr>
            <a:r>
              <a:rPr lang="en-US" sz="1600" dirty="0">
                <a:solidFill>
                  <a:srgbClr val="0A3F70"/>
                </a:solidFill>
              </a:rPr>
              <a:t> </a:t>
            </a:r>
            <a:r>
              <a:rPr lang="en-US" sz="1600" b="1" u="sng" dirty="0">
                <a:solidFill>
                  <a:schemeClr val="accent1">
                    <a:lumMod val="60000"/>
                    <a:lumOff val="40000"/>
                  </a:schemeClr>
                </a:solidFill>
              </a:rPr>
              <a:t>Don’t forget to save translations in CM-ES !!!</a:t>
            </a:r>
          </a:p>
        </p:txBody>
      </p:sp>
      <p:sp>
        <p:nvSpPr>
          <p:cNvPr id="26666" name="TextBox 25"/>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0551" name="Rectangle 27"/>
          <p:cNvSpPr>
            <a:spLocks noChangeArrowheads="1"/>
          </p:cNvSpPr>
          <p:nvPr/>
        </p:nvSpPr>
        <p:spPr bwMode="auto">
          <a:xfrm>
            <a:off x="3347864" y="2276872"/>
            <a:ext cx="86409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0F092FCC-C8B3-496A-A181-305780381BF1}" type="slidenum">
              <a:rPr lang="en-US" sz="800" b="1">
                <a:solidFill>
                  <a:srgbClr val="988888"/>
                </a:solidFill>
              </a:rPr>
              <a:pPr algn="r">
                <a:lnSpc>
                  <a:spcPct val="100000"/>
                </a:lnSpc>
              </a:pPr>
              <a:t>34</a:t>
            </a:fld>
            <a:endParaRPr lang="en-US" sz="800" b="1" dirty="0">
              <a:solidFill>
                <a:srgbClr val="988888"/>
              </a:solidFill>
            </a:endParaRPr>
          </a:p>
        </p:txBody>
      </p:sp>
      <p:sp>
        <p:nvSpPr>
          <p:cNvPr id="27651" name="Rectangle 2"/>
          <p:cNvSpPr>
            <a:spLocks noGrp="1" noChangeArrowheads="1"/>
          </p:cNvSpPr>
          <p:nvPr>
            <p:ph type="title"/>
          </p:nvPr>
        </p:nvSpPr>
        <p:spPr>
          <a:xfrm>
            <a:off x="455613" y="482600"/>
            <a:ext cx="7716837" cy="720725"/>
          </a:xfrm>
        </p:spPr>
        <p:txBody>
          <a:bodyPr/>
          <a:lstStyle/>
          <a:p>
            <a:pPr eaLnBrk="1" hangingPunct="1"/>
            <a:r>
              <a:rPr lang="en-US" dirty="0" smtClean="0"/>
              <a:t>ME Topology – Manual Flare/A175 Setup</a:t>
            </a:r>
          </a:p>
        </p:txBody>
      </p:sp>
      <p:sp>
        <p:nvSpPr>
          <p:cNvPr id="20493" name="Rectangle 19"/>
          <p:cNvSpPr>
            <a:spLocks noChangeArrowheads="1"/>
          </p:cNvSpPr>
          <p:nvPr/>
        </p:nvSpPr>
        <p:spPr bwMode="auto">
          <a:xfrm>
            <a:off x="1979712" y="4437112"/>
            <a:ext cx="143219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Flare/A175</a:t>
            </a:r>
          </a:p>
          <a:p>
            <a:pPr algn="ctr">
              <a:defRPr/>
            </a:pPr>
            <a:r>
              <a:rPr lang="en-US" dirty="0">
                <a:solidFill>
                  <a:schemeClr val="tx1">
                    <a:lumMod val="95000"/>
                    <a:lumOff val="5000"/>
                  </a:schemeClr>
                </a:solidFill>
              </a:rPr>
              <a:t>Endpoint</a:t>
            </a:r>
          </a:p>
        </p:txBody>
      </p:sp>
      <p:sp>
        <p:nvSpPr>
          <p:cNvPr id="27658"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7659"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7660"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7661"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7662"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7663"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7664"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7665"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7666"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7688"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27689" name="TextBox 29"/>
          <p:cNvSpPr txBox="1">
            <a:spLocks noChangeArrowheads="1"/>
          </p:cNvSpPr>
          <p:nvPr/>
        </p:nvSpPr>
        <p:spPr bwMode="auto">
          <a:xfrm>
            <a:off x="4284663" y="4292600"/>
            <a:ext cx="4086225" cy="1865313"/>
          </a:xfrm>
          <a:prstGeom prst="rect">
            <a:avLst/>
          </a:prstGeom>
          <a:noFill/>
          <a:ln w="28575">
            <a:solidFill>
              <a:schemeClr val="tx1"/>
            </a:solidFill>
            <a:miter lim="800000"/>
            <a:headEnd/>
            <a:tailEnd/>
          </a:ln>
        </p:spPr>
        <p:txBody>
          <a:bodyPr wrap="none">
            <a:spAutoFit/>
          </a:bodyPr>
          <a:lstStyle/>
          <a:p>
            <a:pPr algn="l"/>
            <a:r>
              <a:rPr lang="en-US" sz="2000" b="1" dirty="0"/>
              <a:t>Manually Configure Flare/A175 </a:t>
            </a:r>
          </a:p>
          <a:p>
            <a:pPr algn="l">
              <a:buFont typeface="Arial" charset="0"/>
              <a:buChar char="•"/>
            </a:pPr>
            <a:r>
              <a:rPr lang="en-US" sz="1600" dirty="0">
                <a:solidFill>
                  <a:srgbClr val="0A3F70"/>
                </a:solidFill>
              </a:rPr>
              <a:t>Fileserver IP Address</a:t>
            </a:r>
          </a:p>
          <a:p>
            <a:pPr algn="l">
              <a:buFont typeface="Arial" charset="0"/>
              <a:buChar char="•"/>
            </a:pPr>
            <a:r>
              <a:rPr lang="en-US" sz="1600" dirty="0">
                <a:solidFill>
                  <a:srgbClr val="0A3F70"/>
                </a:solidFill>
              </a:rPr>
              <a:t>Endpoint Group</a:t>
            </a:r>
          </a:p>
          <a:p>
            <a:pPr algn="l">
              <a:buFont typeface="Arial" charset="0"/>
              <a:buChar char="•"/>
            </a:pPr>
            <a:r>
              <a:rPr lang="en-US" sz="1600" dirty="0">
                <a:solidFill>
                  <a:srgbClr val="0A3F70"/>
                </a:solidFill>
              </a:rPr>
              <a:t>SIP Domain</a:t>
            </a:r>
          </a:p>
          <a:p>
            <a:pPr algn="l">
              <a:buFont typeface="Arial" charset="0"/>
              <a:buChar char="•"/>
            </a:pPr>
            <a:r>
              <a:rPr lang="en-US" sz="1600" dirty="0">
                <a:solidFill>
                  <a:srgbClr val="0A3F70"/>
                </a:solidFill>
              </a:rPr>
              <a:t>TLS/Port 5061</a:t>
            </a:r>
          </a:p>
          <a:p>
            <a:pPr algn="l">
              <a:buFont typeface="Arial" charset="0"/>
              <a:buChar char="•"/>
            </a:pPr>
            <a:r>
              <a:rPr lang="en-US" sz="1600" dirty="0">
                <a:solidFill>
                  <a:srgbClr val="0A3F70"/>
                </a:solidFill>
              </a:rPr>
              <a:t>Login Name</a:t>
            </a:r>
          </a:p>
          <a:p>
            <a:pPr algn="l">
              <a:buFont typeface="Arial" charset="0"/>
              <a:buChar char="•"/>
            </a:pPr>
            <a:r>
              <a:rPr lang="en-US" sz="1600" dirty="0">
                <a:solidFill>
                  <a:srgbClr val="0A3F70"/>
                </a:solidFill>
              </a:rPr>
              <a:t>Login Password</a:t>
            </a:r>
          </a:p>
        </p:txBody>
      </p:sp>
      <p:cxnSp>
        <p:nvCxnSpPr>
          <p:cNvPr id="27690" name="Straight Arrow Connector 31"/>
          <p:cNvCxnSpPr>
            <a:cxnSpLocks noChangeShapeType="1"/>
          </p:cNvCxnSpPr>
          <p:nvPr/>
        </p:nvCxnSpPr>
        <p:spPr bwMode="auto">
          <a:xfrm rot="10800000">
            <a:off x="3635375" y="4797425"/>
            <a:ext cx="649288" cy="1588"/>
          </a:xfrm>
          <a:prstGeom prst="straightConnector1">
            <a:avLst/>
          </a:prstGeom>
          <a:noFill/>
          <a:ln w="28575" algn="ctr">
            <a:solidFill>
              <a:schemeClr val="tx1"/>
            </a:solidFill>
            <a:round/>
            <a:headEnd/>
            <a:tailEnd type="arrow" w="med" len="med"/>
          </a:ln>
        </p:spPr>
      </p:cxnSp>
      <p:sp>
        <p:nvSpPr>
          <p:cNvPr id="27691" name="TextBox 25"/>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0551" name="Rectangle 27"/>
          <p:cNvSpPr>
            <a:spLocks noChangeArrowheads="1"/>
          </p:cNvSpPr>
          <p:nvPr/>
        </p:nvSpPr>
        <p:spPr bwMode="auto">
          <a:xfrm>
            <a:off x="3347864" y="2276872"/>
            <a:ext cx="864096"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CACA235F-6E96-4F6C-A208-55DD17F10278}" type="slidenum">
              <a:rPr lang="en-US" sz="800" b="1">
                <a:solidFill>
                  <a:srgbClr val="988888"/>
                </a:solidFill>
              </a:rPr>
              <a:pPr algn="r">
                <a:lnSpc>
                  <a:spcPct val="100000"/>
                </a:lnSpc>
              </a:pPr>
              <a:t>35</a:t>
            </a:fld>
            <a:endParaRPr lang="en-US" sz="800" b="1" dirty="0">
              <a:solidFill>
                <a:srgbClr val="988888"/>
              </a:solidFill>
            </a:endParaRPr>
          </a:p>
        </p:txBody>
      </p:sp>
      <p:sp>
        <p:nvSpPr>
          <p:cNvPr id="28675" name="Rectangle 2"/>
          <p:cNvSpPr>
            <a:spLocks noGrp="1" noChangeArrowheads="1"/>
          </p:cNvSpPr>
          <p:nvPr>
            <p:ph type="title"/>
          </p:nvPr>
        </p:nvSpPr>
        <p:spPr>
          <a:xfrm>
            <a:off x="468313" y="476250"/>
            <a:ext cx="7991475" cy="720725"/>
          </a:xfrm>
        </p:spPr>
        <p:txBody>
          <a:bodyPr/>
          <a:lstStyle/>
          <a:p>
            <a:pPr eaLnBrk="1" hangingPunct="1"/>
            <a:r>
              <a:rPr lang="en-US" dirty="0" smtClean="0"/>
              <a:t>ME Topology – Flare/A175 DHCP Addressing</a:t>
            </a:r>
          </a:p>
        </p:txBody>
      </p:sp>
      <p:sp>
        <p:nvSpPr>
          <p:cNvPr id="20493" name="Rectangle 19"/>
          <p:cNvSpPr>
            <a:spLocks noChangeArrowheads="1"/>
          </p:cNvSpPr>
          <p:nvPr/>
        </p:nvSpPr>
        <p:spPr bwMode="auto">
          <a:xfrm>
            <a:off x="1979712" y="4437112"/>
            <a:ext cx="143219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Flare/A175</a:t>
            </a:r>
          </a:p>
          <a:p>
            <a:pPr algn="ctr">
              <a:defRPr/>
            </a:pPr>
            <a:r>
              <a:rPr lang="en-US" dirty="0">
                <a:solidFill>
                  <a:schemeClr val="tx1">
                    <a:lumMod val="95000"/>
                    <a:lumOff val="5000"/>
                  </a:schemeClr>
                </a:solidFill>
              </a:rPr>
              <a:t>Endpoint</a:t>
            </a:r>
          </a:p>
        </p:txBody>
      </p:sp>
      <p:sp>
        <p:nvSpPr>
          <p:cNvPr id="28682"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8683"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8684"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8685"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8686"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8687"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8688"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28689"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8690"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8712"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28713" name="TextBox 29"/>
          <p:cNvSpPr txBox="1">
            <a:spLocks noChangeArrowheads="1"/>
          </p:cNvSpPr>
          <p:nvPr/>
        </p:nvSpPr>
        <p:spPr bwMode="auto">
          <a:xfrm>
            <a:off x="4284663" y="4292600"/>
            <a:ext cx="4535487" cy="1661993"/>
          </a:xfrm>
          <a:prstGeom prst="rect">
            <a:avLst/>
          </a:prstGeom>
          <a:noFill/>
          <a:ln w="28575">
            <a:solidFill>
              <a:srgbClr val="FF0000"/>
            </a:solidFill>
            <a:miter lim="800000"/>
            <a:headEnd/>
            <a:tailEnd/>
          </a:ln>
        </p:spPr>
        <p:txBody>
          <a:bodyPr wrap="square">
            <a:spAutoFit/>
          </a:bodyPr>
          <a:lstStyle/>
          <a:p>
            <a:pPr algn="l"/>
            <a:r>
              <a:rPr lang="en-US" sz="2000" b="1" dirty="0"/>
              <a:t>Connect Flare/A175 to the LAN:</a:t>
            </a:r>
          </a:p>
          <a:p>
            <a:pPr algn="l">
              <a:buFont typeface="Arial" charset="0"/>
              <a:buChar char="•"/>
            </a:pPr>
            <a:r>
              <a:rPr lang="en-US" dirty="0">
                <a:solidFill>
                  <a:srgbClr val="5A7614"/>
                </a:solidFill>
              </a:rPr>
              <a:t> </a:t>
            </a:r>
            <a:r>
              <a:rPr lang="en-US" sz="1600" dirty="0">
                <a:solidFill>
                  <a:srgbClr val="FF0000"/>
                </a:solidFill>
              </a:rPr>
              <a:t>Acquires from DHCP Server:</a:t>
            </a:r>
          </a:p>
          <a:p>
            <a:pPr lvl="1" algn="l">
              <a:buFont typeface="Arial" charset="0"/>
              <a:buChar char="•"/>
            </a:pPr>
            <a:r>
              <a:rPr lang="en-US" sz="1600" dirty="0">
                <a:solidFill>
                  <a:srgbClr val="FF0000"/>
                </a:solidFill>
              </a:rPr>
              <a:t> IP Address</a:t>
            </a:r>
          </a:p>
          <a:p>
            <a:pPr lvl="1" algn="l">
              <a:buFont typeface="Arial" charset="0"/>
              <a:buChar char="•"/>
            </a:pPr>
            <a:r>
              <a:rPr lang="en-US" sz="1600" dirty="0">
                <a:solidFill>
                  <a:srgbClr val="FF0000"/>
                </a:solidFill>
              </a:rPr>
              <a:t> SIP Registrar IP Address (SM Asset)</a:t>
            </a:r>
          </a:p>
          <a:p>
            <a:pPr lvl="1" algn="l">
              <a:buFont typeface="Arial" charset="0"/>
              <a:buChar char="•"/>
            </a:pPr>
            <a:r>
              <a:rPr lang="en-US" sz="1600" dirty="0">
                <a:solidFill>
                  <a:srgbClr val="FF0000"/>
                </a:solidFill>
              </a:rPr>
              <a:t> Protocol/Port (TLS/5061)</a:t>
            </a:r>
          </a:p>
          <a:p>
            <a:pPr lvl="1" algn="l">
              <a:buFont typeface="Arial" charset="0"/>
              <a:buChar char="•"/>
            </a:pPr>
            <a:r>
              <a:rPr lang="en-US" sz="1600" dirty="0">
                <a:solidFill>
                  <a:srgbClr val="FF0000"/>
                </a:solidFill>
              </a:rPr>
              <a:t> Fileserver IP Address</a:t>
            </a:r>
          </a:p>
        </p:txBody>
      </p:sp>
      <p:cxnSp>
        <p:nvCxnSpPr>
          <p:cNvPr id="28714" name="Straight Arrow Connector 31"/>
          <p:cNvCxnSpPr>
            <a:cxnSpLocks noChangeShapeType="1"/>
          </p:cNvCxnSpPr>
          <p:nvPr/>
        </p:nvCxnSpPr>
        <p:spPr bwMode="auto">
          <a:xfrm rot="10800000">
            <a:off x="3635375" y="4797425"/>
            <a:ext cx="649288" cy="1588"/>
          </a:xfrm>
          <a:prstGeom prst="straightConnector1">
            <a:avLst/>
          </a:prstGeom>
          <a:noFill/>
          <a:ln w="28575" algn="ctr">
            <a:solidFill>
              <a:srgbClr val="FF0000"/>
            </a:solidFill>
            <a:round/>
            <a:headEnd/>
            <a:tailEnd type="arrow" w="med" len="med"/>
          </a:ln>
        </p:spPr>
      </p:cxnSp>
      <p:sp>
        <p:nvSpPr>
          <p:cNvPr id="28715" name="Line 67"/>
          <p:cNvSpPr>
            <a:spLocks noChangeShapeType="1"/>
          </p:cNvSpPr>
          <p:nvPr/>
        </p:nvSpPr>
        <p:spPr bwMode="auto">
          <a:xfrm>
            <a:off x="2484438" y="3789363"/>
            <a:ext cx="0" cy="647700"/>
          </a:xfrm>
          <a:prstGeom prst="line">
            <a:avLst/>
          </a:prstGeom>
          <a:noFill/>
          <a:ln w="28575">
            <a:solidFill>
              <a:schemeClr val="tx1"/>
            </a:solidFill>
            <a:round/>
            <a:headEnd/>
            <a:tailEnd/>
          </a:ln>
        </p:spPr>
        <p:txBody>
          <a:bodyPr/>
          <a:lstStyle/>
          <a:p>
            <a:endParaRPr lang="en-US" dirty="0"/>
          </a:p>
        </p:txBody>
      </p:sp>
      <p:cxnSp>
        <p:nvCxnSpPr>
          <p:cNvPr id="28716" name="Straight Connector 34"/>
          <p:cNvCxnSpPr>
            <a:cxnSpLocks noChangeShapeType="1"/>
          </p:cNvCxnSpPr>
          <p:nvPr/>
        </p:nvCxnSpPr>
        <p:spPr bwMode="auto">
          <a:xfrm rot="5400000" flipH="1" flipV="1">
            <a:off x="2339181" y="4148932"/>
            <a:ext cx="576263" cy="0"/>
          </a:xfrm>
          <a:prstGeom prst="line">
            <a:avLst/>
          </a:prstGeom>
          <a:noFill/>
          <a:ln w="19050" algn="ctr">
            <a:solidFill>
              <a:srgbClr val="F42818"/>
            </a:solidFill>
            <a:prstDash val="dash"/>
            <a:round/>
            <a:headEnd type="arrow" w="med" len="med"/>
            <a:tailEnd/>
          </a:ln>
        </p:spPr>
      </p:cxnSp>
      <p:cxnSp>
        <p:nvCxnSpPr>
          <p:cNvPr id="28717" name="Straight Connector 35"/>
          <p:cNvCxnSpPr>
            <a:cxnSpLocks noChangeShapeType="1"/>
          </p:cNvCxnSpPr>
          <p:nvPr/>
        </p:nvCxnSpPr>
        <p:spPr bwMode="auto">
          <a:xfrm rot="10800000">
            <a:off x="2627313" y="3860800"/>
            <a:ext cx="5400675" cy="0"/>
          </a:xfrm>
          <a:prstGeom prst="line">
            <a:avLst/>
          </a:prstGeom>
          <a:noFill/>
          <a:ln w="19050" algn="ctr">
            <a:solidFill>
              <a:srgbClr val="F42818"/>
            </a:solidFill>
            <a:prstDash val="dash"/>
            <a:round/>
            <a:headEnd/>
            <a:tailEnd/>
          </a:ln>
        </p:spPr>
      </p:cxnSp>
      <p:cxnSp>
        <p:nvCxnSpPr>
          <p:cNvPr id="28718" name="Straight Connector 38"/>
          <p:cNvCxnSpPr>
            <a:cxnSpLocks noChangeShapeType="1"/>
          </p:cNvCxnSpPr>
          <p:nvPr/>
        </p:nvCxnSpPr>
        <p:spPr bwMode="auto">
          <a:xfrm rot="5400000" flipH="1" flipV="1">
            <a:off x="7596188" y="3429000"/>
            <a:ext cx="863600" cy="0"/>
          </a:xfrm>
          <a:prstGeom prst="line">
            <a:avLst/>
          </a:prstGeom>
          <a:noFill/>
          <a:ln w="19050" algn="ctr">
            <a:solidFill>
              <a:srgbClr val="F42818"/>
            </a:solidFill>
            <a:prstDash val="dash"/>
            <a:round/>
            <a:headEnd/>
            <a:tailEnd type="arrow" w="med" len="med"/>
          </a:ln>
        </p:spPr>
      </p:cxnSp>
      <p:sp>
        <p:nvSpPr>
          <p:cNvPr id="28719" name="TextBox 44"/>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0551" name="Rectangle 27"/>
          <p:cNvSpPr>
            <a:spLocks noChangeArrowheads="1"/>
          </p:cNvSpPr>
          <p:nvPr/>
        </p:nvSpPr>
        <p:spPr bwMode="auto">
          <a:xfrm>
            <a:off x="3347864" y="2276872"/>
            <a:ext cx="864096"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5E9DD17D-F268-42BD-9F1D-517F020B6B82}" type="slidenum">
              <a:rPr lang="en-US" sz="800" b="1">
                <a:solidFill>
                  <a:srgbClr val="988888"/>
                </a:solidFill>
              </a:rPr>
              <a:pPr algn="r">
                <a:lnSpc>
                  <a:spcPct val="100000"/>
                </a:lnSpc>
              </a:pPr>
              <a:t>36</a:t>
            </a:fld>
            <a:endParaRPr lang="en-US" sz="800" b="1" dirty="0">
              <a:solidFill>
                <a:srgbClr val="988888"/>
              </a:solidFill>
            </a:endParaRPr>
          </a:p>
        </p:txBody>
      </p:sp>
      <p:sp>
        <p:nvSpPr>
          <p:cNvPr id="29699" name="Rectangle 2"/>
          <p:cNvSpPr>
            <a:spLocks noGrp="1" noChangeArrowheads="1"/>
          </p:cNvSpPr>
          <p:nvPr>
            <p:ph type="title"/>
          </p:nvPr>
        </p:nvSpPr>
        <p:spPr>
          <a:xfrm>
            <a:off x="455613" y="482600"/>
            <a:ext cx="7716837" cy="720725"/>
          </a:xfrm>
        </p:spPr>
        <p:txBody>
          <a:bodyPr/>
          <a:lstStyle/>
          <a:p>
            <a:pPr eaLnBrk="1" hangingPunct="1"/>
            <a:r>
              <a:rPr lang="en-US" dirty="0" smtClean="0"/>
              <a:t>ME Topology – Flare/A175 Software Upgrade</a:t>
            </a:r>
          </a:p>
        </p:txBody>
      </p:sp>
      <p:sp>
        <p:nvSpPr>
          <p:cNvPr id="20493" name="Rectangle 19"/>
          <p:cNvSpPr>
            <a:spLocks noChangeArrowheads="1"/>
          </p:cNvSpPr>
          <p:nvPr/>
        </p:nvSpPr>
        <p:spPr bwMode="auto">
          <a:xfrm>
            <a:off x="1979712" y="4437112"/>
            <a:ext cx="143219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Flare/A175</a:t>
            </a:r>
          </a:p>
          <a:p>
            <a:pPr algn="ctr">
              <a:defRPr/>
            </a:pPr>
            <a:r>
              <a:rPr lang="en-US" dirty="0">
                <a:solidFill>
                  <a:schemeClr val="tx1">
                    <a:lumMod val="95000"/>
                    <a:lumOff val="5000"/>
                  </a:schemeClr>
                </a:solidFill>
              </a:rPr>
              <a:t>Endpoint</a:t>
            </a:r>
          </a:p>
        </p:txBody>
      </p:sp>
      <p:sp>
        <p:nvSpPr>
          <p:cNvPr id="29706"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29707"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29708"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29709"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29710"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29711"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9713"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29714"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29737" name="TextBox 29"/>
          <p:cNvSpPr txBox="1">
            <a:spLocks noChangeArrowheads="1"/>
          </p:cNvSpPr>
          <p:nvPr/>
        </p:nvSpPr>
        <p:spPr bwMode="auto">
          <a:xfrm>
            <a:off x="4284663" y="4292600"/>
            <a:ext cx="4535487" cy="1908215"/>
          </a:xfrm>
          <a:prstGeom prst="rect">
            <a:avLst/>
          </a:prstGeom>
          <a:noFill/>
          <a:ln w="28575">
            <a:solidFill>
              <a:srgbClr val="00B050"/>
            </a:solidFill>
            <a:miter lim="800000"/>
            <a:headEnd/>
            <a:tailEnd/>
          </a:ln>
        </p:spPr>
        <p:txBody>
          <a:bodyPr>
            <a:spAutoFit/>
          </a:bodyPr>
          <a:lstStyle/>
          <a:p>
            <a:pPr algn="l"/>
            <a:r>
              <a:rPr lang="en-US" sz="2000" b="1" dirty="0"/>
              <a:t>Flare/A175 Contacts Fileserver:</a:t>
            </a:r>
          </a:p>
          <a:p>
            <a:pPr algn="l">
              <a:buFont typeface="Arial" charset="0"/>
              <a:buChar char="•"/>
            </a:pPr>
            <a:r>
              <a:rPr lang="en-US" dirty="0">
                <a:solidFill>
                  <a:srgbClr val="5A7614"/>
                </a:solidFill>
              </a:rPr>
              <a:t> </a:t>
            </a:r>
            <a:r>
              <a:rPr lang="en-US" sz="1600" dirty="0">
                <a:solidFill>
                  <a:srgbClr val="00B050"/>
                </a:solidFill>
              </a:rPr>
              <a:t>Acquires Files:</a:t>
            </a:r>
          </a:p>
          <a:p>
            <a:pPr lvl="1" algn="l">
              <a:buFont typeface="Arial" charset="0"/>
              <a:buChar char="•"/>
            </a:pPr>
            <a:r>
              <a:rPr lang="en-US" sz="1600" dirty="0">
                <a:solidFill>
                  <a:srgbClr val="00B050"/>
                </a:solidFill>
              </a:rPr>
              <a:t> Axxxupgrade.txt</a:t>
            </a:r>
          </a:p>
          <a:p>
            <a:pPr lvl="1" algn="l">
              <a:buFont typeface="Arial" charset="0"/>
              <a:buChar char="•"/>
            </a:pPr>
            <a:r>
              <a:rPr lang="en-US" sz="1600" dirty="0">
                <a:solidFill>
                  <a:srgbClr val="00B050"/>
                </a:solidFill>
              </a:rPr>
              <a:t> Axxxsettings.txt </a:t>
            </a:r>
          </a:p>
          <a:p>
            <a:pPr lvl="1" algn="l">
              <a:buFont typeface="Arial" charset="0"/>
              <a:buChar char="•"/>
            </a:pPr>
            <a:r>
              <a:rPr lang="en-US" sz="1600" dirty="0">
                <a:solidFill>
                  <a:srgbClr val="00B050"/>
                </a:solidFill>
              </a:rPr>
              <a:t> Software Upgrade Tarfile</a:t>
            </a:r>
          </a:p>
          <a:p>
            <a:pPr algn="l">
              <a:buFont typeface="Arial" charset="0"/>
              <a:buChar char="•"/>
            </a:pPr>
            <a:r>
              <a:rPr lang="en-US" sz="1600" dirty="0">
                <a:solidFill>
                  <a:srgbClr val="00B050"/>
                </a:solidFill>
              </a:rPr>
              <a:t> Upgrades Software</a:t>
            </a:r>
          </a:p>
          <a:p>
            <a:pPr algn="l">
              <a:buFont typeface="Arial" charset="0"/>
              <a:buChar char="•"/>
            </a:pPr>
            <a:r>
              <a:rPr lang="en-US" sz="1600" dirty="0">
                <a:solidFill>
                  <a:srgbClr val="00B050"/>
                </a:solidFill>
              </a:rPr>
              <a:t> Reboots</a:t>
            </a:r>
          </a:p>
        </p:txBody>
      </p:sp>
      <p:cxnSp>
        <p:nvCxnSpPr>
          <p:cNvPr id="29738" name="Straight Arrow Connector 31"/>
          <p:cNvCxnSpPr>
            <a:cxnSpLocks noChangeShapeType="1"/>
          </p:cNvCxnSpPr>
          <p:nvPr/>
        </p:nvCxnSpPr>
        <p:spPr bwMode="auto">
          <a:xfrm rot="10800000">
            <a:off x="3635375" y="4797425"/>
            <a:ext cx="649288" cy="1588"/>
          </a:xfrm>
          <a:prstGeom prst="straightConnector1">
            <a:avLst/>
          </a:prstGeom>
          <a:noFill/>
          <a:ln w="28575" algn="ctr">
            <a:solidFill>
              <a:srgbClr val="00B050"/>
            </a:solidFill>
            <a:round/>
            <a:headEnd/>
            <a:tailEnd type="arrow" w="med" len="med"/>
          </a:ln>
        </p:spPr>
      </p:cxnSp>
      <p:sp>
        <p:nvSpPr>
          <p:cNvPr id="29739" name="Line 67"/>
          <p:cNvSpPr>
            <a:spLocks noChangeShapeType="1"/>
          </p:cNvSpPr>
          <p:nvPr/>
        </p:nvSpPr>
        <p:spPr bwMode="auto">
          <a:xfrm>
            <a:off x="2484438" y="3789363"/>
            <a:ext cx="0" cy="647700"/>
          </a:xfrm>
          <a:prstGeom prst="line">
            <a:avLst/>
          </a:prstGeom>
          <a:noFill/>
          <a:ln w="28575">
            <a:solidFill>
              <a:schemeClr val="tx1"/>
            </a:solidFill>
            <a:round/>
            <a:headEnd/>
            <a:tailEnd/>
          </a:ln>
        </p:spPr>
        <p:txBody>
          <a:bodyPr/>
          <a:lstStyle/>
          <a:p>
            <a:endParaRPr lang="en-US" dirty="0"/>
          </a:p>
        </p:txBody>
      </p:sp>
      <p:cxnSp>
        <p:nvCxnSpPr>
          <p:cNvPr id="29740" name="Straight Connector 34"/>
          <p:cNvCxnSpPr>
            <a:cxnSpLocks noChangeShapeType="1"/>
          </p:cNvCxnSpPr>
          <p:nvPr/>
        </p:nvCxnSpPr>
        <p:spPr bwMode="auto">
          <a:xfrm rot="5400000" flipH="1" flipV="1">
            <a:off x="2339181" y="4148932"/>
            <a:ext cx="576263" cy="0"/>
          </a:xfrm>
          <a:prstGeom prst="line">
            <a:avLst/>
          </a:prstGeom>
          <a:noFill/>
          <a:ln w="19050" algn="ctr">
            <a:solidFill>
              <a:srgbClr val="00B050"/>
            </a:solidFill>
            <a:prstDash val="dash"/>
            <a:round/>
            <a:headEnd type="arrow" w="med" len="med"/>
            <a:tailEnd/>
          </a:ln>
        </p:spPr>
      </p:cxnSp>
      <p:cxnSp>
        <p:nvCxnSpPr>
          <p:cNvPr id="29741" name="Straight Connector 35"/>
          <p:cNvCxnSpPr>
            <a:cxnSpLocks noChangeShapeType="1"/>
          </p:cNvCxnSpPr>
          <p:nvPr/>
        </p:nvCxnSpPr>
        <p:spPr bwMode="auto">
          <a:xfrm rot="10800000">
            <a:off x="2627313" y="3860800"/>
            <a:ext cx="5400675" cy="0"/>
          </a:xfrm>
          <a:prstGeom prst="line">
            <a:avLst/>
          </a:prstGeom>
          <a:noFill/>
          <a:ln w="19050" algn="ctr">
            <a:solidFill>
              <a:srgbClr val="00B050"/>
            </a:solidFill>
            <a:prstDash val="dash"/>
            <a:round/>
            <a:headEnd/>
            <a:tailEnd/>
          </a:ln>
        </p:spPr>
      </p:cxnSp>
      <p:cxnSp>
        <p:nvCxnSpPr>
          <p:cNvPr id="29742" name="Straight Connector 38"/>
          <p:cNvCxnSpPr>
            <a:cxnSpLocks noChangeShapeType="1"/>
          </p:cNvCxnSpPr>
          <p:nvPr/>
        </p:nvCxnSpPr>
        <p:spPr bwMode="auto">
          <a:xfrm rot="5400000" flipH="1" flipV="1">
            <a:off x="7596188" y="3429000"/>
            <a:ext cx="863600" cy="0"/>
          </a:xfrm>
          <a:prstGeom prst="line">
            <a:avLst/>
          </a:prstGeom>
          <a:noFill/>
          <a:ln w="19050" algn="ctr">
            <a:solidFill>
              <a:srgbClr val="00B050"/>
            </a:solidFill>
            <a:prstDash val="dash"/>
            <a:round/>
            <a:headEnd/>
            <a:tailEnd type="arrow" w="med" len="med"/>
          </a:ln>
        </p:spPr>
      </p:cxnSp>
      <p:sp>
        <p:nvSpPr>
          <p:cNvPr id="29743" name="TextBox 44"/>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32"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33"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20551" name="Rectangle 27"/>
          <p:cNvSpPr>
            <a:spLocks noChangeArrowheads="1"/>
          </p:cNvSpPr>
          <p:nvPr/>
        </p:nvSpPr>
        <p:spPr bwMode="auto">
          <a:xfrm>
            <a:off x="3347864" y="2276872"/>
            <a:ext cx="864096"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9F40432D-280D-48EB-B121-8E99BA944BCE}" type="slidenum">
              <a:rPr lang="en-US" sz="800" b="1">
                <a:solidFill>
                  <a:srgbClr val="988888"/>
                </a:solidFill>
              </a:rPr>
              <a:pPr algn="r">
                <a:lnSpc>
                  <a:spcPct val="100000"/>
                </a:lnSpc>
              </a:pPr>
              <a:t>37</a:t>
            </a:fld>
            <a:endParaRPr lang="en-US" sz="800" b="1" dirty="0">
              <a:solidFill>
                <a:srgbClr val="988888"/>
              </a:solidFill>
            </a:endParaRPr>
          </a:p>
        </p:txBody>
      </p:sp>
      <p:sp>
        <p:nvSpPr>
          <p:cNvPr id="30723" name="Rectangle 2"/>
          <p:cNvSpPr>
            <a:spLocks noGrp="1" noChangeArrowheads="1"/>
          </p:cNvSpPr>
          <p:nvPr>
            <p:ph type="title"/>
          </p:nvPr>
        </p:nvSpPr>
        <p:spPr>
          <a:xfrm>
            <a:off x="455613" y="482600"/>
            <a:ext cx="8220075" cy="720725"/>
          </a:xfrm>
        </p:spPr>
        <p:txBody>
          <a:bodyPr/>
          <a:lstStyle/>
          <a:p>
            <a:pPr eaLnBrk="1" hangingPunct="1"/>
            <a:r>
              <a:rPr lang="en-US" dirty="0" smtClean="0"/>
              <a:t>ME Topology – Flare/A175 Registration with SM</a:t>
            </a:r>
          </a:p>
        </p:txBody>
      </p:sp>
      <p:sp>
        <p:nvSpPr>
          <p:cNvPr id="20493" name="Rectangle 19"/>
          <p:cNvSpPr>
            <a:spLocks noChangeArrowheads="1"/>
          </p:cNvSpPr>
          <p:nvPr/>
        </p:nvSpPr>
        <p:spPr bwMode="auto">
          <a:xfrm>
            <a:off x="1979712" y="4437112"/>
            <a:ext cx="143219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Flare/A175</a:t>
            </a:r>
          </a:p>
          <a:p>
            <a:pPr algn="ctr">
              <a:defRPr/>
            </a:pPr>
            <a:r>
              <a:rPr lang="en-US" dirty="0">
                <a:solidFill>
                  <a:schemeClr val="tx1">
                    <a:lumMod val="95000"/>
                    <a:lumOff val="5000"/>
                  </a:schemeClr>
                </a:solidFill>
              </a:rPr>
              <a:t>Endpoint</a:t>
            </a:r>
          </a:p>
        </p:txBody>
      </p:sp>
      <p:sp>
        <p:nvSpPr>
          <p:cNvPr id="30730"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30731"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30732"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30733"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30734"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30735"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30736"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30737"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30738"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30760"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30761" name="TextBox 29"/>
          <p:cNvSpPr txBox="1">
            <a:spLocks noChangeArrowheads="1"/>
          </p:cNvSpPr>
          <p:nvPr/>
        </p:nvSpPr>
        <p:spPr bwMode="auto">
          <a:xfrm>
            <a:off x="4284663" y="4292600"/>
            <a:ext cx="4608512" cy="1661993"/>
          </a:xfrm>
          <a:prstGeom prst="rect">
            <a:avLst/>
          </a:prstGeom>
          <a:noFill/>
          <a:ln w="28575">
            <a:solidFill>
              <a:srgbClr val="0070C0"/>
            </a:solidFill>
            <a:miter lim="800000"/>
            <a:headEnd/>
            <a:tailEnd/>
          </a:ln>
        </p:spPr>
        <p:txBody>
          <a:bodyPr>
            <a:spAutoFit/>
          </a:bodyPr>
          <a:lstStyle/>
          <a:p>
            <a:pPr algn="l"/>
            <a:r>
              <a:rPr lang="en-US" sz="2000" b="1" dirty="0"/>
              <a:t>Flare/A175 Registers with SM:</a:t>
            </a:r>
          </a:p>
          <a:p>
            <a:pPr algn="l">
              <a:buFont typeface="Arial" charset="0"/>
              <a:buChar char="•"/>
            </a:pPr>
            <a:r>
              <a:rPr lang="en-US" dirty="0">
                <a:solidFill>
                  <a:srgbClr val="5A7614"/>
                </a:solidFill>
              </a:rPr>
              <a:t> </a:t>
            </a:r>
            <a:r>
              <a:rPr lang="en-US" sz="1600" dirty="0">
                <a:solidFill>
                  <a:srgbClr val="0070C0"/>
                </a:solidFill>
              </a:rPr>
              <a:t>Reconnects to LAN</a:t>
            </a:r>
          </a:p>
          <a:p>
            <a:pPr algn="l">
              <a:buFont typeface="Arial" charset="0"/>
              <a:buChar char="•"/>
            </a:pPr>
            <a:r>
              <a:rPr lang="en-US" sz="1600" dirty="0">
                <a:solidFill>
                  <a:srgbClr val="0070C0"/>
                </a:solidFill>
              </a:rPr>
              <a:t> Prompts User for Username/Password</a:t>
            </a:r>
          </a:p>
          <a:p>
            <a:pPr algn="l">
              <a:buFont typeface="Arial" charset="0"/>
              <a:buChar char="•"/>
            </a:pPr>
            <a:r>
              <a:rPr lang="en-US" sz="1600" dirty="0">
                <a:solidFill>
                  <a:srgbClr val="0070C0"/>
                </a:solidFill>
              </a:rPr>
              <a:t> Sends Registration Request to SM Asset</a:t>
            </a:r>
          </a:p>
          <a:p>
            <a:pPr algn="l">
              <a:buFont typeface="Arial" charset="0"/>
              <a:buChar char="•"/>
            </a:pPr>
            <a:r>
              <a:rPr lang="en-US" sz="1600" dirty="0">
                <a:solidFill>
                  <a:srgbClr val="0070C0"/>
                </a:solidFill>
              </a:rPr>
              <a:t> SM Authenticates User-Entered Password</a:t>
            </a:r>
          </a:p>
          <a:p>
            <a:pPr algn="l">
              <a:buFont typeface="Arial" charset="0"/>
              <a:buChar char="•"/>
            </a:pPr>
            <a:r>
              <a:rPr lang="en-US" sz="1600" dirty="0">
                <a:solidFill>
                  <a:srgbClr val="0070C0"/>
                </a:solidFill>
              </a:rPr>
              <a:t> Endpoint is Registered, Can Make Calls</a:t>
            </a:r>
          </a:p>
        </p:txBody>
      </p:sp>
      <p:cxnSp>
        <p:nvCxnSpPr>
          <p:cNvPr id="30762" name="Straight Arrow Connector 31"/>
          <p:cNvCxnSpPr>
            <a:cxnSpLocks noChangeShapeType="1"/>
          </p:cNvCxnSpPr>
          <p:nvPr/>
        </p:nvCxnSpPr>
        <p:spPr bwMode="auto">
          <a:xfrm rot="10800000">
            <a:off x="3635375" y="4797425"/>
            <a:ext cx="649288" cy="1588"/>
          </a:xfrm>
          <a:prstGeom prst="straightConnector1">
            <a:avLst/>
          </a:prstGeom>
          <a:noFill/>
          <a:ln w="28575" algn="ctr">
            <a:solidFill>
              <a:srgbClr val="0070C0"/>
            </a:solidFill>
            <a:round/>
            <a:headEnd/>
            <a:tailEnd type="arrow" w="med" len="med"/>
          </a:ln>
        </p:spPr>
      </p:cxnSp>
      <p:sp>
        <p:nvSpPr>
          <p:cNvPr id="30763" name="Line 67"/>
          <p:cNvSpPr>
            <a:spLocks noChangeShapeType="1"/>
          </p:cNvSpPr>
          <p:nvPr/>
        </p:nvSpPr>
        <p:spPr bwMode="auto">
          <a:xfrm>
            <a:off x="2484438" y="3789363"/>
            <a:ext cx="0" cy="647700"/>
          </a:xfrm>
          <a:prstGeom prst="line">
            <a:avLst/>
          </a:prstGeom>
          <a:noFill/>
          <a:ln w="28575">
            <a:solidFill>
              <a:schemeClr val="tx1"/>
            </a:solidFill>
            <a:round/>
            <a:headEnd/>
            <a:tailEnd/>
          </a:ln>
        </p:spPr>
        <p:txBody>
          <a:bodyPr/>
          <a:lstStyle/>
          <a:p>
            <a:endParaRPr lang="en-US" dirty="0"/>
          </a:p>
        </p:txBody>
      </p:sp>
      <p:cxnSp>
        <p:nvCxnSpPr>
          <p:cNvPr id="30764" name="Straight Connector 34"/>
          <p:cNvCxnSpPr>
            <a:cxnSpLocks noChangeShapeType="1"/>
          </p:cNvCxnSpPr>
          <p:nvPr/>
        </p:nvCxnSpPr>
        <p:spPr bwMode="auto">
          <a:xfrm rot="5400000" flipH="1" flipV="1">
            <a:off x="2341562" y="4146551"/>
            <a:ext cx="576263" cy="4762"/>
          </a:xfrm>
          <a:prstGeom prst="line">
            <a:avLst/>
          </a:prstGeom>
          <a:noFill/>
          <a:ln w="19050" algn="ctr">
            <a:solidFill>
              <a:srgbClr val="0070C0"/>
            </a:solidFill>
            <a:prstDash val="dash"/>
            <a:round/>
            <a:headEnd type="arrow" w="med" len="med"/>
            <a:tailEnd/>
          </a:ln>
        </p:spPr>
      </p:cxnSp>
      <p:cxnSp>
        <p:nvCxnSpPr>
          <p:cNvPr id="30765" name="Straight Connector 35"/>
          <p:cNvCxnSpPr>
            <a:cxnSpLocks noChangeShapeType="1"/>
          </p:cNvCxnSpPr>
          <p:nvPr/>
        </p:nvCxnSpPr>
        <p:spPr bwMode="auto">
          <a:xfrm rot="10800000">
            <a:off x="2627313" y="3860800"/>
            <a:ext cx="1152525" cy="0"/>
          </a:xfrm>
          <a:prstGeom prst="line">
            <a:avLst/>
          </a:prstGeom>
          <a:noFill/>
          <a:ln w="19050" algn="ctr">
            <a:solidFill>
              <a:srgbClr val="0070C0"/>
            </a:solidFill>
            <a:prstDash val="dash"/>
            <a:round/>
            <a:headEnd/>
            <a:tailEnd/>
          </a:ln>
        </p:spPr>
      </p:cxnSp>
      <p:cxnSp>
        <p:nvCxnSpPr>
          <p:cNvPr id="30766" name="Straight Connector 38"/>
          <p:cNvCxnSpPr>
            <a:cxnSpLocks noChangeShapeType="1"/>
          </p:cNvCxnSpPr>
          <p:nvPr/>
        </p:nvCxnSpPr>
        <p:spPr bwMode="auto">
          <a:xfrm rot="5400000" flipH="1" flipV="1">
            <a:off x="3348038" y="3429000"/>
            <a:ext cx="863600" cy="0"/>
          </a:xfrm>
          <a:prstGeom prst="line">
            <a:avLst/>
          </a:prstGeom>
          <a:noFill/>
          <a:ln w="19050" algn="ctr">
            <a:solidFill>
              <a:srgbClr val="0070C0"/>
            </a:solidFill>
            <a:prstDash val="dash"/>
            <a:round/>
            <a:headEnd/>
            <a:tailEnd type="arrow" w="med" len="med"/>
          </a:ln>
        </p:spPr>
      </p:cxnSp>
      <p:sp>
        <p:nvSpPr>
          <p:cNvPr id="30767" name="TextBox 44"/>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
        <p:nvSpPr>
          <p:cNvPr id="20551" name="Rectangle 27"/>
          <p:cNvSpPr>
            <a:spLocks noChangeArrowheads="1"/>
          </p:cNvSpPr>
          <p:nvPr/>
        </p:nvSpPr>
        <p:spPr bwMode="auto">
          <a:xfrm>
            <a:off x="3347864" y="2276872"/>
            <a:ext cx="86409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txBox="1">
            <a:spLocks noGrp="1"/>
          </p:cNvSpPr>
          <p:nvPr/>
        </p:nvSpPr>
        <p:spPr bwMode="auto">
          <a:xfrm>
            <a:off x="8515350" y="6380163"/>
            <a:ext cx="169863" cy="174625"/>
          </a:xfrm>
          <a:prstGeom prst="rect">
            <a:avLst/>
          </a:prstGeom>
          <a:noFill/>
          <a:ln w="9525">
            <a:noFill/>
            <a:miter lim="800000"/>
            <a:headEnd/>
            <a:tailEnd/>
          </a:ln>
        </p:spPr>
        <p:txBody>
          <a:bodyPr lIns="0" tIns="0" rIns="0" bIns="0"/>
          <a:lstStyle/>
          <a:p>
            <a:pPr algn="r">
              <a:lnSpc>
                <a:spcPct val="100000"/>
              </a:lnSpc>
            </a:pPr>
            <a:fld id="{CE1767B9-AA62-4BF4-A6EE-A1106EFE369F}" type="slidenum">
              <a:rPr lang="en-US" sz="800" b="1">
                <a:solidFill>
                  <a:srgbClr val="988888"/>
                </a:solidFill>
              </a:rPr>
              <a:pPr algn="r">
                <a:lnSpc>
                  <a:spcPct val="100000"/>
                </a:lnSpc>
              </a:pPr>
              <a:t>38</a:t>
            </a:fld>
            <a:endParaRPr lang="en-US" sz="800" b="1" dirty="0">
              <a:solidFill>
                <a:srgbClr val="988888"/>
              </a:solidFill>
            </a:endParaRPr>
          </a:p>
        </p:txBody>
      </p:sp>
      <p:sp>
        <p:nvSpPr>
          <p:cNvPr id="31747" name="Rectangle 2"/>
          <p:cNvSpPr>
            <a:spLocks noGrp="1" noChangeArrowheads="1"/>
          </p:cNvSpPr>
          <p:nvPr>
            <p:ph type="title"/>
          </p:nvPr>
        </p:nvSpPr>
        <p:spPr/>
        <p:txBody>
          <a:bodyPr/>
          <a:lstStyle/>
          <a:p>
            <a:pPr eaLnBrk="1" hangingPunct="1"/>
            <a:r>
              <a:rPr lang="en-US" dirty="0" smtClean="0"/>
              <a:t>ME Topology – Add Other Endpoint Types</a:t>
            </a:r>
          </a:p>
        </p:txBody>
      </p:sp>
      <p:sp>
        <p:nvSpPr>
          <p:cNvPr id="20559" name="Rectangle 7"/>
          <p:cNvSpPr>
            <a:spLocks noChangeArrowheads="1"/>
          </p:cNvSpPr>
          <p:nvPr/>
        </p:nvSpPr>
        <p:spPr bwMode="auto">
          <a:xfrm>
            <a:off x="3563888" y="4437112"/>
            <a:ext cx="115212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AVCS</a:t>
            </a:r>
          </a:p>
          <a:p>
            <a:pPr algn="ctr">
              <a:defRPr/>
            </a:pPr>
            <a:r>
              <a:rPr lang="en-US" dirty="0">
                <a:solidFill>
                  <a:schemeClr val="tx1">
                    <a:lumMod val="95000"/>
                    <a:lumOff val="5000"/>
                  </a:schemeClr>
                </a:solidFill>
              </a:rPr>
              <a:t>Endpoint</a:t>
            </a:r>
          </a:p>
        </p:txBody>
      </p:sp>
      <p:sp>
        <p:nvSpPr>
          <p:cNvPr id="20493" name="Rectangle 19"/>
          <p:cNvSpPr>
            <a:spLocks noChangeArrowheads="1"/>
          </p:cNvSpPr>
          <p:nvPr/>
        </p:nvSpPr>
        <p:spPr bwMode="auto">
          <a:xfrm>
            <a:off x="1979712" y="4437112"/>
            <a:ext cx="143219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Flare/A175</a:t>
            </a:r>
          </a:p>
          <a:p>
            <a:pPr algn="ctr">
              <a:defRPr/>
            </a:pPr>
            <a:r>
              <a:rPr lang="en-US" dirty="0">
                <a:solidFill>
                  <a:schemeClr val="tx1">
                    <a:lumMod val="95000"/>
                    <a:lumOff val="5000"/>
                  </a:schemeClr>
                </a:solidFill>
              </a:rPr>
              <a:t>Endpoint</a:t>
            </a:r>
          </a:p>
        </p:txBody>
      </p:sp>
      <p:sp>
        <p:nvSpPr>
          <p:cNvPr id="20496" name="Rectangle 24"/>
          <p:cNvSpPr>
            <a:spLocks noChangeArrowheads="1"/>
          </p:cNvSpPr>
          <p:nvPr/>
        </p:nvSpPr>
        <p:spPr bwMode="auto">
          <a:xfrm>
            <a:off x="6876256" y="4437112"/>
            <a:ext cx="1944216"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rgbClr val="0D0D0D"/>
                </a:solidFill>
              </a:rPr>
              <a:t>Avaya one-X™</a:t>
            </a:r>
            <a:br>
              <a:rPr lang="en-US" dirty="0">
                <a:solidFill>
                  <a:srgbClr val="0D0D0D"/>
                </a:solidFill>
              </a:rPr>
            </a:br>
            <a:r>
              <a:rPr lang="en-US" dirty="0">
                <a:solidFill>
                  <a:srgbClr val="0D0D0D"/>
                </a:solidFill>
              </a:rPr>
              <a:t>Communicator</a:t>
            </a:r>
          </a:p>
        </p:txBody>
      </p:sp>
      <p:sp>
        <p:nvSpPr>
          <p:cNvPr id="31760"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31761" name="Line 35"/>
          <p:cNvSpPr>
            <a:spLocks noChangeShapeType="1"/>
          </p:cNvSpPr>
          <p:nvPr/>
        </p:nvSpPr>
        <p:spPr bwMode="auto">
          <a:xfrm>
            <a:off x="5076825" y="2997200"/>
            <a:ext cx="0" cy="792163"/>
          </a:xfrm>
          <a:prstGeom prst="line">
            <a:avLst/>
          </a:prstGeom>
          <a:noFill/>
          <a:ln w="28575">
            <a:solidFill>
              <a:schemeClr val="tx1"/>
            </a:solidFill>
            <a:round/>
            <a:headEnd/>
            <a:tailEnd/>
          </a:ln>
        </p:spPr>
        <p:txBody>
          <a:bodyPr/>
          <a:lstStyle/>
          <a:p>
            <a:endParaRPr lang="en-US" dirty="0"/>
          </a:p>
        </p:txBody>
      </p:sp>
      <p:sp>
        <p:nvSpPr>
          <p:cNvPr id="31762" name="Line 37"/>
          <p:cNvSpPr>
            <a:spLocks noChangeShapeType="1"/>
          </p:cNvSpPr>
          <p:nvPr/>
        </p:nvSpPr>
        <p:spPr bwMode="auto">
          <a:xfrm>
            <a:off x="2484438" y="3789363"/>
            <a:ext cx="0" cy="647700"/>
          </a:xfrm>
          <a:prstGeom prst="line">
            <a:avLst/>
          </a:prstGeom>
          <a:noFill/>
          <a:ln w="28575">
            <a:solidFill>
              <a:schemeClr val="tx1"/>
            </a:solidFill>
            <a:round/>
            <a:headEnd/>
            <a:tailEnd/>
          </a:ln>
        </p:spPr>
        <p:txBody>
          <a:bodyPr/>
          <a:lstStyle/>
          <a:p>
            <a:endParaRPr lang="en-US" dirty="0"/>
          </a:p>
        </p:txBody>
      </p:sp>
      <p:sp>
        <p:nvSpPr>
          <p:cNvPr id="31763" name="Line 38"/>
          <p:cNvSpPr>
            <a:spLocks noChangeShapeType="1"/>
          </p:cNvSpPr>
          <p:nvPr/>
        </p:nvSpPr>
        <p:spPr bwMode="auto">
          <a:xfrm flipV="1">
            <a:off x="6732588" y="2997200"/>
            <a:ext cx="0" cy="792163"/>
          </a:xfrm>
          <a:prstGeom prst="line">
            <a:avLst/>
          </a:prstGeom>
          <a:noFill/>
          <a:ln w="28575">
            <a:solidFill>
              <a:schemeClr val="tx1"/>
            </a:solidFill>
            <a:round/>
            <a:headEnd/>
            <a:tailEnd/>
          </a:ln>
        </p:spPr>
        <p:txBody>
          <a:bodyPr/>
          <a:lstStyle/>
          <a:p>
            <a:endParaRPr lang="en-US" dirty="0"/>
          </a:p>
        </p:txBody>
      </p:sp>
      <p:sp>
        <p:nvSpPr>
          <p:cNvPr id="31764" name="Line 42"/>
          <p:cNvSpPr>
            <a:spLocks noChangeShapeType="1"/>
          </p:cNvSpPr>
          <p:nvPr/>
        </p:nvSpPr>
        <p:spPr bwMode="auto">
          <a:xfrm>
            <a:off x="8172450" y="2997200"/>
            <a:ext cx="0" cy="792163"/>
          </a:xfrm>
          <a:prstGeom prst="line">
            <a:avLst/>
          </a:prstGeom>
          <a:noFill/>
          <a:ln w="28575">
            <a:solidFill>
              <a:schemeClr val="tx1"/>
            </a:solidFill>
            <a:round/>
            <a:headEnd/>
            <a:tailEnd/>
          </a:ln>
        </p:spPr>
        <p:txBody>
          <a:bodyPr/>
          <a:lstStyle/>
          <a:p>
            <a:endParaRPr lang="en-US" dirty="0"/>
          </a:p>
        </p:txBody>
      </p:sp>
      <p:sp>
        <p:nvSpPr>
          <p:cNvPr id="31765"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31766" name="Line 46"/>
          <p:cNvSpPr>
            <a:spLocks noChangeShapeType="1"/>
          </p:cNvSpPr>
          <p:nvPr/>
        </p:nvSpPr>
        <p:spPr bwMode="auto">
          <a:xfrm>
            <a:off x="2700338" y="2997200"/>
            <a:ext cx="0" cy="792163"/>
          </a:xfrm>
          <a:prstGeom prst="line">
            <a:avLst/>
          </a:prstGeom>
          <a:noFill/>
          <a:ln w="28575">
            <a:solidFill>
              <a:schemeClr val="tx1"/>
            </a:solidFill>
            <a:round/>
            <a:headEnd/>
            <a:tailEnd/>
          </a:ln>
        </p:spPr>
        <p:txBody>
          <a:bodyPr/>
          <a:lstStyle/>
          <a:p>
            <a:endParaRPr lang="en-US" dirty="0"/>
          </a:p>
        </p:txBody>
      </p:sp>
      <p:sp>
        <p:nvSpPr>
          <p:cNvPr id="20521" name="Rectangle 51"/>
          <p:cNvSpPr>
            <a:spLocks noChangeArrowheads="1"/>
          </p:cNvSpPr>
          <p:nvPr/>
        </p:nvSpPr>
        <p:spPr bwMode="auto">
          <a:xfrm>
            <a:off x="4860032" y="4437112"/>
            <a:ext cx="1872208" cy="6858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96X1/96XX</a:t>
            </a:r>
          </a:p>
          <a:p>
            <a:pPr algn="ctr">
              <a:defRPr/>
            </a:pPr>
            <a:r>
              <a:rPr lang="en-US" dirty="0">
                <a:solidFill>
                  <a:schemeClr val="tx1">
                    <a:lumMod val="95000"/>
                    <a:lumOff val="5000"/>
                  </a:schemeClr>
                </a:solidFill>
              </a:rPr>
              <a:t>Endpoint</a:t>
            </a:r>
          </a:p>
        </p:txBody>
      </p:sp>
      <p:sp>
        <p:nvSpPr>
          <p:cNvPr id="31770" name="Line 66"/>
          <p:cNvSpPr>
            <a:spLocks noChangeShapeType="1"/>
          </p:cNvSpPr>
          <p:nvPr/>
        </p:nvSpPr>
        <p:spPr bwMode="auto">
          <a:xfrm flipV="1">
            <a:off x="3563938" y="2997200"/>
            <a:ext cx="0" cy="792163"/>
          </a:xfrm>
          <a:prstGeom prst="line">
            <a:avLst/>
          </a:prstGeom>
          <a:noFill/>
          <a:ln w="28575">
            <a:solidFill>
              <a:schemeClr val="tx1"/>
            </a:solidFill>
            <a:round/>
            <a:headEnd/>
            <a:tailEnd/>
          </a:ln>
        </p:spPr>
        <p:txBody>
          <a:bodyPr/>
          <a:lstStyle/>
          <a:p>
            <a:endParaRPr lang="en-US" dirty="0"/>
          </a:p>
        </p:txBody>
      </p:sp>
      <p:sp>
        <p:nvSpPr>
          <p:cNvPr id="31771" name="Line 67"/>
          <p:cNvSpPr>
            <a:spLocks noChangeShapeType="1"/>
          </p:cNvSpPr>
          <p:nvPr/>
        </p:nvSpPr>
        <p:spPr bwMode="auto">
          <a:xfrm>
            <a:off x="971550" y="3789363"/>
            <a:ext cx="0" cy="647700"/>
          </a:xfrm>
          <a:prstGeom prst="line">
            <a:avLst/>
          </a:prstGeom>
          <a:noFill/>
          <a:ln w="28575">
            <a:solidFill>
              <a:schemeClr val="tx1"/>
            </a:solidFill>
            <a:round/>
            <a:headEnd/>
            <a:tailEnd/>
          </a:ln>
        </p:spPr>
        <p:txBody>
          <a:bodyPr/>
          <a:lstStyle/>
          <a:p>
            <a:endParaRPr lang="en-US" dirty="0"/>
          </a:p>
        </p:txBody>
      </p:sp>
      <p:sp>
        <p:nvSpPr>
          <p:cNvPr id="31772"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63" name="Rectangle 27"/>
          <p:cNvSpPr>
            <a:spLocks noChangeArrowheads="1"/>
          </p:cNvSpPr>
          <p:nvPr/>
        </p:nvSpPr>
        <p:spPr bwMode="auto">
          <a:xfrm>
            <a:off x="4355976"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System</a:t>
            </a:r>
          </a:p>
          <a:p>
            <a:pPr algn="ctr">
              <a:defRPr/>
            </a:pPr>
            <a:r>
              <a:rPr lang="en-US" dirty="0">
                <a:solidFill>
                  <a:schemeClr val="tx1">
                    <a:lumMod val="95000"/>
                    <a:lumOff val="5000"/>
                  </a:schemeClr>
                </a:solidFill>
              </a:rPr>
              <a:t>Manager</a:t>
            </a:r>
          </a:p>
        </p:txBody>
      </p:sp>
      <p:sp>
        <p:nvSpPr>
          <p:cNvPr id="64" name="Rectangle 27"/>
          <p:cNvSpPr>
            <a:spLocks noChangeArrowheads="1"/>
          </p:cNvSpPr>
          <p:nvPr/>
        </p:nvSpPr>
        <p:spPr bwMode="auto">
          <a:xfrm>
            <a:off x="2195736" y="2276872"/>
            <a:ext cx="1008112"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CM-ES</a:t>
            </a:r>
          </a:p>
        </p:txBody>
      </p:sp>
      <p:sp>
        <p:nvSpPr>
          <p:cNvPr id="65" name="Rectangle 27"/>
          <p:cNvSpPr>
            <a:spLocks noChangeArrowheads="1"/>
          </p:cNvSpPr>
          <p:nvPr/>
        </p:nvSpPr>
        <p:spPr bwMode="auto">
          <a:xfrm>
            <a:off x="6012160" y="2276872"/>
            <a:ext cx="1440160"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Presence</a:t>
            </a:r>
          </a:p>
          <a:p>
            <a:pPr algn="ctr">
              <a:defRPr/>
            </a:pPr>
            <a:r>
              <a:rPr lang="en-US" dirty="0">
                <a:solidFill>
                  <a:schemeClr val="tx1">
                    <a:lumMod val="95000"/>
                    <a:lumOff val="5000"/>
                  </a:schemeClr>
                </a:solidFill>
              </a:rPr>
              <a:t>Server</a:t>
            </a:r>
          </a:p>
        </p:txBody>
      </p:sp>
      <p:sp>
        <p:nvSpPr>
          <p:cNvPr id="66" name="Rectangle 27"/>
          <p:cNvSpPr>
            <a:spLocks noChangeArrowheads="1"/>
          </p:cNvSpPr>
          <p:nvPr/>
        </p:nvSpPr>
        <p:spPr bwMode="auto">
          <a:xfrm>
            <a:off x="7596336"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Utility</a:t>
            </a:r>
          </a:p>
          <a:p>
            <a:pPr algn="ctr">
              <a:defRPr/>
            </a:pPr>
            <a:r>
              <a:rPr lang="en-US" dirty="0">
                <a:solidFill>
                  <a:schemeClr val="tx1">
                    <a:lumMod val="95000"/>
                    <a:lumOff val="5000"/>
                  </a:schemeClr>
                </a:solidFill>
              </a:rPr>
              <a:t>Server</a:t>
            </a:r>
          </a:p>
        </p:txBody>
      </p:sp>
      <p:sp>
        <p:nvSpPr>
          <p:cNvPr id="31785" name="Line 37"/>
          <p:cNvSpPr>
            <a:spLocks noChangeShapeType="1"/>
          </p:cNvSpPr>
          <p:nvPr/>
        </p:nvSpPr>
        <p:spPr bwMode="auto">
          <a:xfrm>
            <a:off x="5867400" y="3789363"/>
            <a:ext cx="0" cy="647700"/>
          </a:xfrm>
          <a:prstGeom prst="line">
            <a:avLst/>
          </a:prstGeom>
          <a:noFill/>
          <a:ln w="28575">
            <a:solidFill>
              <a:schemeClr val="tx1"/>
            </a:solidFill>
            <a:round/>
            <a:headEnd/>
            <a:tailEnd/>
          </a:ln>
        </p:spPr>
        <p:txBody>
          <a:bodyPr/>
          <a:lstStyle/>
          <a:p>
            <a:endParaRPr lang="en-US" dirty="0"/>
          </a:p>
        </p:txBody>
      </p:sp>
      <p:sp>
        <p:nvSpPr>
          <p:cNvPr id="31786" name="Line 37"/>
          <p:cNvSpPr>
            <a:spLocks noChangeShapeType="1"/>
          </p:cNvSpPr>
          <p:nvPr/>
        </p:nvSpPr>
        <p:spPr bwMode="auto">
          <a:xfrm>
            <a:off x="4140200" y="3789363"/>
            <a:ext cx="0" cy="647700"/>
          </a:xfrm>
          <a:prstGeom prst="line">
            <a:avLst/>
          </a:prstGeom>
          <a:noFill/>
          <a:ln w="28575">
            <a:solidFill>
              <a:schemeClr val="tx1"/>
            </a:solidFill>
            <a:round/>
            <a:headEnd/>
            <a:tailEnd/>
          </a:ln>
        </p:spPr>
        <p:txBody>
          <a:bodyPr/>
          <a:lstStyle/>
          <a:p>
            <a:endParaRPr lang="en-US" dirty="0"/>
          </a:p>
        </p:txBody>
      </p:sp>
      <p:sp>
        <p:nvSpPr>
          <p:cNvPr id="31787" name="Line 37"/>
          <p:cNvSpPr>
            <a:spLocks noChangeShapeType="1"/>
          </p:cNvSpPr>
          <p:nvPr/>
        </p:nvSpPr>
        <p:spPr bwMode="auto">
          <a:xfrm>
            <a:off x="7596188" y="3789363"/>
            <a:ext cx="0" cy="647700"/>
          </a:xfrm>
          <a:prstGeom prst="line">
            <a:avLst/>
          </a:prstGeom>
          <a:noFill/>
          <a:ln w="28575">
            <a:solidFill>
              <a:schemeClr val="tx1"/>
            </a:solidFill>
            <a:round/>
            <a:headEnd/>
            <a:tailEnd/>
          </a:ln>
        </p:spPr>
        <p:txBody>
          <a:bodyPr/>
          <a:lstStyle/>
          <a:p>
            <a:endParaRPr lang="en-US" dirty="0"/>
          </a:p>
        </p:txBody>
      </p:sp>
      <p:sp>
        <p:nvSpPr>
          <p:cNvPr id="71" name="Rectangle 7"/>
          <p:cNvSpPr>
            <a:spLocks noChangeArrowheads="1"/>
          </p:cNvSpPr>
          <p:nvPr/>
        </p:nvSpPr>
        <p:spPr bwMode="auto">
          <a:xfrm>
            <a:off x="395536" y="4437112"/>
            <a:ext cx="1152128" cy="6858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G430 </a:t>
            </a:r>
          </a:p>
          <a:p>
            <a:pPr algn="ctr">
              <a:defRPr/>
            </a:pPr>
            <a:r>
              <a:rPr lang="en-US" dirty="0">
                <a:solidFill>
                  <a:schemeClr val="tx1">
                    <a:lumMod val="95000"/>
                    <a:lumOff val="5000"/>
                  </a:schemeClr>
                </a:solidFill>
              </a:rPr>
              <a:t>MG</a:t>
            </a:r>
          </a:p>
        </p:txBody>
      </p:sp>
      <p:sp>
        <p:nvSpPr>
          <p:cNvPr id="72" name="Rectangle 27"/>
          <p:cNvSpPr>
            <a:spLocks noChangeArrowheads="1"/>
          </p:cNvSpPr>
          <p:nvPr/>
        </p:nvSpPr>
        <p:spPr bwMode="auto">
          <a:xfrm>
            <a:off x="467544" y="1628800"/>
            <a:ext cx="8280920" cy="432048"/>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solidFill>
            <a:schemeClr val="bg2"/>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31797" name="Line 66"/>
          <p:cNvSpPr>
            <a:spLocks noChangeShapeType="1"/>
          </p:cNvSpPr>
          <p:nvPr/>
        </p:nvSpPr>
        <p:spPr bwMode="auto">
          <a:xfrm flipV="1">
            <a:off x="3924300" y="2997200"/>
            <a:ext cx="0" cy="792163"/>
          </a:xfrm>
          <a:prstGeom prst="line">
            <a:avLst/>
          </a:prstGeom>
          <a:noFill/>
          <a:ln w="28575">
            <a:solidFill>
              <a:schemeClr val="tx1"/>
            </a:solidFill>
            <a:round/>
            <a:headEnd/>
            <a:tailEnd/>
          </a:ln>
        </p:spPr>
        <p:txBody>
          <a:bodyPr/>
          <a:lstStyle/>
          <a:p>
            <a:endParaRPr lang="en-US" dirty="0"/>
          </a:p>
        </p:txBody>
      </p:sp>
      <p:sp>
        <p:nvSpPr>
          <p:cNvPr id="31798" name="TextBox 29"/>
          <p:cNvSpPr txBox="1">
            <a:spLocks noChangeArrowheads="1"/>
          </p:cNvSpPr>
          <p:nvPr/>
        </p:nvSpPr>
        <p:spPr bwMode="auto">
          <a:xfrm>
            <a:off x="827088" y="5373688"/>
            <a:ext cx="7345362" cy="1138773"/>
          </a:xfrm>
          <a:prstGeom prst="rect">
            <a:avLst/>
          </a:prstGeom>
          <a:noFill/>
          <a:ln w="28575">
            <a:solidFill>
              <a:srgbClr val="FF0000"/>
            </a:solidFill>
            <a:miter lim="800000"/>
            <a:headEnd/>
            <a:tailEnd/>
          </a:ln>
        </p:spPr>
        <p:txBody>
          <a:bodyPr>
            <a:spAutoFit/>
          </a:bodyPr>
          <a:lstStyle/>
          <a:p>
            <a:pPr algn="l"/>
            <a:r>
              <a:rPr lang="en-US" sz="2000" b="1" dirty="0"/>
              <a:t>Administer, Set up, and Connect other Endpoints</a:t>
            </a:r>
          </a:p>
          <a:p>
            <a:pPr algn="l">
              <a:buFont typeface="Arial" charset="0"/>
              <a:buChar char="•"/>
            </a:pPr>
            <a:r>
              <a:rPr lang="en-US" sz="1600" dirty="0">
                <a:solidFill>
                  <a:srgbClr val="5A7614"/>
                </a:solidFill>
              </a:rPr>
              <a:t> </a:t>
            </a:r>
            <a:r>
              <a:rPr lang="en-US" sz="1600" dirty="0">
                <a:solidFill>
                  <a:srgbClr val="FF0000"/>
                </a:solidFill>
              </a:rPr>
              <a:t>All Acquire IP address, SIP Registrar IP Address from Utility Server</a:t>
            </a:r>
          </a:p>
          <a:p>
            <a:pPr algn="l">
              <a:buFont typeface="Arial" charset="0"/>
              <a:buChar char="•"/>
            </a:pPr>
            <a:r>
              <a:rPr lang="en-US" sz="1600" dirty="0">
                <a:solidFill>
                  <a:srgbClr val="5A7614"/>
                </a:solidFill>
              </a:rPr>
              <a:t> 96X1/96XX Endpoints Update Their Software Automatically</a:t>
            </a:r>
          </a:p>
          <a:p>
            <a:pPr algn="l">
              <a:buFont typeface="Arial" charset="0"/>
              <a:buChar char="•"/>
            </a:pPr>
            <a:r>
              <a:rPr lang="en-US" sz="1600" dirty="0">
                <a:solidFill>
                  <a:srgbClr val="5A7614"/>
                </a:solidFill>
              </a:rPr>
              <a:t> </a:t>
            </a:r>
            <a:r>
              <a:rPr lang="en-US" sz="1600" dirty="0">
                <a:solidFill>
                  <a:srgbClr val="0070C0"/>
                </a:solidFill>
              </a:rPr>
              <a:t>All Endpoints Register with the SM Asset</a:t>
            </a:r>
          </a:p>
        </p:txBody>
      </p:sp>
      <p:cxnSp>
        <p:nvCxnSpPr>
          <p:cNvPr id="31799" name="Straight Connector 30"/>
          <p:cNvCxnSpPr>
            <a:cxnSpLocks noChangeShapeType="1"/>
          </p:cNvCxnSpPr>
          <p:nvPr/>
        </p:nvCxnSpPr>
        <p:spPr bwMode="auto">
          <a:xfrm rot="10800000">
            <a:off x="4284663" y="3860800"/>
            <a:ext cx="3455987" cy="0"/>
          </a:xfrm>
          <a:prstGeom prst="line">
            <a:avLst/>
          </a:prstGeom>
          <a:noFill/>
          <a:ln w="19050" algn="ctr">
            <a:solidFill>
              <a:srgbClr val="F42818"/>
            </a:solidFill>
            <a:prstDash val="dash"/>
            <a:round/>
            <a:headEnd/>
            <a:tailEnd/>
          </a:ln>
        </p:spPr>
      </p:cxnSp>
      <p:cxnSp>
        <p:nvCxnSpPr>
          <p:cNvPr id="31800" name="Straight Connector 32"/>
          <p:cNvCxnSpPr>
            <a:cxnSpLocks noChangeShapeType="1"/>
          </p:cNvCxnSpPr>
          <p:nvPr/>
        </p:nvCxnSpPr>
        <p:spPr bwMode="auto">
          <a:xfrm rot="10800000">
            <a:off x="6011863" y="4005263"/>
            <a:ext cx="1873250" cy="0"/>
          </a:xfrm>
          <a:prstGeom prst="line">
            <a:avLst/>
          </a:prstGeom>
          <a:noFill/>
          <a:ln w="19050" algn="ctr">
            <a:solidFill>
              <a:srgbClr val="F42818"/>
            </a:solidFill>
            <a:prstDash val="dash"/>
            <a:round/>
            <a:headEnd/>
            <a:tailEnd/>
          </a:ln>
        </p:spPr>
      </p:cxnSp>
      <p:cxnSp>
        <p:nvCxnSpPr>
          <p:cNvPr id="31801" name="Straight Connector 33"/>
          <p:cNvCxnSpPr>
            <a:cxnSpLocks noChangeShapeType="1"/>
          </p:cNvCxnSpPr>
          <p:nvPr/>
        </p:nvCxnSpPr>
        <p:spPr bwMode="auto">
          <a:xfrm rot="5400000">
            <a:off x="3996531" y="4148932"/>
            <a:ext cx="576263" cy="0"/>
          </a:xfrm>
          <a:prstGeom prst="line">
            <a:avLst/>
          </a:prstGeom>
          <a:noFill/>
          <a:ln w="19050" algn="ctr">
            <a:solidFill>
              <a:srgbClr val="F42818"/>
            </a:solidFill>
            <a:prstDash val="dash"/>
            <a:round/>
            <a:headEnd/>
            <a:tailEnd/>
          </a:ln>
        </p:spPr>
      </p:cxnSp>
      <p:sp>
        <p:nvSpPr>
          <p:cNvPr id="31802" name="TextBox 39"/>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cxnSp>
        <p:nvCxnSpPr>
          <p:cNvPr id="31803" name="Straight Connector 40"/>
          <p:cNvCxnSpPr>
            <a:cxnSpLocks noChangeShapeType="1"/>
          </p:cNvCxnSpPr>
          <p:nvPr/>
        </p:nvCxnSpPr>
        <p:spPr bwMode="auto">
          <a:xfrm rot="5400000">
            <a:off x="5795963" y="4221163"/>
            <a:ext cx="431800" cy="0"/>
          </a:xfrm>
          <a:prstGeom prst="line">
            <a:avLst/>
          </a:prstGeom>
          <a:noFill/>
          <a:ln w="19050" algn="ctr">
            <a:solidFill>
              <a:srgbClr val="F42818"/>
            </a:solidFill>
            <a:prstDash val="dash"/>
            <a:round/>
            <a:headEnd/>
            <a:tailEnd/>
          </a:ln>
        </p:spPr>
      </p:cxnSp>
      <p:cxnSp>
        <p:nvCxnSpPr>
          <p:cNvPr id="31804" name="Straight Connector 45"/>
          <p:cNvCxnSpPr>
            <a:cxnSpLocks noChangeShapeType="1"/>
          </p:cNvCxnSpPr>
          <p:nvPr/>
        </p:nvCxnSpPr>
        <p:spPr bwMode="auto">
          <a:xfrm rot="5400000">
            <a:off x="7344569" y="3464719"/>
            <a:ext cx="792162" cy="0"/>
          </a:xfrm>
          <a:prstGeom prst="line">
            <a:avLst/>
          </a:prstGeom>
          <a:noFill/>
          <a:ln w="19050" algn="ctr">
            <a:solidFill>
              <a:srgbClr val="F42818"/>
            </a:solidFill>
            <a:prstDash val="dash"/>
            <a:round/>
            <a:headEnd/>
            <a:tailEnd/>
          </a:ln>
        </p:spPr>
      </p:cxnSp>
      <p:cxnSp>
        <p:nvCxnSpPr>
          <p:cNvPr id="31805" name="Straight Connector 46"/>
          <p:cNvCxnSpPr>
            <a:cxnSpLocks noChangeShapeType="1"/>
          </p:cNvCxnSpPr>
          <p:nvPr/>
        </p:nvCxnSpPr>
        <p:spPr bwMode="auto">
          <a:xfrm rot="5400000">
            <a:off x="7416800" y="3536951"/>
            <a:ext cx="936625" cy="0"/>
          </a:xfrm>
          <a:prstGeom prst="line">
            <a:avLst/>
          </a:prstGeom>
          <a:noFill/>
          <a:ln w="19050" algn="ctr">
            <a:solidFill>
              <a:srgbClr val="F42818"/>
            </a:solidFill>
            <a:prstDash val="dash"/>
            <a:round/>
            <a:headEnd/>
            <a:tailEnd/>
          </a:ln>
        </p:spPr>
      </p:cxnSp>
      <p:cxnSp>
        <p:nvCxnSpPr>
          <p:cNvPr id="31806" name="Straight Connector 51"/>
          <p:cNvCxnSpPr>
            <a:cxnSpLocks noChangeShapeType="1"/>
          </p:cNvCxnSpPr>
          <p:nvPr/>
        </p:nvCxnSpPr>
        <p:spPr bwMode="auto">
          <a:xfrm rot="10800000">
            <a:off x="4067175" y="3644900"/>
            <a:ext cx="3241675" cy="0"/>
          </a:xfrm>
          <a:prstGeom prst="line">
            <a:avLst/>
          </a:prstGeom>
          <a:noFill/>
          <a:ln w="19050" algn="ctr">
            <a:solidFill>
              <a:srgbClr val="0070C0"/>
            </a:solidFill>
            <a:prstDash val="dash"/>
            <a:round/>
            <a:headEnd/>
            <a:tailEnd/>
          </a:ln>
        </p:spPr>
      </p:cxnSp>
      <p:cxnSp>
        <p:nvCxnSpPr>
          <p:cNvPr id="31807" name="Straight Connector 52"/>
          <p:cNvCxnSpPr>
            <a:cxnSpLocks noChangeShapeType="1"/>
          </p:cNvCxnSpPr>
          <p:nvPr/>
        </p:nvCxnSpPr>
        <p:spPr bwMode="auto">
          <a:xfrm rot="5400000">
            <a:off x="7343775" y="3752851"/>
            <a:ext cx="1368425" cy="0"/>
          </a:xfrm>
          <a:prstGeom prst="line">
            <a:avLst/>
          </a:prstGeom>
          <a:noFill/>
          <a:ln w="19050" algn="ctr">
            <a:solidFill>
              <a:srgbClr val="F42818"/>
            </a:solidFill>
            <a:prstDash val="dash"/>
            <a:round/>
            <a:headEnd/>
            <a:tailEnd/>
          </a:ln>
        </p:spPr>
      </p:cxnSp>
      <p:cxnSp>
        <p:nvCxnSpPr>
          <p:cNvPr id="31808" name="Straight Connector 55"/>
          <p:cNvCxnSpPr>
            <a:cxnSpLocks noChangeShapeType="1"/>
          </p:cNvCxnSpPr>
          <p:nvPr/>
        </p:nvCxnSpPr>
        <p:spPr bwMode="auto">
          <a:xfrm rot="5400000">
            <a:off x="3779044" y="3356769"/>
            <a:ext cx="576262" cy="0"/>
          </a:xfrm>
          <a:prstGeom prst="line">
            <a:avLst/>
          </a:prstGeom>
          <a:noFill/>
          <a:ln w="19050" algn="ctr">
            <a:solidFill>
              <a:srgbClr val="0070C0"/>
            </a:solidFill>
            <a:prstDash val="dash"/>
            <a:round/>
            <a:headEnd type="arrow" w="med" len="med"/>
            <a:tailEnd/>
          </a:ln>
        </p:spPr>
      </p:cxnSp>
      <p:cxnSp>
        <p:nvCxnSpPr>
          <p:cNvPr id="31809" name="Straight Connector 58"/>
          <p:cNvCxnSpPr>
            <a:cxnSpLocks noChangeShapeType="1"/>
          </p:cNvCxnSpPr>
          <p:nvPr/>
        </p:nvCxnSpPr>
        <p:spPr bwMode="auto">
          <a:xfrm rot="5400000">
            <a:off x="4104481" y="4040982"/>
            <a:ext cx="792163" cy="0"/>
          </a:xfrm>
          <a:prstGeom prst="line">
            <a:avLst/>
          </a:prstGeom>
          <a:noFill/>
          <a:ln w="19050" algn="ctr">
            <a:solidFill>
              <a:srgbClr val="0070C0"/>
            </a:solidFill>
            <a:prstDash val="dash"/>
            <a:round/>
            <a:headEnd type="arrow" w="med" len="med"/>
            <a:tailEnd/>
          </a:ln>
        </p:spPr>
      </p:cxnSp>
      <p:cxnSp>
        <p:nvCxnSpPr>
          <p:cNvPr id="31810" name="Straight Connector 75"/>
          <p:cNvCxnSpPr>
            <a:cxnSpLocks noChangeShapeType="1"/>
          </p:cNvCxnSpPr>
          <p:nvPr/>
        </p:nvCxnSpPr>
        <p:spPr bwMode="auto">
          <a:xfrm rot="5400000">
            <a:off x="5255418" y="4040982"/>
            <a:ext cx="792163" cy="0"/>
          </a:xfrm>
          <a:prstGeom prst="line">
            <a:avLst/>
          </a:prstGeom>
          <a:noFill/>
          <a:ln w="19050" algn="ctr">
            <a:solidFill>
              <a:srgbClr val="0070C0"/>
            </a:solidFill>
            <a:prstDash val="dash"/>
            <a:round/>
            <a:headEnd type="arrow" w="med" len="med"/>
            <a:tailEnd/>
          </a:ln>
        </p:spPr>
      </p:cxnSp>
      <p:cxnSp>
        <p:nvCxnSpPr>
          <p:cNvPr id="31811" name="Straight Connector 76"/>
          <p:cNvCxnSpPr>
            <a:cxnSpLocks noChangeShapeType="1"/>
          </p:cNvCxnSpPr>
          <p:nvPr/>
        </p:nvCxnSpPr>
        <p:spPr bwMode="auto">
          <a:xfrm rot="5400000">
            <a:off x="6912768" y="4040982"/>
            <a:ext cx="792163" cy="0"/>
          </a:xfrm>
          <a:prstGeom prst="line">
            <a:avLst/>
          </a:prstGeom>
          <a:noFill/>
          <a:ln w="19050" algn="ctr">
            <a:solidFill>
              <a:srgbClr val="0070C0"/>
            </a:solidFill>
            <a:prstDash val="dash"/>
            <a:round/>
            <a:headEnd type="arrow" w="med" len="med"/>
            <a:tailEnd/>
          </a:ln>
        </p:spPr>
      </p:cxnSp>
      <p:sp>
        <p:nvSpPr>
          <p:cNvPr id="20551" name="Rectangle 27"/>
          <p:cNvSpPr>
            <a:spLocks noChangeArrowheads="1"/>
          </p:cNvSpPr>
          <p:nvPr/>
        </p:nvSpPr>
        <p:spPr bwMode="auto">
          <a:xfrm>
            <a:off x="3347864" y="2276872"/>
            <a:ext cx="864096"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SM</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dirty="0" smtClean="0"/>
              <a:t>Intelligent Workbook</a:t>
            </a:r>
          </a:p>
        </p:txBody>
      </p:sp>
      <p:sp>
        <p:nvSpPr>
          <p:cNvPr id="34819" name="Content Placeholder 2"/>
          <p:cNvSpPr>
            <a:spLocks noGrp="1"/>
          </p:cNvSpPr>
          <p:nvPr>
            <p:ph idx="1"/>
          </p:nvPr>
        </p:nvSpPr>
        <p:spPr/>
        <p:txBody>
          <a:bodyPr/>
          <a:lstStyle/>
          <a:p>
            <a:pPr lvl="1"/>
            <a:r>
              <a:rPr lang="en-US" dirty="0" smtClean="0"/>
              <a:t>The ME Intelligent Workbook is a Microsoft Excel 2003 or 2007 Spreadsheet with multiple worksheets.</a:t>
            </a:r>
          </a:p>
          <a:p>
            <a:pPr lvl="1"/>
            <a:r>
              <a:rPr lang="en-US" dirty="0" smtClean="0"/>
              <a:t>Download the ME Intelligent Workbook from support.avaya.com or the GMI Portal.</a:t>
            </a:r>
          </a:p>
          <a:p>
            <a:pPr lvl="1"/>
            <a:r>
              <a:rPr lang="en-US" dirty="0" smtClean="0"/>
              <a:t>All cells are protected except the customer system’s values column on the Configuration Data worksheet.</a:t>
            </a:r>
          </a:p>
          <a:p>
            <a:pPr lvl="1"/>
            <a:r>
              <a:rPr lang="en-US" dirty="0" smtClean="0"/>
              <a:t>Values entered on the Configuration Data worksheet populate cells throughout the workbook as those values are referenced by the procedures.  Those values appear in bold green font, to distinguish them from non-user-set values.</a:t>
            </a:r>
          </a:p>
          <a:p>
            <a:pPr lvl="1"/>
            <a:r>
              <a:rPr lang="en-US" dirty="0" smtClean="0"/>
              <a:t>Each ME Intelligent Workbook is tied to a specific ME template, since the software versions specified in the workbook change from template to template.</a:t>
            </a:r>
          </a:p>
          <a:p>
            <a:pPr lvl="1"/>
            <a:endParaRPr lang="en-US" dirty="0" smtClean="0"/>
          </a:p>
          <a:p>
            <a:pPr eaLnBrk="1" hangingPunct="1">
              <a:buFont typeface="Webdings" pitchFamily="18" charset="2"/>
              <a:buNone/>
            </a:pPr>
            <a:endParaRPr lang="en-US" dirty="0" smtClean="0"/>
          </a:p>
          <a:p>
            <a:pPr eaLnBrk="1" hangingPunct="1"/>
            <a:endParaRPr lang="en-US" dirty="0" smtClean="0"/>
          </a:p>
        </p:txBody>
      </p:sp>
      <p:sp>
        <p:nvSpPr>
          <p:cNvPr id="34820" name="Slide Number Placeholder 3"/>
          <p:cNvSpPr>
            <a:spLocks noGrp="1"/>
          </p:cNvSpPr>
          <p:nvPr>
            <p:ph type="sldNum" sz="quarter" idx="10"/>
          </p:nvPr>
        </p:nvSpPr>
        <p:spPr>
          <a:noFill/>
        </p:spPr>
        <p:txBody>
          <a:bodyPr/>
          <a:lstStyle/>
          <a:p>
            <a:fld id="{DF1D44F2-D504-4AC7-9DB6-FDDE5C8B381D}" type="slidenum">
              <a:rPr lang="en-US" smtClean="0"/>
              <a:pPr/>
              <a:t>39</a:t>
            </a:fld>
            <a:endParaRPr lang="en-US" dirty="0" smtClean="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381000" y="533400"/>
            <a:ext cx="7069138" cy="720725"/>
          </a:xfrm>
        </p:spPr>
        <p:txBody>
          <a:bodyPr lIns="91440" tIns="45720" rIns="91440" bIns="45720" anchor="ctr"/>
          <a:lstStyle/>
          <a:p>
            <a:r>
              <a:rPr lang="en-US" dirty="0" smtClean="0"/>
              <a:t>ME </a:t>
            </a:r>
            <a:r>
              <a:rPr lang="en-US" dirty="0" err="1" smtClean="0"/>
              <a:t>vs</a:t>
            </a:r>
            <a:r>
              <a:rPr lang="en-US" dirty="0" smtClean="0"/>
              <a:t> CS – Nutshell level</a:t>
            </a:r>
          </a:p>
        </p:txBody>
      </p:sp>
      <p:sp>
        <p:nvSpPr>
          <p:cNvPr id="15363" name="Rectangle 3"/>
          <p:cNvSpPr>
            <a:spLocks noGrp="1" noChangeArrowheads="1"/>
          </p:cNvSpPr>
          <p:nvPr>
            <p:ph type="body" idx="4294967295"/>
          </p:nvPr>
        </p:nvSpPr>
        <p:spPr>
          <a:xfrm>
            <a:off x="228600" y="1371600"/>
            <a:ext cx="8585200" cy="4924425"/>
          </a:xfrm>
        </p:spPr>
        <p:txBody>
          <a:bodyPr lIns="91440" tIns="45720" rIns="91440" bIns="45720"/>
          <a:lstStyle/>
          <a:p>
            <a:pPr marL="284163" indent="-284163"/>
            <a:r>
              <a:rPr lang="en-US" sz="2200" dirty="0" smtClean="0"/>
              <a:t>CS = Collaboration Server , ME = Midsize Enterprise</a:t>
            </a:r>
          </a:p>
          <a:p>
            <a:pPr marL="284163" indent="-284163"/>
            <a:r>
              <a:rPr lang="en-US" sz="2200" dirty="0" smtClean="0"/>
              <a:t>(not CES and MES anymore)</a:t>
            </a:r>
          </a:p>
          <a:p>
            <a:pPr marL="284163" indent="-284163"/>
            <a:r>
              <a:rPr lang="en-US" sz="2200" dirty="0" smtClean="0"/>
              <a:t>CS + AES,SBC &amp; CMM = ME</a:t>
            </a:r>
          </a:p>
          <a:p>
            <a:pPr marL="284163" indent="-284163"/>
            <a:r>
              <a:rPr lang="en-US" sz="2200" dirty="0" smtClean="0"/>
              <a:t>CS small 75 users, ME bigger 1000 users</a:t>
            </a:r>
          </a:p>
          <a:p>
            <a:pPr marL="284163" indent="-284163"/>
            <a:r>
              <a:rPr lang="en-US" sz="2200" dirty="0" smtClean="0"/>
              <a:t>Initially CS was targeted as a demo system for customers to “dip their toe in the water”</a:t>
            </a:r>
          </a:p>
          <a:p>
            <a:pPr marL="284163" indent="-284163"/>
            <a:r>
              <a:rPr lang="en-US" sz="2200" dirty="0" smtClean="0"/>
              <a:t>ME is a full production version of the above</a:t>
            </a:r>
          </a:p>
          <a:p>
            <a:pPr marL="284163" lvl="1" indent="-284163">
              <a:spcBef>
                <a:spcPct val="55000"/>
              </a:spcBef>
              <a:buClr>
                <a:schemeClr val="accent2"/>
              </a:buClr>
              <a:buFont typeface="Webdings" pitchFamily="18" charset="2"/>
              <a:buChar char="4"/>
            </a:pPr>
            <a:r>
              <a:rPr lang="en-US" dirty="0" smtClean="0"/>
              <a:t>ME and CS incorporates CM-ES, </a:t>
            </a:r>
            <a:r>
              <a:rPr lang="en-US" u="sng" dirty="0" smtClean="0"/>
              <a:t>not</a:t>
            </a:r>
            <a:r>
              <a:rPr lang="en-US" dirty="0" smtClean="0"/>
              <a:t> CM-FS.  Use of sequenced applications in the half-call model is not tested and not supported.</a:t>
            </a:r>
          </a:p>
          <a:p>
            <a:pPr marL="284163" indent="-284163">
              <a:buNone/>
            </a:pPr>
            <a:endParaRPr lang="en-US" dirty="0" smtClean="0"/>
          </a:p>
          <a:p>
            <a:pPr marL="284163" indent="-284163"/>
            <a:endParaRPr lang="en-US" dirty="0" smtClean="0"/>
          </a:p>
          <a:p>
            <a:pPr marL="284163" indent="-284163"/>
            <a:endParaRPr lang="en-US" dirty="0" smtClean="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smtClean="0"/>
              <a:t>Intelligent Workbook</a:t>
            </a:r>
          </a:p>
        </p:txBody>
      </p:sp>
      <p:sp>
        <p:nvSpPr>
          <p:cNvPr id="35843" name="Slide Number Placeholder 3"/>
          <p:cNvSpPr>
            <a:spLocks noGrp="1"/>
          </p:cNvSpPr>
          <p:nvPr>
            <p:ph type="sldNum" sz="quarter" idx="10"/>
          </p:nvPr>
        </p:nvSpPr>
        <p:spPr>
          <a:noFill/>
        </p:spPr>
        <p:txBody>
          <a:bodyPr/>
          <a:lstStyle/>
          <a:p>
            <a:fld id="{6293835D-3C9E-4072-BF6D-40DEA8CE3482}" type="slidenum">
              <a:rPr lang="en-US" smtClean="0"/>
              <a:pPr/>
              <a:t>40</a:t>
            </a:fld>
            <a:endParaRPr lang="en-US" dirty="0" smtClean="0"/>
          </a:p>
        </p:txBody>
      </p:sp>
      <p:sp>
        <p:nvSpPr>
          <p:cNvPr id="6" name="Title 1"/>
          <p:cNvSpPr txBox="1">
            <a:spLocks/>
          </p:cNvSpPr>
          <p:nvPr/>
        </p:nvSpPr>
        <p:spPr bwMode="auto">
          <a:xfrm>
            <a:off x="838200" y="1371600"/>
            <a:ext cx="7069138" cy="415925"/>
          </a:xfrm>
          <a:prstGeom prst="rect">
            <a:avLst/>
          </a:prstGeom>
          <a:noFill/>
          <a:ln w="9525" algn="ctr">
            <a:noFill/>
            <a:miter lim="800000"/>
            <a:headEnd/>
            <a:tailEnd/>
          </a:ln>
        </p:spPr>
        <p:txBody>
          <a:bodyPr lIns="0" tIns="0" rIns="0" bIns="0" anchor="b"/>
          <a:lstStyle/>
          <a:p>
            <a:pPr algn="ctr">
              <a:defRPr/>
            </a:pPr>
            <a:r>
              <a:rPr lang="en-US" sz="2400" kern="0" dirty="0">
                <a:solidFill>
                  <a:schemeClr val="tx1"/>
                </a:solidFill>
                <a:latin typeface="Arial" pitchFamily="34" charset="0"/>
                <a:ea typeface="+mj-ea"/>
                <a:cs typeface="Arial" pitchFamily="34" charset="0"/>
              </a:rPr>
              <a:t>Instructions Worksheet</a:t>
            </a:r>
          </a:p>
        </p:txBody>
      </p:sp>
      <p:sp>
        <p:nvSpPr>
          <p:cNvPr id="7" name="Content Placeholder 6"/>
          <p:cNvSpPr>
            <a:spLocks noGrp="1"/>
          </p:cNvSpPr>
          <p:nvPr>
            <p:ph idx="1"/>
          </p:nvPr>
        </p:nvSpPr>
        <p:spPr/>
        <p:txBody>
          <a:bodyPr/>
          <a:lstStyle/>
          <a:p>
            <a:endParaRPr lang="ru-RU"/>
          </a:p>
        </p:txBody>
      </p:sp>
      <p:pic>
        <p:nvPicPr>
          <p:cNvPr id="190466" name="Picture 2"/>
          <p:cNvPicPr>
            <a:picLocks noChangeAspect="1" noChangeArrowheads="1"/>
          </p:cNvPicPr>
          <p:nvPr/>
        </p:nvPicPr>
        <p:blipFill>
          <a:blip r:embed="rId3" cstate="print"/>
          <a:srcRect t="25974" r="16250"/>
          <a:stretch>
            <a:fillRect/>
          </a:stretch>
        </p:blipFill>
        <p:spPr bwMode="auto">
          <a:xfrm>
            <a:off x="457200" y="1447800"/>
            <a:ext cx="8168641" cy="4648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p:cNvPicPr>
            <a:picLocks noGrp="1" noChangeAspect="1" noChangeArrowheads="1"/>
          </p:cNvPicPr>
          <p:nvPr>
            <p:ph idx="1"/>
          </p:nvPr>
        </p:nvPicPr>
        <p:blipFill>
          <a:blip r:embed="rId3" cstate="print"/>
          <a:srcRect l="4345" t="23332" r="8005" b="21039"/>
          <a:stretch>
            <a:fillRect/>
          </a:stretch>
        </p:blipFill>
        <p:spPr bwMode="auto">
          <a:xfrm>
            <a:off x="457200" y="1828799"/>
            <a:ext cx="8305800" cy="4193219"/>
          </a:xfrm>
          <a:prstGeom prst="rect">
            <a:avLst/>
          </a:prstGeom>
          <a:noFill/>
          <a:ln w="9525">
            <a:noFill/>
            <a:miter lim="800000"/>
            <a:headEnd/>
            <a:tailEnd/>
          </a:ln>
        </p:spPr>
      </p:pic>
      <p:sp>
        <p:nvSpPr>
          <p:cNvPr id="36866" name="Title 1"/>
          <p:cNvSpPr>
            <a:spLocks noGrp="1"/>
          </p:cNvSpPr>
          <p:nvPr>
            <p:ph type="title"/>
          </p:nvPr>
        </p:nvSpPr>
        <p:spPr/>
        <p:txBody>
          <a:bodyPr/>
          <a:lstStyle/>
          <a:p>
            <a:pPr eaLnBrk="1" hangingPunct="1"/>
            <a:r>
              <a:rPr lang="en-US" dirty="0" smtClean="0"/>
              <a:t>Intelligent Workbook</a:t>
            </a:r>
          </a:p>
        </p:txBody>
      </p:sp>
      <p:sp>
        <p:nvSpPr>
          <p:cNvPr id="36867" name="Slide Number Placeholder 3"/>
          <p:cNvSpPr>
            <a:spLocks noGrp="1"/>
          </p:cNvSpPr>
          <p:nvPr>
            <p:ph type="sldNum" sz="quarter" idx="10"/>
          </p:nvPr>
        </p:nvSpPr>
        <p:spPr>
          <a:noFill/>
        </p:spPr>
        <p:txBody>
          <a:bodyPr/>
          <a:lstStyle/>
          <a:p>
            <a:fld id="{309E4B2E-CF1B-4C25-9921-79DB68908D4F}" type="slidenum">
              <a:rPr lang="en-US" smtClean="0"/>
              <a:pPr/>
              <a:t>41</a:t>
            </a:fld>
            <a:endParaRPr lang="en-US" dirty="0" smtClean="0"/>
          </a:p>
        </p:txBody>
      </p:sp>
      <p:sp>
        <p:nvSpPr>
          <p:cNvPr id="6" name="Title 1"/>
          <p:cNvSpPr txBox="1">
            <a:spLocks/>
          </p:cNvSpPr>
          <p:nvPr/>
        </p:nvSpPr>
        <p:spPr bwMode="auto">
          <a:xfrm>
            <a:off x="838200" y="1295400"/>
            <a:ext cx="7069138" cy="457200"/>
          </a:xfrm>
          <a:prstGeom prst="rect">
            <a:avLst/>
          </a:prstGeom>
          <a:noFill/>
          <a:ln w="9525" algn="ctr">
            <a:noFill/>
            <a:miter lim="800000"/>
            <a:headEnd/>
            <a:tailEnd/>
          </a:ln>
        </p:spPr>
        <p:txBody>
          <a:bodyPr lIns="0" tIns="0" rIns="0" bIns="0" anchor="b"/>
          <a:lstStyle/>
          <a:p>
            <a:pPr algn="ctr">
              <a:defRPr/>
            </a:pPr>
            <a:r>
              <a:rPr lang="en-US" sz="2400" kern="0" dirty="0">
                <a:solidFill>
                  <a:schemeClr val="tx1"/>
                </a:solidFill>
                <a:latin typeface="Arial" pitchFamily="34" charset="0"/>
                <a:ea typeface="+mj-ea"/>
                <a:cs typeface="Arial" pitchFamily="34" charset="0"/>
              </a:rPr>
              <a:t>Configuration Data Worksheet</a:t>
            </a:r>
          </a:p>
        </p:txBody>
      </p:sp>
      <p:sp>
        <p:nvSpPr>
          <p:cNvPr id="7" name="Title 1"/>
          <p:cNvSpPr txBox="1">
            <a:spLocks/>
          </p:cNvSpPr>
          <p:nvPr/>
        </p:nvSpPr>
        <p:spPr bwMode="auto">
          <a:xfrm>
            <a:off x="457200" y="6019800"/>
            <a:ext cx="7069138" cy="457200"/>
          </a:xfrm>
          <a:prstGeom prst="rect">
            <a:avLst/>
          </a:prstGeom>
          <a:noFill/>
          <a:ln w="9525" algn="ctr">
            <a:noFill/>
            <a:miter lim="800000"/>
            <a:headEnd/>
            <a:tailEnd/>
          </a:ln>
        </p:spPr>
        <p:txBody>
          <a:bodyPr lIns="0" tIns="0" rIns="0" bIns="0" anchor="b"/>
          <a:lstStyle/>
          <a:p>
            <a:pPr algn="ctr">
              <a:defRPr/>
            </a:pPr>
            <a:r>
              <a:rPr lang="en-US" b="1" kern="0" dirty="0">
                <a:solidFill>
                  <a:srgbClr val="0A3F70"/>
                </a:solidFill>
                <a:latin typeface="Arial" pitchFamily="34" charset="0"/>
                <a:ea typeface="+mj-ea"/>
                <a:cs typeface="Arial" pitchFamily="34" charset="0"/>
              </a:rPr>
              <a:t>Only Column B, “Value for Your System”, is Writeable</a:t>
            </a:r>
          </a:p>
        </p:txBody>
      </p:sp>
      <p:sp>
        <p:nvSpPr>
          <p:cNvPr id="36871" name="Rectangle 7"/>
          <p:cNvSpPr>
            <a:spLocks noChangeArrowheads="1"/>
          </p:cNvSpPr>
          <p:nvPr/>
        </p:nvSpPr>
        <p:spPr bwMode="auto">
          <a:xfrm>
            <a:off x="3581400" y="2286000"/>
            <a:ext cx="1828800" cy="3505200"/>
          </a:xfrm>
          <a:prstGeom prst="rect">
            <a:avLst/>
          </a:prstGeom>
          <a:noFill/>
          <a:ln w="38100" algn="ctr">
            <a:solidFill>
              <a:srgbClr val="FF0000"/>
            </a:solidFill>
            <a:round/>
            <a:headEnd/>
            <a:tailEnd/>
          </a:ln>
        </p:spPr>
        <p:txBody>
          <a:bodyPr lIns="0" tIns="0" rIns="0" bIns="0"/>
          <a:lstStyle/>
          <a:p>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457200"/>
            <a:ext cx="7069138" cy="720725"/>
          </a:xfrm>
        </p:spPr>
        <p:txBody>
          <a:bodyPr/>
          <a:lstStyle/>
          <a:p>
            <a:pPr eaLnBrk="1" hangingPunct="1"/>
            <a:r>
              <a:rPr lang="en-US" dirty="0" smtClean="0"/>
              <a:t>Intelligent Workbook</a:t>
            </a:r>
          </a:p>
        </p:txBody>
      </p:sp>
      <p:sp>
        <p:nvSpPr>
          <p:cNvPr id="37891" name="Slide Number Placeholder 3"/>
          <p:cNvSpPr>
            <a:spLocks noGrp="1"/>
          </p:cNvSpPr>
          <p:nvPr>
            <p:ph type="sldNum" sz="quarter" idx="10"/>
          </p:nvPr>
        </p:nvSpPr>
        <p:spPr>
          <a:noFill/>
        </p:spPr>
        <p:txBody>
          <a:bodyPr/>
          <a:lstStyle/>
          <a:p>
            <a:fld id="{88E3DA17-899C-4E6A-98CB-45CDC8C1751A}" type="slidenum">
              <a:rPr lang="en-US" smtClean="0"/>
              <a:pPr/>
              <a:t>42</a:t>
            </a:fld>
            <a:endParaRPr lang="en-US" dirty="0" smtClean="0"/>
          </a:p>
        </p:txBody>
      </p:sp>
      <p:pic>
        <p:nvPicPr>
          <p:cNvPr id="37892" name="Picture 2"/>
          <p:cNvPicPr>
            <a:picLocks noGrp="1" noChangeAspect="1" noChangeArrowheads="1"/>
          </p:cNvPicPr>
          <p:nvPr>
            <p:ph idx="1"/>
          </p:nvPr>
        </p:nvPicPr>
        <p:blipFill>
          <a:blip r:embed="rId3" cstate="print"/>
          <a:srcRect l="1878" t="16364" r="12572" b="27274"/>
          <a:stretch>
            <a:fillRect/>
          </a:stretch>
        </p:blipFill>
        <p:spPr>
          <a:xfrm>
            <a:off x="533400" y="1981200"/>
            <a:ext cx="8305800" cy="4191000"/>
          </a:xfrm>
          <a:noFill/>
        </p:spPr>
      </p:pic>
      <p:sp>
        <p:nvSpPr>
          <p:cNvPr id="6" name="Title 1"/>
          <p:cNvSpPr txBox="1">
            <a:spLocks/>
          </p:cNvSpPr>
          <p:nvPr/>
        </p:nvSpPr>
        <p:spPr bwMode="auto">
          <a:xfrm>
            <a:off x="838200" y="1295400"/>
            <a:ext cx="7069138" cy="492125"/>
          </a:xfrm>
          <a:prstGeom prst="rect">
            <a:avLst/>
          </a:prstGeom>
          <a:noFill/>
          <a:ln w="9525" algn="ctr">
            <a:noFill/>
            <a:miter lim="800000"/>
            <a:headEnd/>
            <a:tailEnd/>
          </a:ln>
        </p:spPr>
        <p:txBody>
          <a:bodyPr lIns="0" tIns="0" rIns="0" bIns="0" anchor="b"/>
          <a:lstStyle/>
          <a:p>
            <a:pPr algn="ctr">
              <a:defRPr/>
            </a:pPr>
            <a:r>
              <a:rPr lang="en-US" sz="2400" kern="0" dirty="0">
                <a:solidFill>
                  <a:schemeClr val="tx1"/>
                </a:solidFill>
                <a:latin typeface="Arial" pitchFamily="34" charset="0"/>
                <a:ea typeface="+mj-ea"/>
                <a:cs typeface="Arial" pitchFamily="34" charset="0"/>
              </a:rPr>
              <a:t>Downloads Worksheet</a:t>
            </a:r>
          </a:p>
        </p:txBody>
      </p:sp>
      <p:sp>
        <p:nvSpPr>
          <p:cNvPr id="37894" name="Oval 6"/>
          <p:cNvSpPr>
            <a:spLocks noChangeArrowheads="1"/>
          </p:cNvSpPr>
          <p:nvPr/>
        </p:nvSpPr>
        <p:spPr bwMode="auto">
          <a:xfrm>
            <a:off x="4572000" y="4495800"/>
            <a:ext cx="2819400" cy="762000"/>
          </a:xfrm>
          <a:prstGeom prst="ellipse">
            <a:avLst/>
          </a:prstGeom>
          <a:noFill/>
          <a:ln w="38100" algn="ctr">
            <a:solidFill>
              <a:srgbClr val="FF0000"/>
            </a:solidFill>
            <a:round/>
            <a:headEnd/>
            <a:tailEnd/>
          </a:ln>
        </p:spPr>
        <p:txBody>
          <a:bodyPr lIns="0" tIns="0" rIns="0" bIns="0"/>
          <a:lstStyle/>
          <a:p>
            <a:endParaRPr lang="en-US" dirty="0"/>
          </a:p>
        </p:txBody>
      </p:sp>
      <p:cxnSp>
        <p:nvCxnSpPr>
          <p:cNvPr id="37895" name="Straight Arrow Connector 8"/>
          <p:cNvCxnSpPr>
            <a:cxnSpLocks noChangeShapeType="1"/>
          </p:cNvCxnSpPr>
          <p:nvPr/>
        </p:nvCxnSpPr>
        <p:spPr bwMode="auto">
          <a:xfrm>
            <a:off x="7315200" y="1600200"/>
            <a:ext cx="914400" cy="914400"/>
          </a:xfrm>
          <a:prstGeom prst="straightConnector1">
            <a:avLst/>
          </a:prstGeom>
          <a:noFill/>
          <a:ln w="9525" algn="ctr">
            <a:noFill/>
            <a:round/>
            <a:headEnd/>
            <a:tailEnd type="arrow" w="med" len="med"/>
          </a:ln>
        </p:spPr>
      </p:cxnSp>
      <p:sp>
        <p:nvSpPr>
          <p:cNvPr id="10" name="Title 1"/>
          <p:cNvSpPr txBox="1">
            <a:spLocks/>
          </p:cNvSpPr>
          <p:nvPr/>
        </p:nvSpPr>
        <p:spPr bwMode="auto">
          <a:xfrm>
            <a:off x="457200" y="6019800"/>
            <a:ext cx="7069138" cy="457200"/>
          </a:xfrm>
          <a:prstGeom prst="rect">
            <a:avLst/>
          </a:prstGeom>
          <a:noFill/>
          <a:ln w="9525" algn="ctr">
            <a:noFill/>
            <a:miter lim="800000"/>
            <a:headEnd/>
            <a:tailEnd/>
          </a:ln>
        </p:spPr>
        <p:txBody>
          <a:bodyPr lIns="0" tIns="0" rIns="0" bIns="0" anchor="b"/>
          <a:lstStyle/>
          <a:p>
            <a:pPr algn="ctr">
              <a:defRPr/>
            </a:pPr>
            <a:r>
              <a:rPr lang="en-US" b="1" kern="0" dirty="0" smtClean="0">
                <a:solidFill>
                  <a:srgbClr val="0A3F70"/>
                </a:solidFill>
                <a:latin typeface="Arial" pitchFamily="34" charset="0"/>
                <a:ea typeface="+mj-ea"/>
                <a:cs typeface="Arial" pitchFamily="34" charset="0"/>
              </a:rPr>
              <a:t>URL for Software Repository</a:t>
            </a:r>
            <a:endParaRPr lang="en-US" b="1" kern="0" dirty="0">
              <a:solidFill>
                <a:srgbClr val="0A3F70"/>
              </a:solidFill>
              <a:latin typeface="Arial" pitchFamily="34" charset="0"/>
              <a:ea typeface="+mj-ea"/>
              <a:cs typeface="Arial" pitchFamily="34" charset="0"/>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p:cNvPicPr>
            <a:picLocks noGrp="1" noChangeAspect="1" noChangeArrowheads="1"/>
          </p:cNvPicPr>
          <p:nvPr>
            <p:ph idx="1"/>
          </p:nvPr>
        </p:nvPicPr>
        <p:blipFill>
          <a:blip r:embed="rId3" cstate="print"/>
          <a:srcRect l="2539" t="20283" r="10411" b="27104"/>
          <a:stretch>
            <a:fillRect/>
          </a:stretch>
        </p:blipFill>
        <p:spPr bwMode="auto">
          <a:xfrm>
            <a:off x="685800" y="2133600"/>
            <a:ext cx="7924800" cy="3810000"/>
          </a:xfrm>
          <a:prstGeom prst="rect">
            <a:avLst/>
          </a:prstGeom>
          <a:noFill/>
          <a:ln w="9525">
            <a:noFill/>
            <a:miter lim="800000"/>
            <a:headEnd/>
            <a:tailEnd/>
          </a:ln>
        </p:spPr>
      </p:pic>
      <p:sp>
        <p:nvSpPr>
          <p:cNvPr id="38914" name="Title 1"/>
          <p:cNvSpPr>
            <a:spLocks noGrp="1"/>
          </p:cNvSpPr>
          <p:nvPr>
            <p:ph type="title"/>
          </p:nvPr>
        </p:nvSpPr>
        <p:spPr/>
        <p:txBody>
          <a:bodyPr/>
          <a:lstStyle/>
          <a:p>
            <a:pPr eaLnBrk="1" hangingPunct="1"/>
            <a:r>
              <a:rPr lang="en-US" dirty="0" smtClean="0"/>
              <a:t>Intelligent Workbook</a:t>
            </a:r>
          </a:p>
        </p:txBody>
      </p:sp>
      <p:sp>
        <p:nvSpPr>
          <p:cNvPr id="38915" name="Slide Number Placeholder 3"/>
          <p:cNvSpPr>
            <a:spLocks noGrp="1"/>
          </p:cNvSpPr>
          <p:nvPr>
            <p:ph type="sldNum" sz="quarter" idx="10"/>
          </p:nvPr>
        </p:nvSpPr>
        <p:spPr>
          <a:noFill/>
        </p:spPr>
        <p:txBody>
          <a:bodyPr/>
          <a:lstStyle/>
          <a:p>
            <a:fld id="{2B6A0428-AA8B-4517-BABC-D373432A549C}" type="slidenum">
              <a:rPr lang="en-US" smtClean="0"/>
              <a:pPr/>
              <a:t>43</a:t>
            </a:fld>
            <a:endParaRPr lang="en-US" dirty="0" smtClean="0"/>
          </a:p>
        </p:txBody>
      </p:sp>
      <p:sp>
        <p:nvSpPr>
          <p:cNvPr id="6" name="Title 1"/>
          <p:cNvSpPr txBox="1">
            <a:spLocks/>
          </p:cNvSpPr>
          <p:nvPr/>
        </p:nvSpPr>
        <p:spPr bwMode="auto">
          <a:xfrm>
            <a:off x="762000" y="1219200"/>
            <a:ext cx="7069138" cy="568325"/>
          </a:xfrm>
          <a:prstGeom prst="rect">
            <a:avLst/>
          </a:prstGeom>
          <a:noFill/>
          <a:ln w="9525" algn="ctr">
            <a:noFill/>
            <a:miter lim="800000"/>
            <a:headEnd/>
            <a:tailEnd/>
          </a:ln>
        </p:spPr>
        <p:txBody>
          <a:bodyPr lIns="0" tIns="0" rIns="0" bIns="0" anchor="b"/>
          <a:lstStyle/>
          <a:p>
            <a:pPr algn="ctr">
              <a:defRPr/>
            </a:pPr>
            <a:r>
              <a:rPr lang="en-US" sz="2400" kern="0" dirty="0">
                <a:solidFill>
                  <a:schemeClr val="tx1"/>
                </a:solidFill>
                <a:latin typeface="Arial" pitchFamily="34" charset="0"/>
                <a:ea typeface="+mj-ea"/>
                <a:cs typeface="Arial" pitchFamily="34" charset="0"/>
              </a:rPr>
              <a:t>Install SP Worksheet</a:t>
            </a:r>
          </a:p>
        </p:txBody>
      </p:sp>
      <p:sp>
        <p:nvSpPr>
          <p:cNvPr id="38918" name="Oval 6"/>
          <p:cNvSpPr>
            <a:spLocks noChangeArrowheads="1"/>
          </p:cNvSpPr>
          <p:nvPr/>
        </p:nvSpPr>
        <p:spPr bwMode="auto">
          <a:xfrm>
            <a:off x="5105400" y="3429000"/>
            <a:ext cx="1752600" cy="2362200"/>
          </a:xfrm>
          <a:prstGeom prst="ellipse">
            <a:avLst/>
          </a:prstGeom>
          <a:noFill/>
          <a:ln w="38100" algn="ctr">
            <a:solidFill>
              <a:srgbClr val="FF0000"/>
            </a:solidFill>
            <a:round/>
            <a:headEnd/>
            <a:tailEnd/>
          </a:ln>
        </p:spPr>
        <p:txBody>
          <a:bodyPr lIns="0" tIns="0" rIns="0" bIns="0"/>
          <a:lstStyle/>
          <a:p>
            <a:endParaRPr lang="en-US" dirty="0"/>
          </a:p>
        </p:txBody>
      </p:sp>
      <p:sp>
        <p:nvSpPr>
          <p:cNvPr id="9" name="Title 1"/>
          <p:cNvSpPr txBox="1">
            <a:spLocks/>
          </p:cNvSpPr>
          <p:nvPr/>
        </p:nvSpPr>
        <p:spPr bwMode="auto">
          <a:xfrm>
            <a:off x="457200" y="6019800"/>
            <a:ext cx="7069138" cy="457200"/>
          </a:xfrm>
          <a:prstGeom prst="rect">
            <a:avLst/>
          </a:prstGeom>
          <a:noFill/>
          <a:ln w="9525" algn="ctr">
            <a:noFill/>
            <a:miter lim="800000"/>
            <a:headEnd/>
            <a:tailEnd/>
          </a:ln>
        </p:spPr>
        <p:txBody>
          <a:bodyPr lIns="0" tIns="0" rIns="0" bIns="0" anchor="b"/>
          <a:lstStyle/>
          <a:p>
            <a:pPr algn="ctr">
              <a:defRPr/>
            </a:pPr>
            <a:r>
              <a:rPr lang="en-US" b="1" kern="0" dirty="0" smtClean="0">
                <a:solidFill>
                  <a:srgbClr val="0A3F70"/>
                </a:solidFill>
                <a:latin typeface="Arial" pitchFamily="34" charset="0"/>
                <a:ea typeface="+mj-ea"/>
                <a:cs typeface="Arial" pitchFamily="34" charset="0"/>
              </a:rPr>
              <a:t>Configuration Data Sheet values appear in </a:t>
            </a:r>
            <a:r>
              <a:rPr lang="en-US" b="1" kern="0" dirty="0" smtClean="0">
                <a:solidFill>
                  <a:srgbClr val="00B050"/>
                </a:solidFill>
                <a:latin typeface="Arial" pitchFamily="34" charset="0"/>
                <a:ea typeface="+mj-ea"/>
                <a:cs typeface="Arial" pitchFamily="34" charset="0"/>
              </a:rPr>
              <a:t>bold green font</a:t>
            </a:r>
            <a:endParaRPr lang="en-US" b="1" kern="0" dirty="0">
              <a:solidFill>
                <a:srgbClr val="00B050"/>
              </a:solidFill>
              <a:latin typeface="Arial" pitchFamily="34" charset="0"/>
              <a:ea typeface="+mj-ea"/>
              <a:cs typeface="Arial" pitchFamily="34"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p>
            <a:fld id="{26AD04E1-9A36-47EA-AE89-9BFAF017979C}" type="slidenum">
              <a:rPr lang="en-US" smtClean="0"/>
              <a:pPr/>
              <a:t>44</a:t>
            </a:fld>
            <a:endParaRPr lang="en-US" dirty="0" smtClean="0"/>
          </a:p>
        </p:txBody>
      </p:sp>
      <p:sp>
        <p:nvSpPr>
          <p:cNvPr id="39939" name="Content Placeholder 4"/>
          <p:cNvSpPr>
            <a:spLocks noGrp="1"/>
          </p:cNvSpPr>
          <p:nvPr>
            <p:ph idx="1"/>
          </p:nvPr>
        </p:nvSpPr>
        <p:spPr>
          <a:xfrm>
            <a:off x="381000" y="1447800"/>
            <a:ext cx="8218488" cy="5029200"/>
          </a:xfrm>
        </p:spPr>
        <p:txBody>
          <a:bodyPr/>
          <a:lstStyle/>
          <a:p>
            <a:pPr eaLnBrk="1" hangingPunct="1"/>
            <a:r>
              <a:rPr lang="en-US" sz="1600" dirty="0" smtClean="0"/>
              <a:t>Instructions</a:t>
            </a:r>
          </a:p>
          <a:p>
            <a:pPr eaLnBrk="1" hangingPunct="1"/>
            <a:r>
              <a:rPr lang="en-US" sz="1600" dirty="0" smtClean="0"/>
              <a:t>Configuration Data</a:t>
            </a:r>
          </a:p>
          <a:p>
            <a:pPr eaLnBrk="1" hangingPunct="1"/>
            <a:r>
              <a:rPr lang="en-US" sz="1600" dirty="0" smtClean="0"/>
              <a:t>Downloads</a:t>
            </a:r>
          </a:p>
          <a:p>
            <a:pPr lvl="1" eaLnBrk="1" hangingPunct="1"/>
            <a:r>
              <a:rPr lang="en-US" sz="1600" dirty="0" smtClean="0"/>
              <a:t>Create a System Platform 6.0.3.0.2 Installation CD</a:t>
            </a:r>
          </a:p>
          <a:p>
            <a:pPr lvl="1" eaLnBrk="1" hangingPunct="1"/>
            <a:r>
              <a:rPr lang="en-US" sz="1600" dirty="0" smtClean="0"/>
              <a:t>Download VM  software updates for CM, SMGR, and Presence Server</a:t>
            </a:r>
          </a:p>
          <a:p>
            <a:pPr eaLnBrk="1" hangingPunct="1"/>
            <a:r>
              <a:rPr lang="en-US" sz="1600" dirty="0" smtClean="0"/>
              <a:t>Install System Platform Software on ME Server</a:t>
            </a:r>
          </a:p>
          <a:p>
            <a:pPr eaLnBrk="1" hangingPunct="1"/>
            <a:r>
              <a:rPr lang="en-US" sz="1600" dirty="0" smtClean="0"/>
              <a:t>Configure SAL Access</a:t>
            </a:r>
          </a:p>
          <a:p>
            <a:pPr eaLnBrk="1" hangingPunct="1"/>
            <a:r>
              <a:rPr lang="en-US" sz="1600" dirty="0" smtClean="0"/>
              <a:t>Install ME Template</a:t>
            </a:r>
          </a:p>
          <a:p>
            <a:pPr lvl="1" eaLnBrk="1" hangingPunct="1"/>
            <a:r>
              <a:rPr lang="en-US" sz="1600" dirty="0" smtClean="0"/>
              <a:t>Confirm that all VM IP addresses are currently unused</a:t>
            </a:r>
          </a:p>
          <a:p>
            <a:pPr lvl="1" eaLnBrk="1" hangingPunct="1"/>
            <a:r>
              <a:rPr lang="en-US" sz="1600" dirty="0" smtClean="0"/>
              <a:t>Install ME template</a:t>
            </a:r>
          </a:p>
          <a:p>
            <a:pPr eaLnBrk="1" hangingPunct="1"/>
            <a:r>
              <a:rPr lang="en-US" sz="1600" dirty="0" smtClean="0"/>
              <a:t>Apply Application Patches</a:t>
            </a:r>
          </a:p>
          <a:p>
            <a:pPr lvl="1" eaLnBrk="1" hangingPunct="1"/>
            <a:r>
              <a:rPr lang="en-US" sz="1600" dirty="0" smtClean="0"/>
              <a:t>Apply latest CM service pack to the CM VM</a:t>
            </a:r>
          </a:p>
          <a:p>
            <a:pPr lvl="1" eaLnBrk="1" hangingPunct="1"/>
            <a:r>
              <a:rPr lang="en-US" sz="1600" dirty="0" smtClean="0"/>
              <a:t>Apply latest SMGR patch to the SMGR VM</a:t>
            </a:r>
          </a:p>
          <a:p>
            <a:pPr lvl="1" eaLnBrk="1" hangingPunct="1"/>
            <a:r>
              <a:rPr lang="en-US" sz="1600" dirty="0" smtClean="0"/>
              <a:t>Apply latest Presence Server patch to the Presence Server VM</a:t>
            </a:r>
          </a:p>
        </p:txBody>
      </p:sp>
      <p:sp>
        <p:nvSpPr>
          <p:cNvPr id="6" name="Title 1"/>
          <p:cNvSpPr txBox="1">
            <a:spLocks/>
          </p:cNvSpPr>
          <p:nvPr/>
        </p:nvSpPr>
        <p:spPr bwMode="auto">
          <a:xfrm>
            <a:off x="533400" y="457200"/>
            <a:ext cx="7069138" cy="720725"/>
          </a:xfrm>
          <a:prstGeom prst="rect">
            <a:avLst/>
          </a:prstGeom>
          <a:noFill/>
          <a:ln w="9525" algn="ctr">
            <a:noFill/>
            <a:miter lim="800000"/>
            <a:headEnd/>
            <a:tailEnd/>
          </a:ln>
        </p:spPr>
        <p:txBody>
          <a:bodyPr lIns="0" tIns="0" rIns="0" bIns="0" anchor="b"/>
          <a:lstStyle/>
          <a:p>
            <a:pPr>
              <a:defRPr/>
            </a:pPr>
            <a:r>
              <a:rPr lang="en-US" sz="2800" kern="0" dirty="0">
                <a:latin typeface="+mj-lt"/>
                <a:ea typeface="+mj-ea"/>
                <a:cs typeface="+mj-cs"/>
              </a:rPr>
              <a:t>Intelligent Workbook - Worksheets</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p:spPr>
        <p:txBody>
          <a:bodyPr/>
          <a:lstStyle/>
          <a:p>
            <a:fld id="{61CD3EA7-FDB8-4ABF-8170-E502ACF0D6A8}" type="slidenum">
              <a:rPr lang="en-US" smtClean="0"/>
              <a:pPr/>
              <a:t>45</a:t>
            </a:fld>
            <a:endParaRPr lang="en-US" dirty="0" smtClean="0"/>
          </a:p>
        </p:txBody>
      </p:sp>
      <p:sp>
        <p:nvSpPr>
          <p:cNvPr id="40963" name="Content Placeholder 4"/>
          <p:cNvSpPr>
            <a:spLocks noGrp="1"/>
          </p:cNvSpPr>
          <p:nvPr>
            <p:ph idx="1"/>
          </p:nvPr>
        </p:nvSpPr>
        <p:spPr>
          <a:xfrm>
            <a:off x="381000" y="1447800"/>
            <a:ext cx="8218488" cy="4751388"/>
          </a:xfrm>
        </p:spPr>
        <p:txBody>
          <a:bodyPr/>
          <a:lstStyle/>
          <a:p>
            <a:pPr eaLnBrk="1" hangingPunct="1"/>
            <a:r>
              <a:rPr lang="en-US" sz="1800" dirty="0" smtClean="0"/>
              <a:t>Configure System Manager</a:t>
            </a:r>
          </a:p>
          <a:p>
            <a:pPr lvl="1" eaLnBrk="1" hangingPunct="1"/>
            <a:r>
              <a:rPr lang="en-US" sz="1600" dirty="0" smtClean="0"/>
              <a:t>Logon to System Manager and set password</a:t>
            </a:r>
          </a:p>
          <a:p>
            <a:pPr lvl="1" eaLnBrk="1" hangingPunct="1"/>
            <a:r>
              <a:rPr lang="en-US" sz="1600" dirty="0" smtClean="0"/>
              <a:t>Import System Manager XML</a:t>
            </a:r>
          </a:p>
          <a:p>
            <a:pPr lvl="1" eaLnBrk="1" hangingPunct="1"/>
            <a:r>
              <a:rPr lang="en-US" sz="1600" dirty="0" smtClean="0"/>
              <a:t>Create Session Manager Instance</a:t>
            </a:r>
          </a:p>
          <a:p>
            <a:pPr lvl="1" eaLnBrk="1" hangingPunct="1"/>
            <a:r>
              <a:rPr lang="en-US" sz="1600" dirty="0" smtClean="0"/>
              <a:t>Confirm that Session Manager Instance Tests Pass</a:t>
            </a:r>
          </a:p>
          <a:p>
            <a:pPr lvl="1" eaLnBrk="1" hangingPunct="1"/>
            <a:r>
              <a:rPr lang="en-US" sz="1600" dirty="0" smtClean="0"/>
              <a:t>Confirm or Repair SMGR-SM Data Replication Service Status</a:t>
            </a:r>
          </a:p>
          <a:p>
            <a:pPr lvl="1" eaLnBrk="1" hangingPunct="1"/>
            <a:r>
              <a:rPr lang="en-US" sz="1600" dirty="0" smtClean="0"/>
              <a:t>Add CM-ES as a Sequenced Application</a:t>
            </a:r>
          </a:p>
          <a:p>
            <a:pPr lvl="1" eaLnBrk="1" hangingPunct="1"/>
            <a:r>
              <a:rPr lang="en-US" sz="1600" dirty="0" smtClean="0"/>
              <a:t>Create Application Sequence</a:t>
            </a:r>
          </a:p>
          <a:p>
            <a:pPr eaLnBrk="1" hangingPunct="1"/>
            <a:r>
              <a:rPr lang="en-US" sz="1800" dirty="0" smtClean="0"/>
              <a:t>License the System (PLDS)</a:t>
            </a:r>
          </a:p>
          <a:p>
            <a:pPr lvl="1" eaLnBrk="1" hangingPunct="1"/>
            <a:r>
              <a:rPr lang="en-US" sz="1600" dirty="0" smtClean="0"/>
              <a:t>Redirect CM to SMGR WebLM Server for Licensing</a:t>
            </a:r>
          </a:p>
          <a:p>
            <a:pPr lvl="1" eaLnBrk="1" hangingPunct="1"/>
            <a:r>
              <a:rPr lang="en-US" sz="1600" dirty="0" smtClean="0"/>
              <a:t>Retrieve license file(s) from PLDS</a:t>
            </a:r>
          </a:p>
          <a:p>
            <a:pPr lvl="1" eaLnBrk="1" hangingPunct="1"/>
            <a:r>
              <a:rPr lang="en-US" sz="1600" dirty="0" smtClean="0"/>
              <a:t>Install license file(s) on the SMGR WebLM Server</a:t>
            </a:r>
          </a:p>
          <a:p>
            <a:pPr lvl="1" eaLnBrk="1" hangingPunct="1"/>
            <a:r>
              <a:rPr lang="en-US" sz="1600" dirty="0" smtClean="0"/>
              <a:t>Retrieve authentication file from PLDS</a:t>
            </a:r>
          </a:p>
          <a:p>
            <a:pPr lvl="1" eaLnBrk="1" hangingPunct="1"/>
            <a:r>
              <a:rPr lang="en-US" sz="1600" dirty="0" smtClean="0"/>
              <a:t>Install Authentication File on System Platform</a:t>
            </a:r>
          </a:p>
        </p:txBody>
      </p:sp>
      <p:sp>
        <p:nvSpPr>
          <p:cNvPr id="6" name="Title 1"/>
          <p:cNvSpPr txBox="1">
            <a:spLocks/>
          </p:cNvSpPr>
          <p:nvPr/>
        </p:nvSpPr>
        <p:spPr bwMode="auto">
          <a:xfrm>
            <a:off x="533400" y="457200"/>
            <a:ext cx="7069138" cy="720725"/>
          </a:xfrm>
          <a:prstGeom prst="rect">
            <a:avLst/>
          </a:prstGeom>
          <a:noFill/>
          <a:ln w="9525" algn="ctr">
            <a:noFill/>
            <a:miter lim="800000"/>
            <a:headEnd/>
            <a:tailEnd/>
          </a:ln>
        </p:spPr>
        <p:txBody>
          <a:bodyPr lIns="0" tIns="0" rIns="0" bIns="0" anchor="b"/>
          <a:lstStyle/>
          <a:p>
            <a:pPr>
              <a:defRPr/>
            </a:pPr>
            <a:r>
              <a:rPr lang="en-US" sz="2800" kern="0" dirty="0">
                <a:latin typeface="+mj-lt"/>
                <a:ea typeface="+mj-ea"/>
                <a:cs typeface="+mj-cs"/>
              </a:rPr>
              <a:t>Intelligent Workbook - Worksheets</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0"/>
          </p:nvPr>
        </p:nvSpPr>
        <p:spPr>
          <a:noFill/>
        </p:spPr>
        <p:txBody>
          <a:bodyPr/>
          <a:lstStyle/>
          <a:p>
            <a:fld id="{A297A204-77AC-4824-B6C2-07D3D7B6E000}" type="slidenum">
              <a:rPr lang="en-US" smtClean="0"/>
              <a:pPr/>
              <a:t>46</a:t>
            </a:fld>
            <a:endParaRPr lang="en-US" dirty="0" smtClean="0"/>
          </a:p>
        </p:txBody>
      </p:sp>
      <p:sp>
        <p:nvSpPr>
          <p:cNvPr id="41987" name="Content Placeholder 4"/>
          <p:cNvSpPr>
            <a:spLocks noGrp="1"/>
          </p:cNvSpPr>
          <p:nvPr>
            <p:ph idx="1"/>
          </p:nvPr>
        </p:nvSpPr>
        <p:spPr>
          <a:xfrm>
            <a:off x="381000" y="1447800"/>
            <a:ext cx="8218488" cy="5105400"/>
          </a:xfrm>
        </p:spPr>
        <p:txBody>
          <a:bodyPr/>
          <a:lstStyle/>
          <a:p>
            <a:pPr eaLnBrk="1" hangingPunct="1"/>
            <a:r>
              <a:rPr lang="en-US" sz="1500" dirty="0" smtClean="0"/>
              <a:t>Configure CM-ES</a:t>
            </a:r>
          </a:p>
          <a:p>
            <a:pPr lvl="1" eaLnBrk="1" hangingPunct="1"/>
            <a:r>
              <a:rPr lang="en-US" sz="1500" dirty="0" smtClean="0"/>
              <a:t>No manual configuration required</a:t>
            </a:r>
          </a:p>
          <a:p>
            <a:pPr lvl="1" eaLnBrk="1" hangingPunct="1"/>
            <a:r>
              <a:rPr lang="en-US" sz="1500" dirty="0" smtClean="0"/>
              <a:t>Confirm that CM-ES-to-SM SIP Trunk is in service</a:t>
            </a:r>
          </a:p>
          <a:p>
            <a:pPr eaLnBrk="1" hangingPunct="1"/>
            <a:r>
              <a:rPr lang="en-US" sz="1500" dirty="0" smtClean="0"/>
              <a:t>Configure Presence</a:t>
            </a:r>
          </a:p>
          <a:p>
            <a:pPr lvl="1" eaLnBrk="1" hangingPunct="1"/>
            <a:r>
              <a:rPr lang="en-US" sz="1500" dirty="0" smtClean="0"/>
              <a:t>Login to Presence</a:t>
            </a:r>
          </a:p>
          <a:p>
            <a:pPr lvl="1" eaLnBrk="1" hangingPunct="1"/>
            <a:r>
              <a:rPr lang="en-US" sz="1500" dirty="0" smtClean="0"/>
              <a:t>Login to SMGR</a:t>
            </a:r>
          </a:p>
          <a:p>
            <a:pPr lvl="1" eaLnBrk="1" hangingPunct="1"/>
            <a:r>
              <a:rPr lang="en-US" sz="1500" dirty="0" smtClean="0"/>
              <a:t>Configure Presence Domain-From and Domain-To values</a:t>
            </a:r>
          </a:p>
          <a:p>
            <a:pPr lvl="1" eaLnBrk="1" hangingPunct="1"/>
            <a:r>
              <a:rPr lang="en-US" sz="1500" dirty="0" smtClean="0"/>
              <a:t>Set default Access Control List (ACL)</a:t>
            </a:r>
          </a:p>
          <a:p>
            <a:pPr eaLnBrk="1" hangingPunct="1"/>
            <a:r>
              <a:rPr lang="en-US" sz="1500" dirty="0" smtClean="0"/>
              <a:t>Import ABIT users (optional)</a:t>
            </a:r>
          </a:p>
          <a:p>
            <a:pPr eaLnBrk="1" hangingPunct="1"/>
            <a:r>
              <a:rPr lang="en-US" sz="1500" dirty="0" smtClean="0"/>
              <a:t>Configure Avaya Video Collaboration Solution (AVCS) User</a:t>
            </a:r>
          </a:p>
          <a:p>
            <a:pPr lvl="1" eaLnBrk="1" hangingPunct="1"/>
            <a:r>
              <a:rPr lang="en-US" sz="1500" dirty="0" smtClean="0"/>
              <a:t>Open User Management SMGR page, Select New User</a:t>
            </a:r>
          </a:p>
          <a:p>
            <a:pPr lvl="1" eaLnBrk="1" hangingPunct="1"/>
            <a:r>
              <a:rPr lang="en-US" sz="1500" dirty="0" smtClean="0"/>
              <a:t>Complete Identity Section</a:t>
            </a:r>
          </a:p>
          <a:p>
            <a:pPr lvl="1" eaLnBrk="1" hangingPunct="1"/>
            <a:r>
              <a:rPr lang="en-US" sz="1500" dirty="0" smtClean="0"/>
              <a:t>Complete Communication Profile Section</a:t>
            </a:r>
          </a:p>
          <a:p>
            <a:pPr lvl="1" eaLnBrk="1" hangingPunct="1"/>
            <a:r>
              <a:rPr lang="en-US" sz="1500" dirty="0" smtClean="0"/>
              <a:t>Complete Membership Roles Section</a:t>
            </a:r>
          </a:p>
          <a:p>
            <a:pPr lvl="1" eaLnBrk="1" hangingPunct="1"/>
            <a:r>
              <a:rPr lang="en-US" sz="1500" dirty="0" smtClean="0"/>
              <a:t>Complete Contacts Section, Commit the Form</a:t>
            </a:r>
          </a:p>
          <a:p>
            <a:pPr lvl="1" eaLnBrk="1" hangingPunct="1"/>
            <a:r>
              <a:rPr lang="en-US" sz="1500" dirty="0" smtClean="0"/>
              <a:t>Save Translations</a:t>
            </a:r>
          </a:p>
        </p:txBody>
      </p:sp>
      <p:sp>
        <p:nvSpPr>
          <p:cNvPr id="6" name="Title 1"/>
          <p:cNvSpPr txBox="1">
            <a:spLocks/>
          </p:cNvSpPr>
          <p:nvPr/>
        </p:nvSpPr>
        <p:spPr bwMode="auto">
          <a:xfrm>
            <a:off x="533400" y="457200"/>
            <a:ext cx="7069138" cy="720725"/>
          </a:xfrm>
          <a:prstGeom prst="rect">
            <a:avLst/>
          </a:prstGeom>
          <a:noFill/>
          <a:ln w="9525" algn="ctr">
            <a:noFill/>
            <a:miter lim="800000"/>
            <a:headEnd/>
            <a:tailEnd/>
          </a:ln>
        </p:spPr>
        <p:txBody>
          <a:bodyPr lIns="0" tIns="0" rIns="0" bIns="0" anchor="b"/>
          <a:lstStyle/>
          <a:p>
            <a:pPr>
              <a:defRPr/>
            </a:pPr>
            <a:r>
              <a:rPr lang="en-US" sz="2800" kern="0" dirty="0">
                <a:latin typeface="+mj-lt"/>
                <a:ea typeface="+mj-ea"/>
                <a:cs typeface="+mj-cs"/>
              </a:rPr>
              <a:t>Intelligent Workbook - Worksheets</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a:noFill/>
        </p:spPr>
        <p:txBody>
          <a:bodyPr/>
          <a:lstStyle/>
          <a:p>
            <a:fld id="{41ADF8EE-E385-431B-9E08-F2F6D6ECFF9C}" type="slidenum">
              <a:rPr lang="en-US" smtClean="0"/>
              <a:pPr/>
              <a:t>47</a:t>
            </a:fld>
            <a:endParaRPr lang="en-US" dirty="0" smtClean="0"/>
          </a:p>
        </p:txBody>
      </p:sp>
      <p:sp>
        <p:nvSpPr>
          <p:cNvPr id="43011" name="Content Placeholder 4"/>
          <p:cNvSpPr>
            <a:spLocks noGrp="1"/>
          </p:cNvSpPr>
          <p:nvPr>
            <p:ph idx="1"/>
          </p:nvPr>
        </p:nvSpPr>
        <p:spPr>
          <a:xfrm>
            <a:off x="381000" y="1600200"/>
            <a:ext cx="8218488" cy="4751388"/>
          </a:xfrm>
        </p:spPr>
        <p:txBody>
          <a:bodyPr/>
          <a:lstStyle/>
          <a:p>
            <a:pPr eaLnBrk="1" hangingPunct="1"/>
            <a:r>
              <a:rPr lang="en-US" sz="1800" dirty="0" smtClean="0"/>
              <a:t>Configure Flare/A175 User</a:t>
            </a:r>
          </a:p>
          <a:p>
            <a:pPr lvl="1" eaLnBrk="1" hangingPunct="1"/>
            <a:r>
              <a:rPr lang="en-US" sz="1600" dirty="0" smtClean="0"/>
              <a:t>Open User Management SMGR page, Select New User</a:t>
            </a:r>
          </a:p>
          <a:p>
            <a:pPr lvl="1" eaLnBrk="1" hangingPunct="1"/>
            <a:r>
              <a:rPr lang="en-US" sz="1600" dirty="0" smtClean="0"/>
              <a:t>Complete Identity Section</a:t>
            </a:r>
          </a:p>
          <a:p>
            <a:pPr lvl="1" eaLnBrk="1" hangingPunct="1"/>
            <a:r>
              <a:rPr lang="en-US" sz="1600" dirty="0" smtClean="0"/>
              <a:t>Complete Communication Profile Section</a:t>
            </a:r>
          </a:p>
          <a:p>
            <a:pPr lvl="1" eaLnBrk="1" hangingPunct="1"/>
            <a:r>
              <a:rPr lang="en-US" sz="1600" dirty="0" smtClean="0"/>
              <a:t>Complete Membership Roles Section</a:t>
            </a:r>
          </a:p>
          <a:p>
            <a:pPr lvl="1" eaLnBrk="1" hangingPunct="1"/>
            <a:r>
              <a:rPr lang="en-US" sz="1600" dirty="0" smtClean="0"/>
              <a:t>Complete Contacts Section, Commit the Form</a:t>
            </a:r>
          </a:p>
          <a:p>
            <a:pPr lvl="1" eaLnBrk="1" hangingPunct="1"/>
            <a:r>
              <a:rPr lang="en-US" sz="1600" dirty="0" smtClean="0"/>
              <a:t>Save Translations</a:t>
            </a:r>
          </a:p>
          <a:p>
            <a:pPr eaLnBrk="1" hangingPunct="1"/>
            <a:r>
              <a:rPr lang="en-US" sz="1800" dirty="0" smtClean="0"/>
              <a:t>Configure Avaya one-X™ Communicator SIP User</a:t>
            </a:r>
          </a:p>
          <a:p>
            <a:pPr lvl="1" eaLnBrk="1" hangingPunct="1"/>
            <a:r>
              <a:rPr lang="en-US" sz="1600" dirty="0" smtClean="0"/>
              <a:t>Open User Management SMGR page, Select New User</a:t>
            </a:r>
          </a:p>
          <a:p>
            <a:pPr lvl="1" eaLnBrk="1" hangingPunct="1"/>
            <a:r>
              <a:rPr lang="en-US" sz="1600" dirty="0" smtClean="0"/>
              <a:t>Complete Identity Section</a:t>
            </a:r>
          </a:p>
          <a:p>
            <a:pPr lvl="1" eaLnBrk="1" hangingPunct="1"/>
            <a:r>
              <a:rPr lang="en-US" sz="1600" dirty="0" smtClean="0"/>
              <a:t>Complete Communication Profile Section</a:t>
            </a:r>
          </a:p>
          <a:p>
            <a:pPr lvl="1" eaLnBrk="1" hangingPunct="1"/>
            <a:r>
              <a:rPr lang="en-US" sz="1600" dirty="0" smtClean="0"/>
              <a:t>Complete Membership Roles Section</a:t>
            </a:r>
          </a:p>
          <a:p>
            <a:pPr lvl="1" eaLnBrk="1" hangingPunct="1"/>
            <a:r>
              <a:rPr lang="en-US" sz="1600" dirty="0" smtClean="0"/>
              <a:t>Complete Contacts Section, Commit the Form</a:t>
            </a:r>
          </a:p>
          <a:p>
            <a:pPr lvl="1" eaLnBrk="1" hangingPunct="1"/>
            <a:r>
              <a:rPr lang="en-US" sz="1600" dirty="0" smtClean="0"/>
              <a:t>Save Translations</a:t>
            </a:r>
            <a:endParaRPr lang="en-US" sz="1800" dirty="0" smtClean="0"/>
          </a:p>
          <a:p>
            <a:pPr eaLnBrk="1" hangingPunct="1">
              <a:buFont typeface="Webdings" pitchFamily="18" charset="2"/>
              <a:buNone/>
            </a:pPr>
            <a:endParaRPr lang="en-US" sz="1800" dirty="0" smtClean="0"/>
          </a:p>
        </p:txBody>
      </p:sp>
      <p:sp>
        <p:nvSpPr>
          <p:cNvPr id="6" name="Title 1"/>
          <p:cNvSpPr txBox="1">
            <a:spLocks/>
          </p:cNvSpPr>
          <p:nvPr/>
        </p:nvSpPr>
        <p:spPr bwMode="auto">
          <a:xfrm>
            <a:off x="533400" y="457200"/>
            <a:ext cx="7069138" cy="720725"/>
          </a:xfrm>
          <a:prstGeom prst="rect">
            <a:avLst/>
          </a:prstGeom>
          <a:noFill/>
          <a:ln w="9525" algn="ctr">
            <a:noFill/>
            <a:miter lim="800000"/>
            <a:headEnd/>
            <a:tailEnd/>
          </a:ln>
        </p:spPr>
        <p:txBody>
          <a:bodyPr lIns="0" tIns="0" rIns="0" bIns="0" anchor="b"/>
          <a:lstStyle/>
          <a:p>
            <a:pPr>
              <a:defRPr/>
            </a:pPr>
            <a:r>
              <a:rPr lang="en-US" sz="2800" kern="0" dirty="0">
                <a:latin typeface="+mj-lt"/>
                <a:ea typeface="+mj-ea"/>
                <a:cs typeface="+mj-cs"/>
              </a:rPr>
              <a:t>Intelligent Workbook - Worksheets</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dirty="0" smtClean="0"/>
              <a:t>Installation - Installation Wizard </a:t>
            </a:r>
          </a:p>
        </p:txBody>
      </p:sp>
      <p:sp>
        <p:nvSpPr>
          <p:cNvPr id="44035" name="Content Placeholder 2"/>
          <p:cNvSpPr>
            <a:spLocks noGrp="1"/>
          </p:cNvSpPr>
          <p:nvPr>
            <p:ph idx="1"/>
          </p:nvPr>
        </p:nvSpPr>
        <p:spPr>
          <a:xfrm>
            <a:off x="457200" y="1357313"/>
            <a:ext cx="8218488" cy="4951412"/>
          </a:xfrm>
        </p:spPr>
        <p:txBody>
          <a:bodyPr/>
          <a:lstStyle/>
          <a:p>
            <a:pPr eaLnBrk="1" hangingPunct="1"/>
            <a:r>
              <a:rPr lang="en-GB" sz="2000" dirty="0" smtClean="0"/>
              <a:t>Two Operating Modes:</a:t>
            </a:r>
          </a:p>
          <a:p>
            <a:pPr lvl="1" eaLnBrk="1" hangingPunct="1"/>
            <a:r>
              <a:rPr lang="en-GB" sz="1800" dirty="0" smtClean="0"/>
              <a:t>Stand-alone (PC .exe package)</a:t>
            </a:r>
          </a:p>
          <a:p>
            <a:pPr lvl="1" eaLnBrk="1" hangingPunct="1"/>
            <a:r>
              <a:rPr lang="en-GB" sz="1800" dirty="0" smtClean="0"/>
              <a:t>Embedded in ME Template (Runs as part of Template Install)</a:t>
            </a:r>
          </a:p>
          <a:p>
            <a:pPr eaLnBrk="1" hangingPunct="1"/>
            <a:r>
              <a:rPr lang="en-GB" sz="2000" dirty="0" smtClean="0"/>
              <a:t>Configures and automatically integrates ME component applications.</a:t>
            </a:r>
          </a:p>
          <a:p>
            <a:pPr eaLnBrk="1" hangingPunct="1"/>
            <a:r>
              <a:rPr lang="en-GB" sz="2000" dirty="0" smtClean="0"/>
              <a:t>Easy-to-use interface allows fast and accurate system configuration.</a:t>
            </a:r>
          </a:p>
          <a:p>
            <a:pPr eaLnBrk="1" hangingPunct="1"/>
            <a:r>
              <a:rPr lang="en-GB" sz="2000" dirty="0" smtClean="0"/>
              <a:t>Installation Wizard generates Configuration XML files for import directly into System Manager, avoids much manual administration.</a:t>
            </a:r>
          </a:p>
          <a:p>
            <a:pPr eaLnBrk="1" hangingPunct="1"/>
            <a:r>
              <a:rPr lang="en-GB" sz="2000" dirty="0" smtClean="0"/>
              <a:t>Architecture of installation wizard allows gathering of administration &amp;  configuration data before server is on-site = standalone installation wizard</a:t>
            </a:r>
          </a:p>
          <a:p>
            <a:pPr lvl="1" eaLnBrk="1" hangingPunct="1"/>
            <a:r>
              <a:rPr lang="en-GB" sz="2000" dirty="0" smtClean="0"/>
              <a:t>Run on a PC prior to any Avaya server hardware being on-site</a:t>
            </a:r>
          </a:p>
          <a:p>
            <a:pPr lvl="1" eaLnBrk="1" hangingPunct="1"/>
            <a:r>
              <a:rPr lang="en-GB" sz="2000" dirty="0" smtClean="0"/>
              <a:t>Generates an epw.zip file for import when ME installation begins</a:t>
            </a:r>
          </a:p>
          <a:p>
            <a:pPr lvl="1" eaLnBrk="1" hangingPunct="1"/>
            <a:r>
              <a:rPr lang="en-GB" sz="2000" dirty="0" smtClean="0"/>
              <a:t>Provides load/save options to allow incremental  configuration </a:t>
            </a:r>
          </a:p>
          <a:p>
            <a:pPr lvl="1" eaLnBrk="1" hangingPunct="1"/>
            <a:endParaRPr lang="en-GB" sz="2000" dirty="0" smtClean="0"/>
          </a:p>
          <a:p>
            <a:pPr eaLnBrk="1" hangingPunct="1"/>
            <a:endParaRPr lang="en-US" dirty="0" smtClean="0"/>
          </a:p>
        </p:txBody>
      </p:sp>
      <p:sp>
        <p:nvSpPr>
          <p:cNvPr id="44036" name="Slide Number Placeholder 3"/>
          <p:cNvSpPr>
            <a:spLocks noGrp="1"/>
          </p:cNvSpPr>
          <p:nvPr>
            <p:ph type="sldNum" sz="quarter" idx="10"/>
          </p:nvPr>
        </p:nvSpPr>
        <p:spPr>
          <a:noFill/>
        </p:spPr>
        <p:txBody>
          <a:bodyPr/>
          <a:lstStyle/>
          <a:p>
            <a:fld id="{D95ACBED-E0E2-4531-8759-1D948AC1C570}" type="slidenum">
              <a:rPr lang="en-US" smtClean="0">
                <a:cs typeface="Arial" charset="0"/>
              </a:rPr>
              <a:pPr/>
              <a:t>48</a:t>
            </a:fld>
            <a:endParaRPr lang="en-US" dirty="0" smtClean="0">
              <a:cs typeface="Arial" charset="0"/>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a:noFill/>
        </p:spPr>
        <p:txBody>
          <a:bodyPr/>
          <a:lstStyle/>
          <a:p>
            <a:fld id="{1CBE3BE6-F9BF-4859-9983-8741044F6342}" type="slidenum">
              <a:rPr lang="en-US" smtClean="0">
                <a:cs typeface="Arial" charset="0"/>
              </a:rPr>
              <a:pPr/>
              <a:t>49</a:t>
            </a:fld>
            <a:endParaRPr lang="en-US" dirty="0" smtClean="0">
              <a:cs typeface="Arial" charset="0"/>
            </a:endParaRPr>
          </a:p>
        </p:txBody>
      </p:sp>
      <p:sp>
        <p:nvSpPr>
          <p:cNvPr id="45059" name="Rectangle 2"/>
          <p:cNvSpPr>
            <a:spLocks noGrp="1" noChangeArrowheads="1"/>
          </p:cNvSpPr>
          <p:nvPr>
            <p:ph type="title"/>
          </p:nvPr>
        </p:nvSpPr>
        <p:spPr>
          <a:xfrm>
            <a:off x="455613" y="482600"/>
            <a:ext cx="7688262" cy="720725"/>
          </a:xfrm>
        </p:spPr>
        <p:txBody>
          <a:bodyPr/>
          <a:lstStyle/>
          <a:p>
            <a:pPr eaLnBrk="1" hangingPunct="1"/>
            <a:r>
              <a:rPr lang="en-GB" dirty="0" smtClean="0"/>
              <a:t>Functionality Provided by ME Installation Wizard</a:t>
            </a:r>
          </a:p>
        </p:txBody>
      </p:sp>
      <p:sp>
        <p:nvSpPr>
          <p:cNvPr id="45060" name="Rectangle 3"/>
          <p:cNvSpPr>
            <a:spLocks noGrp="1" noChangeArrowheads="1"/>
          </p:cNvSpPr>
          <p:nvPr>
            <p:ph type="body" idx="1"/>
          </p:nvPr>
        </p:nvSpPr>
        <p:spPr>
          <a:xfrm>
            <a:off x="457200" y="1600200"/>
            <a:ext cx="8218488" cy="4662488"/>
          </a:xfrm>
        </p:spPr>
        <p:txBody>
          <a:bodyPr/>
          <a:lstStyle/>
          <a:p>
            <a:pPr marL="287338" lvl="1" indent="-287338" eaLnBrk="1" hangingPunct="1">
              <a:spcBef>
                <a:spcPct val="55000"/>
              </a:spcBef>
              <a:buClr>
                <a:schemeClr val="accent2"/>
              </a:buClr>
              <a:buFont typeface="Webdings" pitchFamily="18" charset="2"/>
              <a:buChar char="4"/>
            </a:pPr>
            <a:r>
              <a:rPr lang="en-GB" sz="2000" dirty="0" smtClean="0"/>
              <a:t>Installs the various applications</a:t>
            </a:r>
          </a:p>
          <a:p>
            <a:pPr marL="571500" lvl="2" indent="-287338" eaLnBrk="1" hangingPunct="1"/>
            <a:r>
              <a:rPr lang="en-GB" sz="1600" dirty="0" smtClean="0"/>
              <a:t>Network settings for applications</a:t>
            </a:r>
          </a:p>
          <a:p>
            <a:pPr marL="571500" lvl="2" indent="-287338" eaLnBrk="1" hangingPunct="1"/>
            <a:r>
              <a:rPr lang="en-GB" sz="1600" dirty="0" smtClean="0"/>
              <a:t>Administers user -defined customer login accounts on VMs</a:t>
            </a:r>
          </a:p>
          <a:p>
            <a:pPr eaLnBrk="1" hangingPunct="1"/>
            <a:r>
              <a:rPr lang="en-GB" sz="2000" dirty="0" smtClean="0"/>
              <a:t>Generates XML files to configure SMGR</a:t>
            </a:r>
          </a:p>
          <a:p>
            <a:pPr marL="571500" lvl="2" indent="-287338" eaLnBrk="1" hangingPunct="1"/>
            <a:r>
              <a:rPr lang="en-GB" sz="1600" dirty="0" smtClean="0"/>
              <a:t>SIP Domain, Location, SM-CM, SM-PS, SM-CMM, SIP entities and entity links</a:t>
            </a:r>
          </a:p>
          <a:p>
            <a:pPr marL="287338" lvl="1" indent="-287338" eaLnBrk="1" hangingPunct="1"/>
            <a:r>
              <a:rPr lang="en-GB" sz="1800" dirty="0" smtClean="0"/>
              <a:t>Configures CM </a:t>
            </a:r>
            <a:endParaRPr lang="en-US" sz="1600" dirty="0" smtClean="0"/>
          </a:p>
          <a:p>
            <a:pPr marL="571500" lvl="2" indent="-287338" eaLnBrk="1" hangingPunct="1"/>
            <a:r>
              <a:rPr lang="en-US" sz="1600" dirty="0" smtClean="0"/>
              <a:t>Configures settings to enable video and other needed features</a:t>
            </a:r>
            <a:endParaRPr lang="en-GB" sz="1600" dirty="0" smtClean="0"/>
          </a:p>
          <a:p>
            <a:pPr marL="571500" lvl="2" indent="-287338" eaLnBrk="1" hangingPunct="1"/>
            <a:r>
              <a:rPr lang="en-GB" sz="1600" dirty="0" smtClean="0"/>
              <a:t>Telephony settings set to country specific values (e.g. 9 or 0 for external calls), basic IP services, network-regions, etc.</a:t>
            </a:r>
          </a:p>
          <a:p>
            <a:pPr marL="571500" lvl="2" indent="-287338" eaLnBrk="1" hangingPunct="1"/>
            <a:r>
              <a:rPr lang="en-GB" sz="1600" dirty="0" smtClean="0"/>
              <a:t>46xxsettings file included with Utility Services and basic DHCP setup</a:t>
            </a:r>
          </a:p>
          <a:p>
            <a:pPr marL="571500" lvl="2" indent="-287338" eaLnBrk="1" hangingPunct="1"/>
            <a:r>
              <a:rPr lang="en-GB" sz="1600" dirty="0" smtClean="0"/>
              <a:t>Trunk &amp; gateway configuration added to CM</a:t>
            </a:r>
          </a:p>
          <a:p>
            <a:pPr marL="571500" lvl="2" indent="-287338" eaLnBrk="1" hangingPunct="1"/>
            <a:r>
              <a:rPr lang="en-GB" sz="1600" dirty="0" smtClean="0"/>
              <a:t>Configures H.248 Media Gateway</a:t>
            </a:r>
          </a:p>
          <a:p>
            <a:pPr marL="571500" lvl="2" indent="-287338" eaLnBrk="1" hangingPunct="1"/>
            <a:r>
              <a:rPr lang="en-US" sz="1600" dirty="0" smtClean="0"/>
              <a:t>Configures CM end of  SM –to-CM SIP Trunk</a:t>
            </a:r>
          </a:p>
          <a:p>
            <a:pPr marL="571500" lvl="2" indent="-287338" eaLnBrk="1" hangingPunct="1">
              <a:buFontTx/>
              <a:buNone/>
            </a:pPr>
            <a:endParaRPr lang="en-GB" sz="1600" dirty="0" smtClean="0"/>
          </a:p>
          <a:p>
            <a:pPr eaLnBrk="1" hangingPunct="1"/>
            <a:endParaRPr lang="en-GB" dirty="0" smtClean="0"/>
          </a:p>
          <a:p>
            <a:pPr eaLnBrk="1" hangingPunct="1">
              <a:buFont typeface="Webdings" pitchFamily="18" charset="2"/>
              <a:buNone/>
            </a:pPr>
            <a:endParaRPr lang="en-GB" dirty="0" smtClean="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381000" y="533400"/>
            <a:ext cx="7069138" cy="720725"/>
          </a:xfrm>
        </p:spPr>
        <p:txBody>
          <a:bodyPr lIns="91440" tIns="45720" rIns="91440" bIns="45720" anchor="ctr"/>
          <a:lstStyle/>
          <a:p>
            <a:r>
              <a:rPr lang="en-US" smtClean="0"/>
              <a:t>ME is big</a:t>
            </a:r>
          </a:p>
        </p:txBody>
      </p:sp>
      <p:sp>
        <p:nvSpPr>
          <p:cNvPr id="22531" name="Rectangle 3"/>
          <p:cNvSpPr>
            <a:spLocks noGrp="1" noChangeArrowheads="1"/>
          </p:cNvSpPr>
          <p:nvPr>
            <p:ph type="body" idx="4294967295"/>
          </p:nvPr>
        </p:nvSpPr>
        <p:spPr>
          <a:xfrm>
            <a:off x="228600" y="1219200"/>
            <a:ext cx="8585200" cy="5334000"/>
          </a:xfrm>
        </p:spPr>
        <p:txBody>
          <a:bodyPr lIns="91440" tIns="45720" rIns="91440" bIns="45720"/>
          <a:lstStyle/>
          <a:p>
            <a:pPr marL="284163" indent="-284163"/>
            <a:r>
              <a:rPr lang="en-US" dirty="0" smtClean="0"/>
              <a:t>CS is 7.6 GB </a:t>
            </a:r>
          </a:p>
          <a:p>
            <a:pPr marL="284163" indent="-284163"/>
            <a:r>
              <a:rPr lang="en-US" dirty="0" smtClean="0"/>
              <a:t>ME is 12.1 GB </a:t>
            </a:r>
          </a:p>
          <a:p>
            <a:pPr marL="284163" indent="-284163"/>
            <a:r>
              <a:rPr lang="en-US" dirty="0" smtClean="0"/>
              <a:t>Install via USB (16 GB recommended) for Beta or 3 single layer DVDs </a:t>
            </a:r>
          </a:p>
          <a:p>
            <a:pPr marL="284163" indent="-284163"/>
            <a:r>
              <a:rPr lang="en-US" dirty="0" smtClean="0"/>
              <a:t>Special copy feature on System Platform (SP 6.0.3)</a:t>
            </a:r>
          </a:p>
          <a:p>
            <a:pPr marL="284163" indent="-284163"/>
            <a:r>
              <a:rPr lang="en-US" dirty="0" smtClean="0"/>
              <a:t>Installation time about 3hr 30 min(about 30 minutes more than CS)</a:t>
            </a:r>
          </a:p>
          <a:p>
            <a:pPr marL="284163" indent="-284163"/>
            <a:endParaRPr lang="en-US" dirty="0" smtClean="0"/>
          </a:p>
          <a:p>
            <a:pPr marL="284163" indent="-284163"/>
            <a:endParaRPr lang="en-US" dirty="0" smtClean="0"/>
          </a:p>
          <a:p>
            <a:pPr marL="284163" indent="-284163"/>
            <a:endParaRPr lang="en-US" dirty="0" smtClean="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 1</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t>Fill out Configuration Data Worksheet in ME Intelligent Workbook</a:t>
            </a:r>
          </a:p>
          <a:p>
            <a:pPr marL="457200" indent="-457200" eaLnBrk="1" hangingPunct="1">
              <a:buFont typeface="+mj-lt"/>
              <a:buAutoNum type="arabicPeriod"/>
              <a:defRPr/>
            </a:pPr>
            <a:r>
              <a:rPr lang="en-US" sz="2000" dirty="0" smtClean="0">
                <a:solidFill>
                  <a:schemeClr val="bg2">
                    <a:lumMod val="75000"/>
                  </a:schemeClr>
                </a:solidFill>
              </a:rPr>
              <a:t>Run the standalone Installation Wizard to generate the EPW file. </a:t>
            </a:r>
          </a:p>
          <a:p>
            <a:pPr marL="457200" indent="-457200" eaLnBrk="1" hangingPunct="1">
              <a:buFont typeface="+mj-lt"/>
              <a:buAutoNum type="arabicPeriod"/>
              <a:defRPr/>
            </a:pPr>
            <a:r>
              <a:rPr lang="en-US" sz="2000" dirty="0" smtClean="0">
                <a:solidFill>
                  <a:schemeClr val="bg2">
                    <a:lumMod val="75000"/>
                  </a:schemeClr>
                </a:solidFill>
              </a:rPr>
              <a:t>Install ME Server and Media-Gateway in Rack, connect Power, LAN</a:t>
            </a:r>
          </a:p>
          <a:p>
            <a:pPr marL="457200" indent="-457200" eaLnBrk="1" hangingPunct="1">
              <a:buFont typeface="+mj-lt"/>
              <a:buAutoNum type="arabicPeriod"/>
              <a:defRPr/>
            </a:pPr>
            <a:r>
              <a:rPr lang="en-US" sz="2000" dirty="0" smtClean="0">
                <a:solidFill>
                  <a:schemeClr val="bg2">
                    <a:lumMod val="75000"/>
                  </a:schemeClr>
                </a:solidFill>
              </a:rPr>
              <a:t>Configure Media-Gateway</a:t>
            </a:r>
          </a:p>
          <a:p>
            <a:pPr marL="457200" indent="-457200" eaLnBrk="1" hangingPunct="1">
              <a:buFont typeface="+mj-lt"/>
              <a:buAutoNum type="arabicPeriod"/>
              <a:defRPr/>
            </a:pPr>
            <a:r>
              <a:rPr lang="en-US" sz="2000" dirty="0" smtClean="0">
                <a:solidFill>
                  <a:schemeClr val="bg2">
                    <a:lumMod val="75000"/>
                  </a:schemeClr>
                </a:solidFill>
              </a:rPr>
              <a:t>Install System Platform 6.0.3.0.2 software  and update (30 minutes)</a:t>
            </a:r>
          </a:p>
          <a:p>
            <a:pPr marL="457200" indent="-457200" eaLnBrk="1" hangingPunct="1">
              <a:buFont typeface="+mj-lt"/>
              <a:buAutoNum type="arabicPeriod"/>
              <a:defRPr/>
            </a:pPr>
            <a:r>
              <a:rPr lang="en-US" sz="2000" dirty="0" smtClean="0">
                <a:solidFill>
                  <a:schemeClr val="bg2">
                    <a:lumMod val="75000"/>
                  </a:schemeClr>
                </a:solidFill>
              </a:rPr>
              <a:t>Configure SAL and register the system</a:t>
            </a:r>
          </a:p>
          <a:p>
            <a:pPr marL="457200" indent="-457200" eaLnBrk="1" hangingPunct="1">
              <a:buFont typeface="+mj-lt"/>
              <a:buAutoNum type="arabicPeriod"/>
              <a:defRPr/>
            </a:pPr>
            <a:r>
              <a:rPr lang="en-US" sz="2000" dirty="0" smtClean="0">
                <a:solidFill>
                  <a:schemeClr val="bg2">
                    <a:lumMod val="75000"/>
                  </a:schemeClr>
                </a:solidFill>
              </a:rPr>
              <a:t>Install ME template (2 - 4 hours)</a:t>
            </a:r>
          </a:p>
          <a:p>
            <a:pPr marL="457200" indent="-457200" eaLnBrk="1" hangingPunct="1">
              <a:buFont typeface="+mj-lt"/>
              <a:buAutoNum type="arabicPeriod"/>
              <a:defRPr/>
            </a:pPr>
            <a:r>
              <a:rPr lang="en-US" sz="2000" dirty="0" smtClean="0">
                <a:solidFill>
                  <a:schemeClr val="bg2">
                    <a:lumMod val="75000"/>
                  </a:schemeClr>
                </a:solidFill>
              </a:rPr>
              <a:t>Apply latest VM updates (CM, SMGR, Presence Server)</a:t>
            </a:r>
          </a:p>
          <a:p>
            <a:pPr marL="457200" indent="-457200" eaLnBrk="1" hangingPunct="1">
              <a:buFont typeface="+mj-lt"/>
              <a:buAutoNum type="arabicPeriod"/>
              <a:defRPr/>
            </a:pPr>
            <a:r>
              <a:rPr lang="en-US" sz="2000" dirty="0" smtClean="0">
                <a:solidFill>
                  <a:schemeClr val="bg2">
                    <a:lumMod val="75000"/>
                  </a:schemeClr>
                </a:solidFill>
              </a:rPr>
              <a:t>Configure SMGR, Presence Server, Endpoints  (1 hour)</a:t>
            </a:r>
          </a:p>
          <a:p>
            <a:pPr marL="457200" indent="-457200" eaLnBrk="1" hangingPunct="1">
              <a:buFont typeface="+mj-lt"/>
              <a:buAutoNum type="arabicPeriod"/>
              <a:defRPr/>
            </a:pPr>
            <a:r>
              <a:rPr lang="en-US" sz="2000" dirty="0" smtClean="0">
                <a:solidFill>
                  <a:schemeClr val="bg2">
                    <a:lumMod val="75000"/>
                  </a:schemeClr>
                </a:solidFill>
              </a:rPr>
              <a:t>Install License and Authentication Files (10 minutes)</a:t>
            </a:r>
          </a:p>
          <a:p>
            <a:pPr marL="457200" indent="-457200" eaLnBrk="1" hangingPunct="1">
              <a:buFont typeface="+mj-lt"/>
              <a:buAutoNum type="arabicPeriod"/>
              <a:defRPr/>
            </a:pPr>
            <a:r>
              <a:rPr lang="en-US" sz="2000" dirty="0" smtClean="0">
                <a:solidFill>
                  <a:schemeClr val="bg2">
                    <a:lumMod val="75000"/>
                  </a:schemeClr>
                </a:solidFill>
              </a:rPr>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50</a:t>
            </a:fld>
            <a:endParaRPr lang="en-US" dirty="0" smtClean="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Configuration Data Worksheet</a:t>
            </a:r>
          </a:p>
        </p:txBody>
      </p:sp>
      <p:sp>
        <p:nvSpPr>
          <p:cNvPr id="46083" name="Slide Number Placeholder 3"/>
          <p:cNvSpPr>
            <a:spLocks noGrp="1"/>
          </p:cNvSpPr>
          <p:nvPr>
            <p:ph type="sldNum" sz="quarter" idx="10"/>
          </p:nvPr>
        </p:nvSpPr>
        <p:spPr>
          <a:noFill/>
        </p:spPr>
        <p:txBody>
          <a:bodyPr/>
          <a:lstStyle/>
          <a:p>
            <a:fld id="{11E8224D-761A-45D5-A910-CB3217B0CACC}" type="slidenum">
              <a:rPr lang="en-US" smtClean="0">
                <a:cs typeface="Arial" charset="0"/>
              </a:rPr>
              <a:pPr/>
              <a:t>51</a:t>
            </a:fld>
            <a:endParaRPr lang="en-US" dirty="0" smtClean="0">
              <a:cs typeface="Arial" charset="0"/>
            </a:endParaRPr>
          </a:p>
        </p:txBody>
      </p:sp>
      <p:pic>
        <p:nvPicPr>
          <p:cNvPr id="86018" name="Picture 2"/>
          <p:cNvPicPr>
            <a:picLocks noGrp="1" noChangeAspect="1" noChangeArrowheads="1"/>
          </p:cNvPicPr>
          <p:nvPr>
            <p:ph idx="1"/>
          </p:nvPr>
        </p:nvPicPr>
        <p:blipFill>
          <a:blip r:embed="rId3" cstate="print"/>
          <a:srcRect l="742" t="26562" r="3738" b="4477"/>
          <a:stretch>
            <a:fillRect/>
          </a:stretch>
        </p:blipFill>
        <p:spPr bwMode="auto">
          <a:xfrm>
            <a:off x="457200" y="1752600"/>
            <a:ext cx="8063023" cy="3810000"/>
          </a:xfrm>
          <a:prstGeom prst="rect">
            <a:avLst/>
          </a:prstGeom>
          <a:noFill/>
          <a:ln w="9525">
            <a:noFill/>
            <a:miter lim="800000"/>
            <a:headEnd/>
            <a:tailEnd/>
          </a:ln>
        </p:spPr>
      </p:pic>
      <p:sp>
        <p:nvSpPr>
          <p:cNvPr id="7" name="Title 1"/>
          <p:cNvSpPr txBox="1">
            <a:spLocks/>
          </p:cNvSpPr>
          <p:nvPr/>
        </p:nvSpPr>
        <p:spPr bwMode="auto">
          <a:xfrm>
            <a:off x="838200" y="5943600"/>
            <a:ext cx="7069138" cy="533400"/>
          </a:xfrm>
          <a:prstGeom prst="rect">
            <a:avLst/>
          </a:prstGeom>
          <a:noFill/>
          <a:ln w="28575" algn="ctr">
            <a:solidFill>
              <a:srgbClr val="FF0000"/>
            </a:solidFill>
            <a:miter lim="800000"/>
            <a:headEnd/>
            <a:tailEnd/>
          </a:ln>
        </p:spPr>
        <p:txBody>
          <a:bodyPr lIns="0" tIns="0" rIns="0" bIns="0" anchor="ctr" anchorCtr="1"/>
          <a:lstStyle/>
          <a:p>
            <a:pPr algn="ctr">
              <a:defRPr/>
            </a:pPr>
            <a:r>
              <a:rPr lang="en-US" b="1" kern="0" dirty="0" smtClean="0">
                <a:solidFill>
                  <a:srgbClr val="0A3F70"/>
                </a:solidFill>
                <a:latin typeface="Arial" pitchFamily="34" charset="0"/>
                <a:ea typeface="+mj-ea"/>
                <a:cs typeface="Arial" pitchFamily="34" charset="0"/>
              </a:rPr>
              <a:t>Data Values required for System Platform Install</a:t>
            </a:r>
          </a:p>
          <a:p>
            <a:pPr algn="ctr">
              <a:defRPr/>
            </a:pPr>
            <a:r>
              <a:rPr lang="en-US" b="1" kern="0" dirty="0" smtClean="0">
                <a:solidFill>
                  <a:srgbClr val="0A3F70"/>
                </a:solidFill>
                <a:latin typeface="Arial" pitchFamily="34" charset="0"/>
                <a:ea typeface="+mj-ea"/>
                <a:cs typeface="Arial" pitchFamily="34" charset="0"/>
              </a:rPr>
              <a:t>(See additional off-slide notes below)</a:t>
            </a:r>
            <a:endParaRPr lang="en-US" b="1" kern="0" dirty="0">
              <a:solidFill>
                <a:srgbClr val="00B050"/>
              </a:solidFill>
              <a:latin typeface="Arial" pitchFamily="34" charset="0"/>
              <a:ea typeface="+mj-ea"/>
              <a:cs typeface="Arial" pitchFamily="34" charset="0"/>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Configuration Data Worksheet</a:t>
            </a:r>
          </a:p>
        </p:txBody>
      </p:sp>
      <p:sp>
        <p:nvSpPr>
          <p:cNvPr id="46083" name="Slide Number Placeholder 3"/>
          <p:cNvSpPr>
            <a:spLocks noGrp="1"/>
          </p:cNvSpPr>
          <p:nvPr>
            <p:ph type="sldNum" sz="quarter" idx="10"/>
          </p:nvPr>
        </p:nvSpPr>
        <p:spPr>
          <a:noFill/>
        </p:spPr>
        <p:txBody>
          <a:bodyPr/>
          <a:lstStyle/>
          <a:p>
            <a:fld id="{11E8224D-761A-45D5-A910-CB3217B0CACC}" type="slidenum">
              <a:rPr lang="en-US" smtClean="0">
                <a:cs typeface="Arial" charset="0"/>
              </a:rPr>
              <a:pPr/>
              <a:t>52</a:t>
            </a:fld>
            <a:endParaRPr lang="en-US" dirty="0" smtClean="0">
              <a:cs typeface="Arial" charset="0"/>
            </a:endParaRPr>
          </a:p>
        </p:txBody>
      </p:sp>
      <p:sp>
        <p:nvSpPr>
          <p:cNvPr id="7" name="Title 1"/>
          <p:cNvSpPr txBox="1">
            <a:spLocks/>
          </p:cNvSpPr>
          <p:nvPr/>
        </p:nvSpPr>
        <p:spPr bwMode="auto">
          <a:xfrm>
            <a:off x="838200" y="5943600"/>
            <a:ext cx="7069138" cy="533400"/>
          </a:xfrm>
          <a:prstGeom prst="rect">
            <a:avLst/>
          </a:prstGeom>
          <a:noFill/>
          <a:ln w="28575" algn="ctr">
            <a:solidFill>
              <a:srgbClr val="FF0000"/>
            </a:solidFill>
            <a:miter lim="800000"/>
            <a:headEnd/>
            <a:tailEnd/>
          </a:ln>
        </p:spPr>
        <p:txBody>
          <a:bodyPr lIns="0" tIns="0" rIns="0" bIns="0" anchor="ctr" anchorCtr="1"/>
          <a:lstStyle/>
          <a:p>
            <a:pPr algn="ctr">
              <a:defRPr/>
            </a:pPr>
            <a:r>
              <a:rPr lang="en-US" b="1" kern="0" dirty="0" smtClean="0">
                <a:solidFill>
                  <a:srgbClr val="0A3F70"/>
                </a:solidFill>
                <a:latin typeface="Arial" pitchFamily="34" charset="0"/>
                <a:ea typeface="+mj-ea"/>
                <a:cs typeface="Arial" pitchFamily="34" charset="0"/>
              </a:rPr>
              <a:t>Data Values required for ME6.1 Template Install</a:t>
            </a:r>
          </a:p>
          <a:p>
            <a:pPr algn="ctr">
              <a:defRPr/>
            </a:pPr>
            <a:r>
              <a:rPr lang="en-US" b="1" kern="0" dirty="0" smtClean="0">
                <a:solidFill>
                  <a:srgbClr val="0A3F70"/>
                </a:solidFill>
                <a:latin typeface="Arial" pitchFamily="34" charset="0"/>
                <a:ea typeface="+mj-ea"/>
                <a:cs typeface="Arial" pitchFamily="34" charset="0"/>
              </a:rPr>
              <a:t>(See additional off-slide notes below)</a:t>
            </a:r>
            <a:endParaRPr lang="en-US" b="1" kern="0" dirty="0">
              <a:solidFill>
                <a:srgbClr val="00B050"/>
              </a:solidFill>
              <a:latin typeface="Arial" pitchFamily="34" charset="0"/>
              <a:ea typeface="+mj-ea"/>
              <a:cs typeface="Arial" pitchFamily="34" charset="0"/>
            </a:endParaRPr>
          </a:p>
        </p:txBody>
      </p:sp>
      <p:pic>
        <p:nvPicPr>
          <p:cNvPr id="87042" name="Picture 2"/>
          <p:cNvPicPr>
            <a:picLocks noGrp="1" noChangeAspect="1" noChangeArrowheads="1"/>
          </p:cNvPicPr>
          <p:nvPr>
            <p:ph idx="1"/>
          </p:nvPr>
        </p:nvPicPr>
        <p:blipFill>
          <a:blip r:embed="rId3" cstate="print"/>
          <a:srcRect l="978" t="22000" r="3169" b="2973"/>
          <a:stretch>
            <a:fillRect/>
          </a:stretch>
        </p:blipFill>
        <p:spPr bwMode="auto">
          <a:xfrm>
            <a:off x="609600" y="1371599"/>
            <a:ext cx="7467600" cy="434340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ABIT – Input Station Data</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53</a:t>
            </a:fld>
            <a:endParaRPr lang="en-US" dirty="0"/>
          </a:p>
        </p:txBody>
      </p:sp>
      <p:pic>
        <p:nvPicPr>
          <p:cNvPr id="192514" name="Picture 2"/>
          <p:cNvPicPr>
            <a:picLocks noGrp="1" noChangeAspect="1" noChangeArrowheads="1"/>
          </p:cNvPicPr>
          <p:nvPr>
            <p:ph idx="1"/>
          </p:nvPr>
        </p:nvPicPr>
        <p:blipFill>
          <a:blip r:embed="rId2" cstate="print"/>
          <a:srcRect/>
          <a:stretch>
            <a:fillRect/>
          </a:stretch>
        </p:blipFill>
        <p:spPr bwMode="auto">
          <a:xfrm>
            <a:off x="765334" y="1557338"/>
            <a:ext cx="7602219" cy="47513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ABIT – Check station data</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54</a:t>
            </a:fld>
            <a:endParaRPr lang="en-US" dirty="0"/>
          </a:p>
        </p:txBody>
      </p:sp>
      <p:pic>
        <p:nvPicPr>
          <p:cNvPr id="193538" name="Picture 2"/>
          <p:cNvPicPr>
            <a:picLocks noGrp="1" noChangeAspect="1" noChangeArrowheads="1"/>
          </p:cNvPicPr>
          <p:nvPr>
            <p:ph idx="1"/>
          </p:nvPr>
        </p:nvPicPr>
        <p:blipFill>
          <a:blip r:embed="rId2" cstate="print"/>
          <a:srcRect/>
          <a:stretch>
            <a:fillRect/>
          </a:stretch>
        </p:blipFill>
        <p:spPr bwMode="auto">
          <a:xfrm>
            <a:off x="765334" y="1557338"/>
            <a:ext cx="7602219" cy="4751387"/>
          </a:xfrm>
          <a:prstGeom prst="rect">
            <a:avLst/>
          </a:prstGeom>
          <a:noFill/>
          <a:ln w="9525">
            <a:noFill/>
            <a:miter lim="800000"/>
            <a:headEnd/>
            <a:tailEnd/>
          </a:ln>
        </p:spPr>
      </p:pic>
      <p:sp>
        <p:nvSpPr>
          <p:cNvPr id="6" name="Oval 5"/>
          <p:cNvSpPr/>
          <p:nvPr/>
        </p:nvSpPr>
        <p:spPr bwMode="auto">
          <a:xfrm>
            <a:off x="5334000" y="2971800"/>
            <a:ext cx="4572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cxnSp>
        <p:nvCxnSpPr>
          <p:cNvPr id="7" name="Straight Arrow Connector 14"/>
          <p:cNvCxnSpPr>
            <a:cxnSpLocks noChangeShapeType="1"/>
            <a:endCxn id="6" idx="5"/>
          </p:cNvCxnSpPr>
          <p:nvPr/>
        </p:nvCxnSpPr>
        <p:spPr bwMode="auto">
          <a:xfrm rot="16200000" flipV="1">
            <a:off x="5691725" y="3329524"/>
            <a:ext cx="1351196" cy="1286155"/>
          </a:xfrm>
          <a:prstGeom prst="straightConnector1">
            <a:avLst/>
          </a:prstGeom>
          <a:noFill/>
          <a:ln w="28575" algn="ctr">
            <a:solidFill>
              <a:srgbClr val="FF0000"/>
            </a:solidFill>
            <a:round/>
            <a:headEnd/>
            <a:tailEnd type="arrow" w="med" len="med"/>
          </a:ln>
        </p:spPr>
      </p:cxnSp>
      <p:sp>
        <p:nvSpPr>
          <p:cNvPr id="8" name="TextBox 7"/>
          <p:cNvSpPr txBox="1"/>
          <p:nvPr/>
        </p:nvSpPr>
        <p:spPr>
          <a:xfrm>
            <a:off x="5791200" y="4648200"/>
            <a:ext cx="2619815" cy="830997"/>
          </a:xfrm>
          <a:prstGeom prst="rect">
            <a:avLst/>
          </a:prstGeom>
          <a:solidFill>
            <a:schemeClr val="bg1"/>
          </a:solidFill>
          <a:ln w="28575">
            <a:solidFill>
              <a:srgbClr val="FF0000"/>
            </a:solidFill>
          </a:ln>
        </p:spPr>
        <p:txBody>
          <a:bodyPr wrap="square" rtlCol="0">
            <a:spAutoFit/>
          </a:bodyPr>
          <a:lstStyle/>
          <a:p>
            <a:pPr algn="ctr"/>
            <a:r>
              <a:rPr lang="en-US" sz="1600" b="1" dirty="0" smtClean="0">
                <a:solidFill>
                  <a:srgbClr val="0A3F70"/>
                </a:solidFill>
              </a:rPr>
              <a:t>Click “Check” button when finished station data input</a:t>
            </a:r>
            <a:endParaRPr lang="en-US" sz="1600" b="1" dirty="0">
              <a:solidFill>
                <a:srgbClr val="0A3F70"/>
              </a:solidFill>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ABIT – Save abit.txt file</a:t>
            </a:r>
            <a:endParaRPr lang="ru-RU" dirty="0"/>
          </a:p>
        </p:txBody>
      </p:sp>
      <p:sp>
        <p:nvSpPr>
          <p:cNvPr id="4" name="Slide Number Placeholder 3"/>
          <p:cNvSpPr>
            <a:spLocks noGrp="1"/>
          </p:cNvSpPr>
          <p:nvPr>
            <p:ph type="sldNum" sz="quarter" idx="10"/>
          </p:nvPr>
        </p:nvSpPr>
        <p:spPr/>
        <p:txBody>
          <a:bodyPr/>
          <a:lstStyle/>
          <a:p>
            <a:pPr>
              <a:defRPr/>
            </a:pPr>
            <a:fld id="{A0ACA770-D2AF-4601-81FA-D601747EDCC5}" type="slidenum">
              <a:rPr lang="en-US" smtClean="0"/>
              <a:pPr>
                <a:defRPr/>
              </a:pPr>
              <a:t>55</a:t>
            </a:fld>
            <a:endParaRPr lang="en-US" dirty="0"/>
          </a:p>
        </p:txBody>
      </p:sp>
      <p:pic>
        <p:nvPicPr>
          <p:cNvPr id="194562" name="Picture 2"/>
          <p:cNvPicPr>
            <a:picLocks noGrp="1" noChangeAspect="1" noChangeArrowheads="1"/>
          </p:cNvPicPr>
          <p:nvPr>
            <p:ph idx="1"/>
          </p:nvPr>
        </p:nvPicPr>
        <p:blipFill>
          <a:blip r:embed="rId2" cstate="print"/>
          <a:srcRect/>
          <a:stretch>
            <a:fillRect/>
          </a:stretch>
        </p:blipFill>
        <p:spPr bwMode="auto">
          <a:xfrm>
            <a:off x="765334" y="1557338"/>
            <a:ext cx="7602219" cy="47513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 2</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solidFill>
                  <a:schemeClr val="bg2">
                    <a:lumMod val="75000"/>
                  </a:schemeClr>
                </a:solidFill>
              </a:rPr>
              <a:t>Fill out Configuration Data Worksheet in ME Intelligent Workbook</a:t>
            </a:r>
          </a:p>
          <a:p>
            <a:pPr marL="457200" indent="-457200" eaLnBrk="1" hangingPunct="1">
              <a:buFont typeface="+mj-lt"/>
              <a:buAutoNum type="arabicPeriod"/>
              <a:defRPr/>
            </a:pPr>
            <a:r>
              <a:rPr lang="en-US" sz="2000" dirty="0" smtClean="0"/>
              <a:t>Run the standalone Installation Wizard to generate the EPW file. </a:t>
            </a:r>
          </a:p>
          <a:p>
            <a:pPr marL="457200" indent="-457200" eaLnBrk="1" hangingPunct="1">
              <a:buFont typeface="+mj-lt"/>
              <a:buAutoNum type="arabicPeriod"/>
              <a:defRPr/>
            </a:pPr>
            <a:r>
              <a:rPr lang="en-US" sz="2000" dirty="0" smtClean="0">
                <a:solidFill>
                  <a:schemeClr val="bg2">
                    <a:lumMod val="75000"/>
                  </a:schemeClr>
                </a:solidFill>
              </a:rPr>
              <a:t>Install ME Server and Media-Gateway in Rack, connect Power, LAN</a:t>
            </a:r>
          </a:p>
          <a:p>
            <a:pPr marL="457200" indent="-457200" eaLnBrk="1" hangingPunct="1">
              <a:buFont typeface="+mj-lt"/>
              <a:buAutoNum type="arabicPeriod"/>
              <a:defRPr/>
            </a:pPr>
            <a:r>
              <a:rPr lang="en-US" sz="2000" dirty="0" smtClean="0">
                <a:solidFill>
                  <a:schemeClr val="bg2">
                    <a:lumMod val="75000"/>
                  </a:schemeClr>
                </a:solidFill>
              </a:rPr>
              <a:t>Configure Media-Gateway</a:t>
            </a:r>
          </a:p>
          <a:p>
            <a:pPr marL="457200" indent="-457200" eaLnBrk="1" hangingPunct="1">
              <a:buFont typeface="+mj-lt"/>
              <a:buAutoNum type="arabicPeriod"/>
              <a:defRPr/>
            </a:pPr>
            <a:r>
              <a:rPr lang="en-US" sz="2000" dirty="0" smtClean="0">
                <a:solidFill>
                  <a:schemeClr val="bg2">
                    <a:lumMod val="75000"/>
                  </a:schemeClr>
                </a:solidFill>
              </a:rPr>
              <a:t>Install System Platform 6.0.3.0.2 software  and update (30 minutes)</a:t>
            </a:r>
          </a:p>
          <a:p>
            <a:pPr marL="457200" indent="-457200" eaLnBrk="1" hangingPunct="1">
              <a:buFont typeface="+mj-lt"/>
              <a:buAutoNum type="arabicPeriod"/>
              <a:defRPr/>
            </a:pPr>
            <a:r>
              <a:rPr lang="en-US" sz="2000" dirty="0" smtClean="0">
                <a:solidFill>
                  <a:schemeClr val="bg2">
                    <a:lumMod val="75000"/>
                  </a:schemeClr>
                </a:solidFill>
              </a:rPr>
              <a:t>Configure SAL and register the system</a:t>
            </a:r>
          </a:p>
          <a:p>
            <a:pPr marL="457200" indent="-457200" eaLnBrk="1" hangingPunct="1">
              <a:buFont typeface="+mj-lt"/>
              <a:buAutoNum type="arabicPeriod"/>
              <a:defRPr/>
            </a:pPr>
            <a:r>
              <a:rPr lang="en-US" sz="2000" dirty="0" smtClean="0">
                <a:solidFill>
                  <a:schemeClr val="bg2">
                    <a:lumMod val="75000"/>
                  </a:schemeClr>
                </a:solidFill>
              </a:rPr>
              <a:t>Install ME template (2 - 4 hours)</a:t>
            </a:r>
          </a:p>
          <a:p>
            <a:pPr marL="457200" indent="-457200" eaLnBrk="1" hangingPunct="1">
              <a:buFont typeface="+mj-lt"/>
              <a:buAutoNum type="arabicPeriod"/>
              <a:defRPr/>
            </a:pPr>
            <a:r>
              <a:rPr lang="en-US" sz="2000" dirty="0" smtClean="0">
                <a:solidFill>
                  <a:schemeClr val="bg2">
                    <a:lumMod val="75000"/>
                  </a:schemeClr>
                </a:solidFill>
              </a:rPr>
              <a:t>Apply latest VM updates (CM, SMGR, Presence Server)</a:t>
            </a:r>
          </a:p>
          <a:p>
            <a:pPr marL="457200" indent="-457200" eaLnBrk="1" hangingPunct="1">
              <a:buFont typeface="+mj-lt"/>
              <a:buAutoNum type="arabicPeriod"/>
              <a:defRPr/>
            </a:pPr>
            <a:r>
              <a:rPr lang="en-US" sz="2000" dirty="0" smtClean="0">
                <a:solidFill>
                  <a:schemeClr val="bg2">
                    <a:lumMod val="75000"/>
                  </a:schemeClr>
                </a:solidFill>
              </a:rPr>
              <a:t>Configure SMGR, Presence Server, Endpoints  (1 hour)</a:t>
            </a:r>
          </a:p>
          <a:p>
            <a:pPr marL="457200" indent="-457200" eaLnBrk="1" hangingPunct="1">
              <a:buFont typeface="+mj-lt"/>
              <a:buAutoNum type="arabicPeriod"/>
              <a:defRPr/>
            </a:pPr>
            <a:r>
              <a:rPr lang="en-US" sz="2000" dirty="0" smtClean="0">
                <a:solidFill>
                  <a:schemeClr val="bg2">
                    <a:lumMod val="75000"/>
                  </a:schemeClr>
                </a:solidFill>
              </a:rPr>
              <a:t>Install License and Authentication Files (10 minutes)</a:t>
            </a:r>
          </a:p>
          <a:p>
            <a:pPr marL="457200" indent="-457200" eaLnBrk="1" hangingPunct="1">
              <a:buFont typeface="+mj-lt"/>
              <a:buAutoNum type="arabicPeriod"/>
              <a:defRPr/>
            </a:pPr>
            <a:r>
              <a:rPr lang="en-US" sz="2000" dirty="0" smtClean="0">
                <a:solidFill>
                  <a:schemeClr val="bg2">
                    <a:lumMod val="75000"/>
                  </a:schemeClr>
                </a:solidFill>
              </a:rPr>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56</a:t>
            </a:fld>
            <a:endParaRPr lang="en-US" dirty="0" smtClean="0"/>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ME Installation Wizard </a:t>
            </a:r>
          </a:p>
        </p:txBody>
      </p:sp>
      <p:sp>
        <p:nvSpPr>
          <p:cNvPr id="46083" name="Slide Number Placeholder 3"/>
          <p:cNvSpPr>
            <a:spLocks noGrp="1"/>
          </p:cNvSpPr>
          <p:nvPr>
            <p:ph type="sldNum" sz="quarter" idx="10"/>
          </p:nvPr>
        </p:nvSpPr>
        <p:spPr>
          <a:noFill/>
        </p:spPr>
        <p:txBody>
          <a:bodyPr/>
          <a:lstStyle/>
          <a:p>
            <a:fld id="{11E8224D-761A-45D5-A910-CB3217B0CACC}" type="slidenum">
              <a:rPr lang="en-US" smtClean="0">
                <a:cs typeface="Arial" charset="0"/>
              </a:rPr>
              <a:pPr/>
              <a:t>57</a:t>
            </a:fld>
            <a:endParaRPr lang="en-US" dirty="0" smtClean="0">
              <a:cs typeface="Arial" charset="0"/>
            </a:endParaRPr>
          </a:p>
        </p:txBody>
      </p:sp>
      <p:pic>
        <p:nvPicPr>
          <p:cNvPr id="5" name="Picture 4"/>
          <p:cNvPicPr/>
          <p:nvPr/>
        </p:nvPicPr>
        <p:blipFill>
          <a:blip r:embed="rId3" cstate="print"/>
          <a:srcRect t="28456" r="71806" b="20400"/>
          <a:stretch>
            <a:fillRect/>
          </a:stretch>
        </p:blipFill>
        <p:spPr bwMode="auto">
          <a:xfrm>
            <a:off x="457200" y="1371600"/>
            <a:ext cx="7467600" cy="4495800"/>
          </a:xfrm>
          <a:prstGeom prst="rect">
            <a:avLst/>
          </a:prstGeom>
          <a:noFill/>
          <a:ln w="9525">
            <a:noFill/>
            <a:miter lim="800000"/>
            <a:headEnd/>
            <a:tailEnd/>
          </a:ln>
        </p:spPr>
      </p:pic>
      <p:sp>
        <p:nvSpPr>
          <p:cNvPr id="6" name="Content Placeholder 5"/>
          <p:cNvSpPr>
            <a:spLocks noGrp="1"/>
          </p:cNvSpPr>
          <p:nvPr>
            <p:ph idx="1"/>
          </p:nvPr>
        </p:nvSpPr>
        <p:spPr>
          <a:xfrm>
            <a:off x="457200" y="6111875"/>
            <a:ext cx="8218488" cy="746125"/>
          </a:xfrm>
        </p:spPr>
        <p:txBody>
          <a:bodyPr/>
          <a:lstStyle/>
          <a:p>
            <a:r>
              <a:rPr lang="en-US" dirty="0" smtClean="0"/>
              <a:t>Launching the Standalone Installation Wizard</a:t>
            </a:r>
            <a:endParaRPr lang="en-US"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ME Installation Wizard </a:t>
            </a:r>
          </a:p>
        </p:txBody>
      </p:sp>
      <p:sp>
        <p:nvSpPr>
          <p:cNvPr id="46083" name="Slide Number Placeholder 3"/>
          <p:cNvSpPr>
            <a:spLocks noGrp="1"/>
          </p:cNvSpPr>
          <p:nvPr>
            <p:ph type="sldNum" sz="quarter" idx="10"/>
          </p:nvPr>
        </p:nvSpPr>
        <p:spPr>
          <a:noFill/>
        </p:spPr>
        <p:txBody>
          <a:bodyPr/>
          <a:lstStyle/>
          <a:p>
            <a:fld id="{11E8224D-761A-45D5-A910-CB3217B0CACC}" type="slidenum">
              <a:rPr lang="en-US" smtClean="0">
                <a:cs typeface="Arial" charset="0"/>
              </a:rPr>
              <a:pPr/>
              <a:t>58</a:t>
            </a:fld>
            <a:endParaRPr lang="en-US" dirty="0" smtClean="0">
              <a:cs typeface="Arial" charset="0"/>
            </a:endParaRPr>
          </a:p>
        </p:txBody>
      </p:sp>
      <p:sp>
        <p:nvSpPr>
          <p:cNvPr id="6" name="Content Placeholder 5"/>
          <p:cNvSpPr>
            <a:spLocks noGrp="1"/>
          </p:cNvSpPr>
          <p:nvPr>
            <p:ph idx="1"/>
          </p:nvPr>
        </p:nvSpPr>
        <p:spPr>
          <a:xfrm>
            <a:off x="457200" y="6111875"/>
            <a:ext cx="8218488" cy="746125"/>
          </a:xfrm>
        </p:spPr>
        <p:txBody>
          <a:bodyPr/>
          <a:lstStyle/>
          <a:p>
            <a:r>
              <a:rPr lang="en-US" dirty="0" smtClean="0"/>
              <a:t>Launching the Standalone Installation Wizard</a:t>
            </a:r>
            <a:endParaRPr lang="en-US" dirty="0"/>
          </a:p>
        </p:txBody>
      </p:sp>
      <p:pic>
        <p:nvPicPr>
          <p:cNvPr id="7" name="Picture 6"/>
          <p:cNvPicPr/>
          <p:nvPr/>
        </p:nvPicPr>
        <p:blipFill>
          <a:blip r:embed="rId3" cstate="print"/>
          <a:srcRect/>
          <a:stretch>
            <a:fillRect/>
          </a:stretch>
        </p:blipFill>
        <p:spPr bwMode="auto">
          <a:xfrm>
            <a:off x="457200" y="1371600"/>
            <a:ext cx="7620000" cy="449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447800"/>
            <a:ext cx="8218488" cy="4860925"/>
          </a:xfrm>
        </p:spPr>
        <p:txBody>
          <a:bodyPr/>
          <a:lstStyle/>
          <a:p>
            <a:endParaRPr lang="ru-RU" dirty="0"/>
          </a:p>
        </p:txBody>
      </p:sp>
      <p:pic>
        <p:nvPicPr>
          <p:cNvPr id="190466" name="Picture 2"/>
          <p:cNvPicPr>
            <a:picLocks noChangeAspect="1" noChangeArrowheads="1"/>
          </p:cNvPicPr>
          <p:nvPr/>
        </p:nvPicPr>
        <p:blipFill>
          <a:blip r:embed="rId3" cstate="print"/>
          <a:srcRect l="1250" t="14000" r="2500" b="13000"/>
          <a:stretch>
            <a:fillRect/>
          </a:stretch>
        </p:blipFill>
        <p:spPr bwMode="auto">
          <a:xfrm>
            <a:off x="381000" y="1371600"/>
            <a:ext cx="8390744" cy="4876800"/>
          </a:xfrm>
          <a:prstGeom prst="rect">
            <a:avLst/>
          </a:prstGeom>
          <a:noFill/>
          <a:ln w="9525">
            <a:noFill/>
            <a:miter lim="800000"/>
            <a:headEnd/>
            <a:tailEnd/>
          </a:ln>
        </p:spPr>
      </p:pic>
      <p:sp>
        <p:nvSpPr>
          <p:cNvPr id="46082" name="Title 1"/>
          <p:cNvSpPr>
            <a:spLocks noGrp="1"/>
          </p:cNvSpPr>
          <p:nvPr>
            <p:ph type="title"/>
          </p:nvPr>
        </p:nvSpPr>
        <p:spPr/>
        <p:txBody>
          <a:bodyPr/>
          <a:lstStyle/>
          <a:p>
            <a:r>
              <a:rPr lang="en-US" dirty="0" smtClean="0"/>
              <a:t>ME Installation Wizard </a:t>
            </a:r>
          </a:p>
        </p:txBody>
      </p:sp>
      <p:sp>
        <p:nvSpPr>
          <p:cNvPr id="46083" name="Slide Number Placeholder 3"/>
          <p:cNvSpPr>
            <a:spLocks noGrp="1"/>
          </p:cNvSpPr>
          <p:nvPr>
            <p:ph type="sldNum" sz="quarter" idx="10"/>
          </p:nvPr>
        </p:nvSpPr>
        <p:spPr>
          <a:noFill/>
        </p:spPr>
        <p:txBody>
          <a:bodyPr/>
          <a:lstStyle/>
          <a:p>
            <a:fld id="{11E8224D-761A-45D5-A910-CB3217B0CACC}" type="slidenum">
              <a:rPr lang="en-US" smtClean="0">
                <a:cs typeface="Arial" charset="0"/>
              </a:rPr>
              <a:pPr/>
              <a:t>59</a:t>
            </a:fld>
            <a:endParaRPr lang="en-US" dirty="0" smtClean="0">
              <a:cs typeface="Arial"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457200" y="685800"/>
            <a:ext cx="7067550" cy="457200"/>
          </a:xfrm>
        </p:spPr>
        <p:txBody>
          <a:bodyPr/>
          <a:lstStyle/>
          <a:p>
            <a:r>
              <a:rPr lang="en-US" sz="2400" smtClean="0"/>
              <a:t>Avaya Aura® Solution for Midsize Enterprise r6.1</a:t>
            </a:r>
            <a:br>
              <a:rPr lang="en-US" sz="2400" smtClean="0"/>
            </a:br>
            <a:r>
              <a:rPr lang="en-US" sz="1600" smtClean="0"/>
              <a:t>R</a:t>
            </a:r>
            <a:r>
              <a:rPr lang="en-US" sz="1600" i="1" smtClean="0"/>
              <a:t>elease Contents </a:t>
            </a:r>
          </a:p>
        </p:txBody>
      </p:sp>
      <p:sp>
        <p:nvSpPr>
          <p:cNvPr id="16387" name="Content Placeholder 5"/>
          <p:cNvSpPr>
            <a:spLocks noGrp="1"/>
          </p:cNvSpPr>
          <p:nvPr>
            <p:ph idx="1"/>
          </p:nvPr>
        </p:nvSpPr>
        <p:spPr>
          <a:xfrm>
            <a:off x="457200" y="1371600"/>
            <a:ext cx="8229600" cy="4784725"/>
          </a:xfrm>
        </p:spPr>
        <p:txBody>
          <a:bodyPr/>
          <a:lstStyle/>
          <a:p>
            <a:endParaRPr lang="en-US" sz="1800" b="1" smtClean="0"/>
          </a:p>
          <a:p>
            <a:r>
              <a:rPr lang="en-US" sz="1800" b="1" smtClean="0"/>
              <a:t>Key Business Features for 6.1 release</a:t>
            </a:r>
          </a:p>
          <a:p>
            <a:pPr lvl="1"/>
            <a:r>
              <a:rPr lang="en-US" sz="1600" smtClean="0"/>
              <a:t>Virtualization: one-box SIP-based midsize enterprise solution using less rack space, greener</a:t>
            </a:r>
          </a:p>
          <a:p>
            <a:pPr lvl="2"/>
            <a:r>
              <a:rPr lang="en-US" sz="1400" smtClean="0"/>
              <a:t> Uses1 server-box vs. 7+ boxes separately deployed</a:t>
            </a:r>
          </a:p>
          <a:p>
            <a:pPr lvl="1"/>
            <a:r>
              <a:rPr lang="en-US" sz="1600" smtClean="0"/>
              <a:t>Less expensive than competitors, per user: </a:t>
            </a:r>
          </a:p>
          <a:p>
            <a:pPr lvl="2"/>
            <a:r>
              <a:rPr lang="en-US" sz="1400" smtClean="0"/>
              <a:t>15% (400 users) to 22% (1000 users) less than Cisco street price</a:t>
            </a:r>
          </a:p>
          <a:p>
            <a:pPr lvl="1"/>
            <a:r>
              <a:rPr lang="en-US" sz="1600" smtClean="0"/>
              <a:t>Includes Avaya Aura and an application suite, ready for basic collaboration</a:t>
            </a:r>
          </a:p>
          <a:p>
            <a:pPr lvl="1"/>
            <a:r>
              <a:rPr lang="en-US" sz="1600" smtClean="0"/>
              <a:t>Integrated Session Border Controller for embedded security for all SIP communication streams</a:t>
            </a:r>
          </a:p>
          <a:p>
            <a:pPr lvl="1"/>
            <a:r>
              <a:rPr lang="en-US" sz="1600" smtClean="0"/>
              <a:t>Designed to power the new Avaya Flare™ experience and video collaboration products</a:t>
            </a:r>
          </a:p>
          <a:p>
            <a:pPr lvl="1"/>
            <a:r>
              <a:rPr lang="en-US" sz="1600" smtClean="0"/>
              <a:t>Unified install, upgrade, remote support across all embedded applications allows for quicker and cheaper installs and faster maintenance</a:t>
            </a:r>
          </a:p>
          <a:p>
            <a:pPr lvl="1"/>
            <a:r>
              <a:rPr lang="en-US" sz="1600" smtClean="0"/>
              <a:t>Updates current Avaya MBT 5.2.1 solution to the latest Avaya Aura® 6.1 version</a:t>
            </a:r>
          </a:p>
          <a:p>
            <a:pPr lvl="1"/>
            <a:endParaRPr lang="fr-FR" sz="1600" smtClean="0"/>
          </a:p>
          <a:p>
            <a:pPr lvl="1"/>
            <a:endParaRPr lang="fr-FR" sz="1200" b="1" smtClean="0"/>
          </a:p>
          <a:p>
            <a:pPr lvl="1"/>
            <a:endParaRPr lang="fr-FR" sz="1200" b="1" smtClean="0"/>
          </a:p>
          <a:p>
            <a:endParaRPr lang="en-US" sz="1400" smtClean="0"/>
          </a:p>
        </p:txBody>
      </p:sp>
      <p:sp>
        <p:nvSpPr>
          <p:cNvPr id="21508" name="Slide Number Placeholder 3"/>
          <p:cNvSpPr>
            <a:spLocks noGrp="1"/>
          </p:cNvSpPr>
          <p:nvPr>
            <p:ph type="sldNum" sz="quarter" idx="10"/>
          </p:nvPr>
        </p:nvSpPr>
        <p:spPr/>
        <p:txBody>
          <a:bodyPr/>
          <a:lstStyle/>
          <a:p>
            <a:pPr>
              <a:defRPr/>
            </a:pPr>
            <a:fld id="{B3E005E2-941A-4851-AAA5-6A7AF9E1A7C0}" type="slidenum">
              <a:rPr smtClean="0"/>
              <a:pPr>
                <a:defRPr/>
              </a:pPr>
              <a:t>6</a:t>
            </a:fld>
            <a:endParaRPr dirty="0" smtClean="0"/>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t>ME Installation Wizard </a:t>
            </a:r>
          </a:p>
        </p:txBody>
      </p:sp>
      <p:sp>
        <p:nvSpPr>
          <p:cNvPr id="47107" name="Slide Number Placeholder 3"/>
          <p:cNvSpPr>
            <a:spLocks noGrp="1"/>
          </p:cNvSpPr>
          <p:nvPr>
            <p:ph type="sldNum" sz="quarter" idx="10"/>
          </p:nvPr>
        </p:nvSpPr>
        <p:spPr>
          <a:noFill/>
        </p:spPr>
        <p:txBody>
          <a:bodyPr/>
          <a:lstStyle/>
          <a:p>
            <a:fld id="{72FA6585-37BA-4446-95B9-525E7D5F6957}" type="slidenum">
              <a:rPr lang="en-US" smtClean="0">
                <a:cs typeface="Arial" charset="0"/>
              </a:rPr>
              <a:pPr/>
              <a:t>60</a:t>
            </a:fld>
            <a:endParaRPr lang="en-US" dirty="0" smtClean="0">
              <a:cs typeface="Arial" charset="0"/>
            </a:endParaRPr>
          </a:p>
        </p:txBody>
      </p:sp>
      <p:sp>
        <p:nvSpPr>
          <p:cNvPr id="6" name="Content Placeholder 5"/>
          <p:cNvSpPr>
            <a:spLocks noGrp="1"/>
          </p:cNvSpPr>
          <p:nvPr>
            <p:ph idx="1"/>
          </p:nvPr>
        </p:nvSpPr>
        <p:spPr/>
        <p:txBody>
          <a:bodyPr/>
          <a:lstStyle/>
          <a:p>
            <a:endParaRPr lang="ru-RU"/>
          </a:p>
        </p:txBody>
      </p:sp>
      <p:pic>
        <p:nvPicPr>
          <p:cNvPr id="191490" name="Picture 2"/>
          <p:cNvPicPr>
            <a:picLocks noChangeAspect="1" noChangeArrowheads="1"/>
          </p:cNvPicPr>
          <p:nvPr/>
        </p:nvPicPr>
        <p:blipFill>
          <a:blip r:embed="rId3" cstate="print"/>
          <a:srcRect t="13000" r="2500" b="8000"/>
          <a:stretch>
            <a:fillRect/>
          </a:stretch>
        </p:blipFill>
        <p:spPr bwMode="auto">
          <a:xfrm>
            <a:off x="457200" y="1447800"/>
            <a:ext cx="8166904" cy="482160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rcRect/>
          <a:stretch>
            <a:fillRect/>
          </a:stretch>
        </p:blipFill>
        <p:spPr bwMode="auto">
          <a:xfrm>
            <a:off x="533400" y="1371600"/>
            <a:ext cx="6781800" cy="4114800"/>
          </a:xfrm>
          <a:prstGeom prst="rect">
            <a:avLst/>
          </a:prstGeom>
          <a:noFill/>
          <a:ln w="9525">
            <a:noFill/>
            <a:miter lim="800000"/>
            <a:headEnd/>
            <a:tailEnd/>
          </a:ln>
        </p:spPr>
      </p:pic>
      <p:sp>
        <p:nvSpPr>
          <p:cNvPr id="48130" name="Title 1"/>
          <p:cNvSpPr>
            <a:spLocks noGrp="1"/>
          </p:cNvSpPr>
          <p:nvPr>
            <p:ph type="title"/>
          </p:nvPr>
        </p:nvSpPr>
        <p:spPr/>
        <p:txBody>
          <a:bodyPr/>
          <a:lstStyle/>
          <a:p>
            <a:r>
              <a:rPr lang="en-US" dirty="0" smtClean="0"/>
              <a:t>ME Installation Wizard </a:t>
            </a:r>
          </a:p>
        </p:txBody>
      </p:sp>
      <p:sp>
        <p:nvSpPr>
          <p:cNvPr id="48131" name="Slide Number Placeholder 3"/>
          <p:cNvSpPr>
            <a:spLocks noGrp="1"/>
          </p:cNvSpPr>
          <p:nvPr>
            <p:ph type="sldNum" sz="quarter" idx="10"/>
          </p:nvPr>
        </p:nvSpPr>
        <p:spPr>
          <a:noFill/>
        </p:spPr>
        <p:txBody>
          <a:bodyPr/>
          <a:lstStyle/>
          <a:p>
            <a:fld id="{B8880D30-BC15-4870-9083-151B5549768A}" type="slidenum">
              <a:rPr lang="en-US" smtClean="0">
                <a:cs typeface="Arial" charset="0"/>
              </a:rPr>
              <a:pPr/>
              <a:t>61</a:t>
            </a:fld>
            <a:endParaRPr lang="en-US" dirty="0" smtClean="0">
              <a:cs typeface="Arial" charset="0"/>
            </a:endParaRPr>
          </a:p>
        </p:txBody>
      </p:sp>
      <p:sp>
        <p:nvSpPr>
          <p:cNvPr id="7" name="TextBox 6"/>
          <p:cNvSpPr txBox="1"/>
          <p:nvPr/>
        </p:nvSpPr>
        <p:spPr>
          <a:xfrm>
            <a:off x="457200" y="5791200"/>
            <a:ext cx="8067337" cy="590931"/>
          </a:xfrm>
          <a:prstGeom prst="rect">
            <a:avLst/>
          </a:prstGeom>
          <a:noFill/>
        </p:spPr>
        <p:txBody>
          <a:bodyPr wrap="none" rtlCol="0">
            <a:spAutoFit/>
          </a:bodyPr>
          <a:lstStyle/>
          <a:p>
            <a:r>
              <a:rPr lang="en-US" dirty="0" smtClean="0">
                <a:solidFill>
                  <a:schemeClr val="tx1"/>
                </a:solidFill>
              </a:rPr>
              <a:t>We don’t yet have an EPW.zip file, so we fill in the blanks using the Intelligent</a:t>
            </a:r>
          </a:p>
          <a:p>
            <a:r>
              <a:rPr lang="en-US" dirty="0" smtClean="0">
                <a:solidFill>
                  <a:schemeClr val="tx1"/>
                </a:solidFill>
              </a:rPr>
              <a:t>Workbook.  First, we enter the network settings.</a:t>
            </a:r>
            <a:endParaRPr lang="en-US"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srcRect t="20690"/>
          <a:stretch>
            <a:fillRect/>
          </a:stretch>
        </p:blipFill>
        <p:spPr bwMode="auto">
          <a:xfrm>
            <a:off x="457200" y="1371600"/>
            <a:ext cx="7924800" cy="4343400"/>
          </a:xfrm>
          <a:prstGeom prst="rect">
            <a:avLst/>
          </a:prstGeom>
          <a:noFill/>
          <a:ln w="9525">
            <a:noFill/>
            <a:miter lim="800000"/>
            <a:headEnd/>
            <a:tailEnd/>
          </a:ln>
        </p:spPr>
      </p:pic>
      <p:sp>
        <p:nvSpPr>
          <p:cNvPr id="48130" name="Title 1"/>
          <p:cNvSpPr>
            <a:spLocks noGrp="1"/>
          </p:cNvSpPr>
          <p:nvPr>
            <p:ph type="title"/>
          </p:nvPr>
        </p:nvSpPr>
        <p:spPr/>
        <p:txBody>
          <a:bodyPr/>
          <a:lstStyle/>
          <a:p>
            <a:r>
              <a:rPr lang="en-US" dirty="0" smtClean="0"/>
              <a:t>ME Installation Wizard </a:t>
            </a:r>
          </a:p>
        </p:txBody>
      </p:sp>
      <p:sp>
        <p:nvSpPr>
          <p:cNvPr id="48131" name="Slide Number Placeholder 3"/>
          <p:cNvSpPr>
            <a:spLocks noGrp="1"/>
          </p:cNvSpPr>
          <p:nvPr>
            <p:ph type="sldNum" sz="quarter" idx="10"/>
          </p:nvPr>
        </p:nvSpPr>
        <p:spPr>
          <a:noFill/>
        </p:spPr>
        <p:txBody>
          <a:bodyPr/>
          <a:lstStyle/>
          <a:p>
            <a:fld id="{B8880D30-BC15-4870-9083-151B5549768A}" type="slidenum">
              <a:rPr lang="en-US" smtClean="0">
                <a:cs typeface="Arial" charset="0"/>
              </a:rPr>
              <a:pPr/>
              <a:t>62</a:t>
            </a:fld>
            <a:endParaRPr lang="en-US" dirty="0" smtClean="0">
              <a:cs typeface="Arial" charset="0"/>
            </a:endParaRPr>
          </a:p>
        </p:txBody>
      </p:sp>
      <p:sp>
        <p:nvSpPr>
          <p:cNvPr id="7" name="TextBox 6"/>
          <p:cNvSpPr txBox="1"/>
          <p:nvPr/>
        </p:nvSpPr>
        <p:spPr>
          <a:xfrm>
            <a:off x="457200" y="5791200"/>
            <a:ext cx="7990393" cy="590931"/>
          </a:xfrm>
          <a:prstGeom prst="rect">
            <a:avLst/>
          </a:prstGeom>
          <a:noFill/>
        </p:spPr>
        <p:txBody>
          <a:bodyPr wrap="none" rtlCol="0">
            <a:spAutoFit/>
          </a:bodyPr>
          <a:lstStyle/>
          <a:p>
            <a:r>
              <a:rPr lang="en-US" dirty="0" smtClean="0">
                <a:solidFill>
                  <a:schemeClr val="tx1"/>
                </a:solidFill>
              </a:rPr>
              <a:t>The Network Settings values come from the “Install ME Template worksheet </a:t>
            </a:r>
          </a:p>
          <a:p>
            <a:r>
              <a:rPr lang="en-US" dirty="0" smtClean="0">
                <a:solidFill>
                  <a:schemeClr val="tx1"/>
                </a:solidFill>
              </a:rPr>
              <a:t>in the Intelligent Workbook</a:t>
            </a:r>
            <a:endParaRPr lang="en-US" dirty="0">
              <a:solidFill>
                <a:schemeClr val="tx1"/>
              </a:solidFill>
            </a:endParaRPr>
          </a:p>
        </p:txBody>
      </p:sp>
      <p:sp>
        <p:nvSpPr>
          <p:cNvPr id="8" name="Oval 7"/>
          <p:cNvSpPr/>
          <p:nvPr/>
        </p:nvSpPr>
        <p:spPr bwMode="auto">
          <a:xfrm>
            <a:off x="5257800" y="1600200"/>
            <a:ext cx="1447800" cy="1143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533400" y="1447800"/>
            <a:ext cx="7391400" cy="4419600"/>
          </a:xfrm>
          <a:prstGeom prst="rect">
            <a:avLst/>
          </a:prstGeom>
          <a:noFill/>
          <a:ln w="9525">
            <a:noFill/>
            <a:miter lim="800000"/>
            <a:headEnd/>
            <a:tailEnd/>
          </a:ln>
        </p:spPr>
      </p:pic>
      <p:sp>
        <p:nvSpPr>
          <p:cNvPr id="48130" name="Title 1"/>
          <p:cNvSpPr>
            <a:spLocks noGrp="1"/>
          </p:cNvSpPr>
          <p:nvPr>
            <p:ph type="title"/>
          </p:nvPr>
        </p:nvSpPr>
        <p:spPr/>
        <p:txBody>
          <a:bodyPr/>
          <a:lstStyle/>
          <a:p>
            <a:r>
              <a:rPr lang="en-US" dirty="0" smtClean="0"/>
              <a:t>ME Installation Wizard </a:t>
            </a:r>
          </a:p>
        </p:txBody>
      </p:sp>
      <p:sp>
        <p:nvSpPr>
          <p:cNvPr id="48131" name="Slide Number Placeholder 3"/>
          <p:cNvSpPr>
            <a:spLocks noGrp="1"/>
          </p:cNvSpPr>
          <p:nvPr>
            <p:ph type="sldNum" sz="quarter" idx="10"/>
          </p:nvPr>
        </p:nvSpPr>
        <p:spPr>
          <a:noFill/>
        </p:spPr>
        <p:txBody>
          <a:bodyPr/>
          <a:lstStyle/>
          <a:p>
            <a:fld id="{B8880D30-BC15-4870-9083-151B5549768A}" type="slidenum">
              <a:rPr lang="en-US" smtClean="0">
                <a:cs typeface="Arial" charset="0"/>
              </a:rPr>
              <a:pPr/>
              <a:t>63</a:t>
            </a:fld>
            <a:endParaRPr lang="en-US" dirty="0" smtClean="0">
              <a:cs typeface="Arial" charset="0"/>
            </a:endParaRPr>
          </a:p>
        </p:txBody>
      </p:sp>
      <p:sp>
        <p:nvSpPr>
          <p:cNvPr id="7" name="TextBox 6"/>
          <p:cNvSpPr txBox="1"/>
          <p:nvPr/>
        </p:nvSpPr>
        <p:spPr>
          <a:xfrm>
            <a:off x="533400" y="6096000"/>
            <a:ext cx="6019800" cy="341632"/>
          </a:xfrm>
          <a:prstGeom prst="rect">
            <a:avLst/>
          </a:prstGeom>
          <a:noFill/>
        </p:spPr>
        <p:txBody>
          <a:bodyPr wrap="square" rtlCol="0">
            <a:spAutoFit/>
          </a:bodyPr>
          <a:lstStyle/>
          <a:p>
            <a:r>
              <a:rPr lang="en-US" dirty="0" smtClean="0">
                <a:solidFill>
                  <a:schemeClr val="tx1"/>
                </a:solidFill>
              </a:rPr>
              <a:t>Next we enter the VM IP Addresses and Hostnames</a:t>
            </a:r>
            <a:endParaRPr lang="en-US"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srcRect t="20339"/>
          <a:stretch>
            <a:fillRect/>
          </a:stretch>
        </p:blipFill>
        <p:spPr bwMode="auto">
          <a:xfrm>
            <a:off x="457200" y="1371600"/>
            <a:ext cx="8001000" cy="4343400"/>
          </a:xfrm>
          <a:prstGeom prst="rect">
            <a:avLst/>
          </a:prstGeom>
          <a:noFill/>
          <a:ln w="9525">
            <a:noFill/>
            <a:miter lim="800000"/>
            <a:headEnd/>
            <a:tailEnd/>
          </a:ln>
        </p:spPr>
      </p:pic>
      <p:sp>
        <p:nvSpPr>
          <p:cNvPr id="48130" name="Title 1"/>
          <p:cNvSpPr>
            <a:spLocks noGrp="1"/>
          </p:cNvSpPr>
          <p:nvPr>
            <p:ph type="title"/>
          </p:nvPr>
        </p:nvSpPr>
        <p:spPr/>
        <p:txBody>
          <a:bodyPr/>
          <a:lstStyle/>
          <a:p>
            <a:r>
              <a:rPr lang="en-US" dirty="0" smtClean="0"/>
              <a:t>ME Installation Wizard </a:t>
            </a:r>
          </a:p>
        </p:txBody>
      </p:sp>
      <p:sp>
        <p:nvSpPr>
          <p:cNvPr id="48131" name="Slide Number Placeholder 3"/>
          <p:cNvSpPr>
            <a:spLocks noGrp="1"/>
          </p:cNvSpPr>
          <p:nvPr>
            <p:ph type="sldNum" sz="quarter" idx="10"/>
          </p:nvPr>
        </p:nvSpPr>
        <p:spPr>
          <a:noFill/>
        </p:spPr>
        <p:txBody>
          <a:bodyPr/>
          <a:lstStyle/>
          <a:p>
            <a:fld id="{B8880D30-BC15-4870-9083-151B5549768A}" type="slidenum">
              <a:rPr lang="en-US" smtClean="0">
                <a:cs typeface="Arial" charset="0"/>
              </a:rPr>
              <a:pPr/>
              <a:t>64</a:t>
            </a:fld>
            <a:endParaRPr lang="en-US" dirty="0" smtClean="0">
              <a:cs typeface="Arial" charset="0"/>
            </a:endParaRPr>
          </a:p>
        </p:txBody>
      </p:sp>
      <p:sp>
        <p:nvSpPr>
          <p:cNvPr id="7" name="TextBox 6"/>
          <p:cNvSpPr txBox="1"/>
          <p:nvPr/>
        </p:nvSpPr>
        <p:spPr>
          <a:xfrm>
            <a:off x="457200" y="5867400"/>
            <a:ext cx="7079887" cy="590931"/>
          </a:xfrm>
          <a:prstGeom prst="rect">
            <a:avLst/>
          </a:prstGeom>
          <a:noFill/>
        </p:spPr>
        <p:txBody>
          <a:bodyPr wrap="none" rtlCol="0">
            <a:spAutoFit/>
          </a:bodyPr>
          <a:lstStyle/>
          <a:p>
            <a:r>
              <a:rPr lang="en-US" dirty="0" smtClean="0">
                <a:solidFill>
                  <a:schemeClr val="tx1"/>
                </a:solidFill>
              </a:rPr>
              <a:t>The VM values also come from the “Install ME Template worksheet </a:t>
            </a:r>
          </a:p>
          <a:p>
            <a:r>
              <a:rPr lang="en-US" dirty="0" smtClean="0">
                <a:solidFill>
                  <a:schemeClr val="tx1"/>
                </a:solidFill>
              </a:rPr>
              <a:t>in the Intelligent Workbook</a:t>
            </a:r>
            <a:endParaRPr lang="en-US" dirty="0">
              <a:solidFill>
                <a:schemeClr val="tx1"/>
              </a:solidFill>
            </a:endParaRPr>
          </a:p>
        </p:txBody>
      </p:sp>
      <p:sp>
        <p:nvSpPr>
          <p:cNvPr id="8" name="Oval 7"/>
          <p:cNvSpPr/>
          <p:nvPr/>
        </p:nvSpPr>
        <p:spPr bwMode="auto">
          <a:xfrm>
            <a:off x="5334000" y="2590800"/>
            <a:ext cx="1447800" cy="1828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srcRect/>
          <a:stretch>
            <a:fillRect/>
          </a:stretch>
        </p:blipFill>
        <p:spPr bwMode="auto">
          <a:xfrm>
            <a:off x="457200" y="1371600"/>
            <a:ext cx="7315200" cy="4495800"/>
          </a:xfrm>
          <a:prstGeom prst="rect">
            <a:avLst/>
          </a:prstGeom>
          <a:noFill/>
          <a:ln w="9525">
            <a:noFill/>
            <a:miter lim="800000"/>
            <a:headEnd/>
            <a:tailEnd/>
          </a:ln>
        </p:spPr>
      </p:pic>
      <p:sp>
        <p:nvSpPr>
          <p:cNvPr id="48130" name="Title 1"/>
          <p:cNvSpPr>
            <a:spLocks noGrp="1"/>
          </p:cNvSpPr>
          <p:nvPr>
            <p:ph type="title"/>
          </p:nvPr>
        </p:nvSpPr>
        <p:spPr/>
        <p:txBody>
          <a:bodyPr/>
          <a:lstStyle/>
          <a:p>
            <a:r>
              <a:rPr lang="en-US" dirty="0" smtClean="0"/>
              <a:t>ME Installation Wizard </a:t>
            </a:r>
          </a:p>
        </p:txBody>
      </p:sp>
      <p:sp>
        <p:nvSpPr>
          <p:cNvPr id="48131" name="Slide Number Placeholder 3"/>
          <p:cNvSpPr>
            <a:spLocks noGrp="1"/>
          </p:cNvSpPr>
          <p:nvPr>
            <p:ph type="sldNum" sz="quarter" idx="10"/>
          </p:nvPr>
        </p:nvSpPr>
        <p:spPr>
          <a:noFill/>
        </p:spPr>
        <p:txBody>
          <a:bodyPr/>
          <a:lstStyle/>
          <a:p>
            <a:fld id="{B8880D30-BC15-4870-9083-151B5549768A}" type="slidenum">
              <a:rPr lang="en-US" smtClean="0">
                <a:cs typeface="Arial" charset="0"/>
              </a:rPr>
              <a:pPr/>
              <a:t>65</a:t>
            </a:fld>
            <a:endParaRPr lang="en-US" dirty="0" smtClean="0">
              <a:cs typeface="Arial" charset="0"/>
            </a:endParaRPr>
          </a:p>
        </p:txBody>
      </p:sp>
      <p:sp>
        <p:nvSpPr>
          <p:cNvPr id="7" name="TextBox 6"/>
          <p:cNvSpPr txBox="1"/>
          <p:nvPr/>
        </p:nvSpPr>
        <p:spPr>
          <a:xfrm>
            <a:off x="457200" y="5867400"/>
            <a:ext cx="7717177" cy="590931"/>
          </a:xfrm>
          <a:prstGeom prst="rect">
            <a:avLst/>
          </a:prstGeom>
          <a:noFill/>
        </p:spPr>
        <p:txBody>
          <a:bodyPr wrap="none" rtlCol="0">
            <a:spAutoFit/>
          </a:bodyPr>
          <a:lstStyle/>
          <a:p>
            <a:r>
              <a:rPr lang="en-US" dirty="0" smtClean="0">
                <a:solidFill>
                  <a:schemeClr val="tx1"/>
                </a:solidFill>
              </a:rPr>
              <a:t>Once the </a:t>
            </a:r>
            <a:r>
              <a:rPr lang="en-US" b="1" dirty="0" smtClean="0">
                <a:solidFill>
                  <a:schemeClr val="tx1"/>
                </a:solidFill>
              </a:rPr>
              <a:t>Default Domain </a:t>
            </a:r>
            <a:r>
              <a:rPr lang="en-US" dirty="0" smtClean="0">
                <a:solidFill>
                  <a:schemeClr val="tx1"/>
                </a:solidFill>
              </a:rPr>
              <a:t>value is entered, clicking the “Apply to all VMs”</a:t>
            </a:r>
          </a:p>
          <a:p>
            <a:r>
              <a:rPr lang="en-US" dirty="0" smtClean="0">
                <a:solidFill>
                  <a:schemeClr val="tx1"/>
                </a:solidFill>
              </a:rPr>
              <a:t>button populates the same value into all the </a:t>
            </a:r>
            <a:r>
              <a:rPr lang="en-US" b="1" dirty="0" smtClean="0">
                <a:solidFill>
                  <a:schemeClr val="tx1"/>
                </a:solidFill>
              </a:rPr>
              <a:t>Domain</a:t>
            </a:r>
            <a:r>
              <a:rPr lang="en-US" dirty="0" smtClean="0">
                <a:solidFill>
                  <a:schemeClr val="tx1"/>
                </a:solidFill>
              </a:rPr>
              <a:t> entries for the VMs.</a:t>
            </a:r>
            <a:endParaRPr lang="en-US" dirty="0">
              <a:solidFill>
                <a:schemeClr val="tx1"/>
              </a:solidFill>
            </a:endParaRPr>
          </a:p>
        </p:txBody>
      </p:sp>
      <p:sp>
        <p:nvSpPr>
          <p:cNvPr id="8" name="Oval 7"/>
          <p:cNvSpPr/>
          <p:nvPr/>
        </p:nvSpPr>
        <p:spPr bwMode="auto">
          <a:xfrm>
            <a:off x="5257800" y="4038600"/>
            <a:ext cx="14478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t>ME Installation Wizard </a:t>
            </a:r>
          </a:p>
        </p:txBody>
      </p:sp>
      <p:sp>
        <p:nvSpPr>
          <p:cNvPr id="49155" name="Slide Number Placeholder 3"/>
          <p:cNvSpPr>
            <a:spLocks noGrp="1"/>
          </p:cNvSpPr>
          <p:nvPr>
            <p:ph type="sldNum" sz="quarter" idx="10"/>
          </p:nvPr>
        </p:nvSpPr>
        <p:spPr>
          <a:noFill/>
        </p:spPr>
        <p:txBody>
          <a:bodyPr/>
          <a:lstStyle/>
          <a:p>
            <a:fld id="{CCAEA592-FC04-488B-B0C1-882A64872F8E}" type="slidenum">
              <a:rPr lang="en-US" smtClean="0">
                <a:cs typeface="Arial" charset="0"/>
              </a:rPr>
              <a:pPr/>
              <a:t>66</a:t>
            </a:fld>
            <a:endParaRPr lang="en-US" dirty="0" smtClean="0">
              <a:cs typeface="Arial" charset="0"/>
            </a:endParaRPr>
          </a:p>
        </p:txBody>
      </p:sp>
      <p:cxnSp>
        <p:nvCxnSpPr>
          <p:cNvPr id="6" name="Straight Connector 5"/>
          <p:cNvCxnSpPr/>
          <p:nvPr/>
        </p:nvCxnSpPr>
        <p:spPr bwMode="auto">
          <a:xfrm>
            <a:off x="5638800" y="0"/>
            <a:ext cx="914400" cy="914400"/>
          </a:xfrm>
          <a:prstGeom prst="line">
            <a:avLst/>
          </a:prstGeom>
          <a:solidFill>
            <a:schemeClr val="accent1"/>
          </a:solidFill>
          <a:ln w="9525" cap="flat" cmpd="sng" algn="ctr">
            <a:noFill/>
            <a:prstDash val="solid"/>
            <a:round/>
            <a:headEnd type="none" w="med" len="med"/>
            <a:tailEnd type="none" w="med" len="med"/>
          </a:ln>
          <a:effectLst/>
        </p:spPr>
      </p:cxnSp>
      <p:pic>
        <p:nvPicPr>
          <p:cNvPr id="7" name="Picture 6"/>
          <p:cNvPicPr/>
          <p:nvPr/>
        </p:nvPicPr>
        <p:blipFill>
          <a:blip r:embed="rId3" cstate="print"/>
          <a:srcRect/>
          <a:stretch>
            <a:fillRect/>
          </a:stretch>
        </p:blipFill>
        <p:spPr bwMode="auto">
          <a:xfrm>
            <a:off x="457200" y="1447800"/>
            <a:ext cx="7162800" cy="4343400"/>
          </a:xfrm>
          <a:prstGeom prst="rect">
            <a:avLst/>
          </a:prstGeom>
          <a:noFill/>
          <a:ln w="9525">
            <a:noFill/>
            <a:miter lim="800000"/>
            <a:headEnd/>
            <a:tailEnd/>
          </a:ln>
        </p:spPr>
      </p:pic>
      <p:sp>
        <p:nvSpPr>
          <p:cNvPr id="8" name="Content Placeholder 7"/>
          <p:cNvSpPr>
            <a:spLocks noGrp="1"/>
          </p:cNvSpPr>
          <p:nvPr>
            <p:ph idx="1"/>
          </p:nvPr>
        </p:nvSpPr>
        <p:spPr>
          <a:xfrm>
            <a:off x="685800" y="5867400"/>
            <a:ext cx="8218488" cy="685800"/>
          </a:xfrm>
        </p:spPr>
        <p:txBody>
          <a:bodyPr>
            <a:normAutofit lnSpcReduction="10000"/>
          </a:bodyPr>
          <a:lstStyle/>
          <a:p>
            <a:pPr>
              <a:buNone/>
            </a:pPr>
            <a:r>
              <a:rPr lang="en-US" sz="2000" dirty="0" smtClean="0"/>
              <a:t>Next we configure the customer superuser login/password, </a:t>
            </a:r>
          </a:p>
          <a:p>
            <a:pPr>
              <a:buNone/>
            </a:pPr>
            <a:r>
              <a:rPr lang="en-US" sz="2000" dirty="0" smtClean="0"/>
              <a:t>SMGRUser password, and SMGR user</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t>ME Installation Wizard </a:t>
            </a:r>
          </a:p>
        </p:txBody>
      </p:sp>
      <p:sp>
        <p:nvSpPr>
          <p:cNvPr id="49155" name="Slide Number Placeholder 3"/>
          <p:cNvSpPr>
            <a:spLocks noGrp="1"/>
          </p:cNvSpPr>
          <p:nvPr>
            <p:ph type="sldNum" sz="quarter" idx="10"/>
          </p:nvPr>
        </p:nvSpPr>
        <p:spPr>
          <a:noFill/>
        </p:spPr>
        <p:txBody>
          <a:bodyPr/>
          <a:lstStyle/>
          <a:p>
            <a:fld id="{CCAEA592-FC04-488B-B0C1-882A64872F8E}" type="slidenum">
              <a:rPr lang="en-US" smtClean="0">
                <a:cs typeface="Arial" charset="0"/>
              </a:rPr>
              <a:pPr/>
              <a:t>67</a:t>
            </a:fld>
            <a:endParaRPr lang="en-US" dirty="0" smtClean="0">
              <a:cs typeface="Arial" charset="0"/>
            </a:endParaRPr>
          </a:p>
        </p:txBody>
      </p:sp>
      <p:cxnSp>
        <p:nvCxnSpPr>
          <p:cNvPr id="6" name="Straight Connector 5"/>
          <p:cNvCxnSpPr/>
          <p:nvPr/>
        </p:nvCxnSpPr>
        <p:spPr bwMode="auto">
          <a:xfrm>
            <a:off x="5638800" y="0"/>
            <a:ext cx="914400" cy="914400"/>
          </a:xfrm>
          <a:prstGeom prst="line">
            <a:avLst/>
          </a:prstGeom>
          <a:solidFill>
            <a:schemeClr val="accent1"/>
          </a:solidFill>
          <a:ln w="9525" cap="flat" cmpd="sng" algn="ctr">
            <a:noFill/>
            <a:prstDash val="solid"/>
            <a:round/>
            <a:headEnd type="none" w="med" len="med"/>
            <a:tailEnd type="none" w="med" len="med"/>
          </a:ln>
          <a:effectLst/>
        </p:spPr>
      </p:cxnSp>
      <p:sp>
        <p:nvSpPr>
          <p:cNvPr id="8" name="Content Placeholder 7"/>
          <p:cNvSpPr>
            <a:spLocks noGrp="1"/>
          </p:cNvSpPr>
          <p:nvPr>
            <p:ph idx="1"/>
          </p:nvPr>
        </p:nvSpPr>
        <p:spPr>
          <a:xfrm>
            <a:off x="304800" y="5867400"/>
            <a:ext cx="8218488" cy="685800"/>
          </a:xfrm>
        </p:spPr>
        <p:txBody>
          <a:bodyPr>
            <a:normAutofit lnSpcReduction="10000"/>
          </a:bodyPr>
          <a:lstStyle/>
          <a:p>
            <a:pPr algn="ctr">
              <a:buNone/>
            </a:pPr>
            <a:r>
              <a:rPr lang="en-US" sz="2000" dirty="0" smtClean="0"/>
              <a:t>Intelligent Workbook location of Login/Password values </a:t>
            </a:r>
          </a:p>
          <a:p>
            <a:pPr algn="ctr">
              <a:buNone/>
            </a:pPr>
            <a:r>
              <a:rPr lang="en-US" sz="2000" dirty="0" smtClean="0"/>
              <a:t>Note: </a:t>
            </a:r>
            <a:r>
              <a:rPr lang="en-US" sz="2000" b="1" dirty="0" smtClean="0"/>
              <a:t>Non-root username</a:t>
            </a:r>
            <a:r>
              <a:rPr lang="en-US" sz="2000" dirty="0" smtClean="0"/>
              <a:t> </a:t>
            </a:r>
            <a:r>
              <a:rPr lang="en-US" sz="2000" u="sng" dirty="0" smtClean="0"/>
              <a:t>must</a:t>
            </a:r>
            <a:r>
              <a:rPr lang="en-US" sz="2000" dirty="0" smtClean="0"/>
              <a:t> be </a:t>
            </a:r>
            <a:r>
              <a:rPr lang="en-US" sz="2000" b="1" dirty="0" smtClean="0"/>
              <a:t>admin</a:t>
            </a:r>
            <a:r>
              <a:rPr lang="en-US" sz="2000" dirty="0" smtClean="0"/>
              <a:t>!</a:t>
            </a:r>
          </a:p>
        </p:txBody>
      </p:sp>
      <p:pic>
        <p:nvPicPr>
          <p:cNvPr id="190466" name="Picture 2"/>
          <p:cNvPicPr>
            <a:picLocks noChangeAspect="1" noChangeArrowheads="1"/>
          </p:cNvPicPr>
          <p:nvPr/>
        </p:nvPicPr>
        <p:blipFill>
          <a:blip r:embed="rId3" cstate="print"/>
          <a:srcRect l="1099" r="6593" b="3297"/>
          <a:stretch>
            <a:fillRect/>
          </a:stretch>
        </p:blipFill>
        <p:spPr bwMode="auto">
          <a:xfrm>
            <a:off x="1219199" y="1371600"/>
            <a:ext cx="6749935" cy="4419600"/>
          </a:xfrm>
          <a:prstGeom prst="rect">
            <a:avLst/>
          </a:prstGeom>
          <a:noFill/>
          <a:ln w="9525">
            <a:noFill/>
            <a:miter lim="800000"/>
            <a:headEnd/>
            <a:tailEnd/>
          </a:ln>
        </p:spPr>
      </p:pic>
      <p:sp>
        <p:nvSpPr>
          <p:cNvPr id="11" name="Oval 10"/>
          <p:cNvSpPr/>
          <p:nvPr/>
        </p:nvSpPr>
        <p:spPr bwMode="auto">
          <a:xfrm>
            <a:off x="5181600" y="4572000"/>
            <a:ext cx="1066800" cy="914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t>ME Installation Wizard </a:t>
            </a:r>
          </a:p>
        </p:txBody>
      </p:sp>
      <p:sp>
        <p:nvSpPr>
          <p:cNvPr id="50179" name="Slide Number Placeholder 3"/>
          <p:cNvSpPr>
            <a:spLocks noGrp="1"/>
          </p:cNvSpPr>
          <p:nvPr>
            <p:ph type="sldNum" sz="quarter" idx="10"/>
          </p:nvPr>
        </p:nvSpPr>
        <p:spPr>
          <a:noFill/>
        </p:spPr>
        <p:txBody>
          <a:bodyPr/>
          <a:lstStyle/>
          <a:p>
            <a:fld id="{B862773F-9F1D-4F8A-BCD0-F014A6753ABA}" type="slidenum">
              <a:rPr lang="en-US" smtClean="0">
                <a:cs typeface="Arial" charset="0"/>
              </a:rPr>
              <a:pPr/>
              <a:t>68</a:t>
            </a:fld>
            <a:endParaRPr lang="en-US" dirty="0" smtClean="0">
              <a:cs typeface="Arial" charset="0"/>
            </a:endParaRPr>
          </a:p>
        </p:txBody>
      </p:sp>
      <p:pic>
        <p:nvPicPr>
          <p:cNvPr id="50180" name="Picture 2"/>
          <p:cNvPicPr>
            <a:picLocks noGrp="1" noChangeAspect="1" noChangeArrowheads="1"/>
          </p:cNvPicPr>
          <p:nvPr>
            <p:ph idx="1"/>
          </p:nvPr>
        </p:nvPicPr>
        <p:blipFill>
          <a:blip r:embed="rId2" cstate="print"/>
          <a:srcRect/>
          <a:stretch>
            <a:fillRect/>
          </a:stretch>
        </p:blipFill>
        <p:spPr>
          <a:xfrm>
            <a:off x="533400" y="1371600"/>
            <a:ext cx="6477000" cy="4232495"/>
          </a:xfrm>
          <a:noFill/>
        </p:spPr>
      </p:pic>
      <p:sp>
        <p:nvSpPr>
          <p:cNvPr id="5" name="Content Placeholder 7"/>
          <p:cNvSpPr txBox="1">
            <a:spLocks/>
          </p:cNvSpPr>
          <p:nvPr/>
        </p:nvSpPr>
        <p:spPr bwMode="auto">
          <a:xfrm>
            <a:off x="685800" y="58674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Select appropriate country from drop-down list</a:t>
            </a: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t>ME Installation Wizard </a:t>
            </a:r>
          </a:p>
        </p:txBody>
      </p:sp>
      <p:sp>
        <p:nvSpPr>
          <p:cNvPr id="49155" name="Slide Number Placeholder 3"/>
          <p:cNvSpPr>
            <a:spLocks noGrp="1"/>
          </p:cNvSpPr>
          <p:nvPr>
            <p:ph type="sldNum" sz="quarter" idx="10"/>
          </p:nvPr>
        </p:nvSpPr>
        <p:spPr>
          <a:noFill/>
        </p:spPr>
        <p:txBody>
          <a:bodyPr/>
          <a:lstStyle/>
          <a:p>
            <a:fld id="{CCAEA592-FC04-488B-B0C1-882A64872F8E}" type="slidenum">
              <a:rPr lang="en-US" smtClean="0">
                <a:cs typeface="Arial" charset="0"/>
              </a:rPr>
              <a:pPr/>
              <a:t>69</a:t>
            </a:fld>
            <a:endParaRPr lang="en-US" dirty="0" smtClean="0">
              <a:cs typeface="Arial" charset="0"/>
            </a:endParaRPr>
          </a:p>
        </p:txBody>
      </p:sp>
      <p:cxnSp>
        <p:nvCxnSpPr>
          <p:cNvPr id="6" name="Straight Connector 5"/>
          <p:cNvCxnSpPr/>
          <p:nvPr/>
        </p:nvCxnSpPr>
        <p:spPr bwMode="auto">
          <a:xfrm>
            <a:off x="5638800" y="0"/>
            <a:ext cx="914400" cy="914400"/>
          </a:xfrm>
          <a:prstGeom prst="line">
            <a:avLst/>
          </a:prstGeom>
          <a:solidFill>
            <a:schemeClr val="accent1"/>
          </a:solidFill>
          <a:ln w="9525" cap="flat" cmpd="sng" algn="ctr">
            <a:noFill/>
            <a:prstDash val="solid"/>
            <a:round/>
            <a:headEnd type="none" w="med" len="med"/>
            <a:tailEnd type="none" w="med" len="med"/>
          </a:ln>
          <a:effectLst/>
        </p:spPr>
      </p:cxnSp>
      <p:sp>
        <p:nvSpPr>
          <p:cNvPr id="8" name="Content Placeholder 7"/>
          <p:cNvSpPr>
            <a:spLocks noGrp="1"/>
          </p:cNvSpPr>
          <p:nvPr>
            <p:ph idx="1"/>
          </p:nvPr>
        </p:nvSpPr>
        <p:spPr>
          <a:xfrm>
            <a:off x="685800" y="5867400"/>
            <a:ext cx="8218488" cy="685800"/>
          </a:xfrm>
        </p:spPr>
        <p:txBody>
          <a:bodyPr>
            <a:normAutofit/>
          </a:bodyPr>
          <a:lstStyle/>
          <a:p>
            <a:pPr>
              <a:buNone/>
            </a:pPr>
            <a:r>
              <a:rPr lang="en-US" sz="2000" dirty="0" smtClean="0"/>
              <a:t>Intelligent Workbook location of values for media gateway, dial plan, enrollment password, and SIP domain.</a:t>
            </a:r>
          </a:p>
        </p:txBody>
      </p:sp>
      <p:pic>
        <p:nvPicPr>
          <p:cNvPr id="191490" name="Picture 2"/>
          <p:cNvPicPr>
            <a:picLocks noChangeAspect="1" noChangeArrowheads="1"/>
          </p:cNvPicPr>
          <p:nvPr/>
        </p:nvPicPr>
        <p:blipFill>
          <a:blip r:embed="rId2" cstate="print"/>
          <a:srcRect r="6742" b="2921"/>
          <a:stretch>
            <a:fillRect/>
          </a:stretch>
        </p:blipFill>
        <p:spPr bwMode="auto">
          <a:xfrm>
            <a:off x="1295400" y="1447800"/>
            <a:ext cx="6629400" cy="4313104"/>
          </a:xfrm>
          <a:prstGeom prst="rect">
            <a:avLst/>
          </a:prstGeom>
          <a:noFill/>
          <a:ln w="9525">
            <a:noFill/>
            <a:miter lim="800000"/>
            <a:headEnd/>
            <a:tailEnd/>
          </a:ln>
        </p:spPr>
      </p:pic>
      <p:sp>
        <p:nvSpPr>
          <p:cNvPr id="11" name="Oval 10"/>
          <p:cNvSpPr/>
          <p:nvPr/>
        </p:nvSpPr>
        <p:spPr bwMode="auto">
          <a:xfrm>
            <a:off x="5257800" y="2209800"/>
            <a:ext cx="1066800" cy="2895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z="2400" smtClean="0"/>
              <a:t>Avaya Aura® Solution for Midsize Enterprise (ME)  </a:t>
            </a:r>
            <a:r>
              <a:rPr lang="en-US" smtClean="0"/>
              <a:t/>
            </a:r>
            <a:br>
              <a:rPr lang="en-US" smtClean="0"/>
            </a:br>
            <a:r>
              <a:rPr lang="en-US" sz="2000" smtClean="0">
                <a:ea typeface="ＭＳ Ｐゴシック" pitchFamily="34" charset="-128"/>
              </a:rPr>
              <a:t>Key Specifications</a:t>
            </a:r>
            <a:endParaRPr lang="en-US" sz="2000" smtClean="0"/>
          </a:p>
        </p:txBody>
      </p:sp>
      <p:sp>
        <p:nvSpPr>
          <p:cNvPr id="4" name="Slide Number Placeholder 3"/>
          <p:cNvSpPr>
            <a:spLocks noGrp="1"/>
          </p:cNvSpPr>
          <p:nvPr>
            <p:ph type="sldNum" sz="quarter" idx="10"/>
          </p:nvPr>
        </p:nvSpPr>
        <p:spPr/>
        <p:txBody>
          <a:bodyPr/>
          <a:lstStyle/>
          <a:p>
            <a:pPr>
              <a:defRPr/>
            </a:pPr>
            <a:fld id="{1FEA7025-CD1D-4A94-BEA3-18BF682E8A95}" type="slidenum">
              <a:rPr lang="en-US" smtClean="0"/>
              <a:pPr>
                <a:defRPr/>
              </a:pPr>
              <a:t>7</a:t>
            </a:fld>
            <a:endParaRPr lang="en-US" dirty="0"/>
          </a:p>
        </p:txBody>
      </p:sp>
      <p:graphicFrame>
        <p:nvGraphicFramePr>
          <p:cNvPr id="5" name="Group 41"/>
          <p:cNvGraphicFramePr>
            <a:graphicFrameLocks noGrp="1"/>
          </p:cNvGraphicFramePr>
          <p:nvPr>
            <p:ph idx="1"/>
          </p:nvPr>
        </p:nvGraphicFramePr>
        <p:xfrm>
          <a:off x="457200" y="1447800"/>
          <a:ext cx="8432800" cy="5057651"/>
        </p:xfrm>
        <a:graphic>
          <a:graphicData uri="http://schemas.openxmlformats.org/drawingml/2006/table">
            <a:tbl>
              <a:tblPr/>
              <a:tblGrid>
                <a:gridCol w="2524635"/>
                <a:gridCol w="5908165"/>
              </a:tblGrid>
              <a:tr h="533577">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Supported SIP Endpoints </a:t>
                      </a:r>
                      <a:endParaRPr kumimoji="0" lang="en-US" altLang="ja-JP"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Avaya Video Conference Solution components, Avaya Desktop Video Device (powered by the Avaya Flare™ Experience), SIP enabled phones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Virtualization</a:t>
                      </a:r>
                      <a:endParaRPr kumimoji="0" lang="en-US" altLang="ja-JP"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Avaya Aura® System Platform 6.0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Utility Services</a:t>
                      </a:r>
                      <a:endParaRPr kumimoji="0" lang="en-US" altLang="ja-JP"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Communication Manager Utility Services 6.1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Voice &amp; Video Platform</a:t>
                      </a:r>
                      <a:endParaRPr kumimoji="0" lang="en-US" altLang="ja-JP"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Avaya Aura®  Communication Manager and Communication Manager Messaging6.0.1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Session Management</a:t>
                      </a:r>
                      <a:endParaRPr kumimoji="0" lang="en-US" altLang="ja-JP"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Avaya Aura®  Session Manager 6.1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Management</a:t>
                      </a:r>
                      <a:endParaRPr kumimoji="0" lang="en-US" altLang="ja-JP"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Avaya Aura®  System Manager  6.1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Presence</a:t>
                      </a:r>
                      <a:endParaRPr kumimoji="0" lang="en-US" altLang="ja-JP"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Avaya Aura®  Presence Services 6.0 (maybe 6.1)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AES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Avaya Aura®  Application Enablement Services 6.1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SBC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Avaya Aura®  Session Border Controller 6.0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 Users</a:t>
                      </a:r>
                      <a:endParaRPr kumimoji="0" lang="en-US" altLang="ja-JP"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250 – 1000 users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 of locations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Target 10’s of locations, scales to 250 locations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charset="0"/>
                          <a:ea typeface="ＭＳ Ｐゴシック"/>
                          <a:cs typeface="Arial" charset="0"/>
                        </a:rPr>
                        <a:t>Remote Access &amp; Alarming</a:t>
                      </a:r>
                      <a:endParaRPr kumimoji="0" lang="en-US" altLang="ja-JP"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a:cs typeface="Arial" charset="0"/>
                        </a:rPr>
                        <a:t>SAL (preferred) and VPN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364174">
                <a:tc>
                  <a:txBody>
                    <a:bodyPr/>
                    <a:lstStyle/>
                    <a:p>
                      <a:pPr marL="287338" marR="0" lvl="0" indent="-287338" algn="l"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a:cs typeface="Arial" charset="0"/>
                        </a:rPr>
                        <a:t>Server Hardware</a:t>
                      </a:r>
                      <a:endParaRPr kumimoji="0" lang="en-US" sz="1400" b="0" i="0" u="none" strike="noStrike" cap="none" normalizeH="0" baseline="0" dirty="0" smtClean="0">
                        <a:ln>
                          <a:noFill/>
                        </a:ln>
                        <a:solidFill>
                          <a:schemeClr val="tx1"/>
                        </a:solidFill>
                        <a:effectLst/>
                        <a:latin typeface="Arial" charset="0"/>
                        <a:ea typeface="ＭＳ Ｐゴシック"/>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a:cs typeface="ＭＳ Ｐゴシック"/>
                        </a:rPr>
                        <a:t>IBM S8800 and HP DL360G7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smtClean="0"/>
              <a:t>ME Installation Wizard </a:t>
            </a:r>
          </a:p>
        </p:txBody>
      </p:sp>
      <p:sp>
        <p:nvSpPr>
          <p:cNvPr id="51203" name="Slide Number Placeholder 3"/>
          <p:cNvSpPr>
            <a:spLocks noGrp="1"/>
          </p:cNvSpPr>
          <p:nvPr>
            <p:ph type="sldNum" sz="quarter" idx="10"/>
          </p:nvPr>
        </p:nvSpPr>
        <p:spPr>
          <a:noFill/>
        </p:spPr>
        <p:txBody>
          <a:bodyPr/>
          <a:lstStyle/>
          <a:p>
            <a:fld id="{61BF0785-609B-4D58-A5AE-1A57B1CD93E6}" type="slidenum">
              <a:rPr lang="en-US" smtClean="0">
                <a:cs typeface="Arial" charset="0"/>
              </a:rPr>
              <a:pPr/>
              <a:t>70</a:t>
            </a:fld>
            <a:endParaRPr lang="en-US" dirty="0" smtClean="0">
              <a:cs typeface="Arial" charset="0"/>
            </a:endParaRPr>
          </a:p>
        </p:txBody>
      </p:sp>
      <p:pic>
        <p:nvPicPr>
          <p:cNvPr id="51204" name="Picture 2"/>
          <p:cNvPicPr>
            <a:picLocks noGrp="1" noChangeAspect="1" noChangeArrowheads="1"/>
          </p:cNvPicPr>
          <p:nvPr>
            <p:ph idx="1"/>
          </p:nvPr>
        </p:nvPicPr>
        <p:blipFill>
          <a:blip r:embed="rId2" cstate="print"/>
          <a:srcRect/>
          <a:stretch>
            <a:fillRect/>
          </a:stretch>
        </p:blipFill>
        <p:spPr>
          <a:xfrm>
            <a:off x="533400" y="1371600"/>
            <a:ext cx="6477000" cy="4232495"/>
          </a:xfrm>
          <a:noFill/>
        </p:spPr>
      </p:pic>
      <p:sp>
        <p:nvSpPr>
          <p:cNvPr id="5" name="Content Placeholder 7"/>
          <p:cNvSpPr txBox="1">
            <a:spLocks/>
          </p:cNvSpPr>
          <p:nvPr/>
        </p:nvSpPr>
        <p:spPr bwMode="auto">
          <a:xfrm>
            <a:off x="533400" y="58674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Configuration of the DHCP server in the Utility Server VM is optional</a:t>
            </a: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t>ME Installation Wizard </a:t>
            </a:r>
          </a:p>
        </p:txBody>
      </p:sp>
      <p:sp>
        <p:nvSpPr>
          <p:cNvPr id="52227" name="Slide Number Placeholder 3"/>
          <p:cNvSpPr>
            <a:spLocks noGrp="1"/>
          </p:cNvSpPr>
          <p:nvPr>
            <p:ph type="sldNum" sz="quarter" idx="10"/>
          </p:nvPr>
        </p:nvSpPr>
        <p:spPr>
          <a:noFill/>
        </p:spPr>
        <p:txBody>
          <a:bodyPr/>
          <a:lstStyle/>
          <a:p>
            <a:fld id="{DB663110-757A-4F67-91C2-0293FD0BFBE1}" type="slidenum">
              <a:rPr lang="en-US" smtClean="0">
                <a:cs typeface="Arial" charset="0"/>
              </a:rPr>
              <a:pPr/>
              <a:t>71</a:t>
            </a:fld>
            <a:endParaRPr lang="en-US" dirty="0" smtClean="0">
              <a:cs typeface="Arial" charset="0"/>
            </a:endParaRPr>
          </a:p>
        </p:txBody>
      </p:sp>
      <p:pic>
        <p:nvPicPr>
          <p:cNvPr id="52228" name="Picture 2"/>
          <p:cNvPicPr>
            <a:picLocks noGrp="1" noChangeAspect="1" noChangeArrowheads="1"/>
          </p:cNvPicPr>
          <p:nvPr>
            <p:ph idx="1"/>
          </p:nvPr>
        </p:nvPicPr>
        <p:blipFill>
          <a:blip r:embed="rId2" cstate="print"/>
          <a:srcRect/>
          <a:stretch>
            <a:fillRect/>
          </a:stretch>
        </p:blipFill>
        <p:spPr>
          <a:xfrm>
            <a:off x="533400" y="1371600"/>
            <a:ext cx="6629400" cy="4332083"/>
          </a:xfrm>
          <a:noFill/>
        </p:spPr>
      </p:pic>
      <p:sp>
        <p:nvSpPr>
          <p:cNvPr id="5" name="Content Placeholder 7"/>
          <p:cNvSpPr txBox="1">
            <a:spLocks/>
          </p:cNvSpPr>
          <p:nvPr/>
        </p:nvSpPr>
        <p:spPr bwMode="auto">
          <a:xfrm>
            <a:off x="685800" y="58674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Skip VPN Access Configuration</a:t>
            </a: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ME Installation Wizard </a:t>
            </a:r>
          </a:p>
        </p:txBody>
      </p:sp>
      <p:sp>
        <p:nvSpPr>
          <p:cNvPr id="53251" name="Slide Number Placeholder 3"/>
          <p:cNvSpPr>
            <a:spLocks noGrp="1"/>
          </p:cNvSpPr>
          <p:nvPr>
            <p:ph type="sldNum" sz="quarter" idx="10"/>
          </p:nvPr>
        </p:nvSpPr>
        <p:spPr>
          <a:noFill/>
        </p:spPr>
        <p:txBody>
          <a:bodyPr/>
          <a:lstStyle/>
          <a:p>
            <a:fld id="{2C8AAC97-3BF3-4434-A7D4-305B07C6B2C9}" type="slidenum">
              <a:rPr lang="en-US" smtClean="0">
                <a:cs typeface="Arial" charset="0"/>
              </a:rPr>
              <a:pPr/>
              <a:t>72</a:t>
            </a:fld>
            <a:endParaRPr lang="en-US" dirty="0" smtClean="0">
              <a:cs typeface="Arial" charset="0"/>
            </a:endParaRPr>
          </a:p>
        </p:txBody>
      </p:sp>
      <p:pic>
        <p:nvPicPr>
          <p:cNvPr id="53252" name="Picture 2"/>
          <p:cNvPicPr>
            <a:picLocks noGrp="1" noChangeAspect="1" noChangeArrowheads="1"/>
          </p:cNvPicPr>
          <p:nvPr>
            <p:ph idx="1"/>
          </p:nvPr>
        </p:nvPicPr>
        <p:blipFill>
          <a:blip r:embed="rId2" cstate="print"/>
          <a:srcRect/>
          <a:stretch>
            <a:fillRect/>
          </a:stretch>
        </p:blipFill>
        <p:spPr>
          <a:xfrm>
            <a:off x="533399" y="1371601"/>
            <a:ext cx="6646717" cy="4343399"/>
          </a:xfrm>
          <a:noFill/>
        </p:spPr>
      </p:pic>
      <p:sp>
        <p:nvSpPr>
          <p:cNvPr id="5" name="Content Placeholder 7"/>
          <p:cNvSpPr txBox="1">
            <a:spLocks/>
          </p:cNvSpPr>
          <p:nvPr/>
        </p:nvSpPr>
        <p:spPr bwMode="auto">
          <a:xfrm>
            <a:off x="685800" y="58674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Skip Alarming Configuration</a:t>
            </a: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ME Installation Wizard </a:t>
            </a:r>
          </a:p>
        </p:txBody>
      </p:sp>
      <p:sp>
        <p:nvSpPr>
          <p:cNvPr id="54275" name="Slide Number Placeholder 3"/>
          <p:cNvSpPr>
            <a:spLocks noGrp="1"/>
          </p:cNvSpPr>
          <p:nvPr>
            <p:ph type="sldNum" sz="quarter" idx="10"/>
          </p:nvPr>
        </p:nvSpPr>
        <p:spPr>
          <a:noFill/>
        </p:spPr>
        <p:txBody>
          <a:bodyPr/>
          <a:lstStyle/>
          <a:p>
            <a:fld id="{D09D29D9-EB81-460C-B836-0635EC202E8B}" type="slidenum">
              <a:rPr lang="en-US" smtClean="0">
                <a:cs typeface="Arial" charset="0"/>
              </a:rPr>
              <a:pPr/>
              <a:t>73</a:t>
            </a:fld>
            <a:endParaRPr lang="en-US" dirty="0" smtClean="0">
              <a:cs typeface="Arial" charset="0"/>
            </a:endParaRPr>
          </a:p>
        </p:txBody>
      </p:sp>
      <p:sp>
        <p:nvSpPr>
          <p:cNvPr id="5" name="Content Placeholder 7"/>
          <p:cNvSpPr txBox="1">
            <a:spLocks/>
          </p:cNvSpPr>
          <p:nvPr/>
        </p:nvSpPr>
        <p:spPr bwMode="auto">
          <a:xfrm>
            <a:off x="457200" y="61722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Select Media Gateway Type</a:t>
            </a:r>
            <a:r>
              <a:rPr kumimoji="0" lang="en-US" sz="2000" b="0" i="0" u="none" strike="noStrike" kern="0" cap="none" spc="0" normalizeH="0" noProof="0" dirty="0" smtClean="0">
                <a:ln>
                  <a:noFill/>
                </a:ln>
                <a:solidFill>
                  <a:schemeClr val="tx1"/>
                </a:solidFill>
                <a:effectLst/>
                <a:uLnTx/>
                <a:uFillTx/>
                <a:latin typeface="+mn-lt"/>
                <a:ea typeface="+mn-ea"/>
                <a:cs typeface="+mn-cs"/>
              </a:rPr>
              <a:t> from drop-down list, </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6" name="Picture 5"/>
          <p:cNvPicPr/>
          <p:nvPr/>
        </p:nvPicPr>
        <p:blipFill>
          <a:blip r:embed="rId2" cstate="print"/>
          <a:srcRect/>
          <a:stretch>
            <a:fillRect/>
          </a:stretch>
        </p:blipFill>
        <p:spPr bwMode="auto">
          <a:xfrm>
            <a:off x="457200" y="1371600"/>
            <a:ext cx="7391400" cy="4648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ME Installation Wizard </a:t>
            </a:r>
          </a:p>
        </p:txBody>
      </p:sp>
      <p:sp>
        <p:nvSpPr>
          <p:cNvPr id="54275" name="Slide Number Placeholder 3"/>
          <p:cNvSpPr>
            <a:spLocks noGrp="1"/>
          </p:cNvSpPr>
          <p:nvPr>
            <p:ph type="sldNum" sz="quarter" idx="10"/>
          </p:nvPr>
        </p:nvSpPr>
        <p:spPr>
          <a:noFill/>
        </p:spPr>
        <p:txBody>
          <a:bodyPr/>
          <a:lstStyle/>
          <a:p>
            <a:fld id="{D09D29D9-EB81-460C-B836-0635EC202E8B}" type="slidenum">
              <a:rPr lang="en-US" smtClean="0">
                <a:cs typeface="Arial" charset="0"/>
              </a:rPr>
              <a:pPr/>
              <a:t>74</a:t>
            </a:fld>
            <a:endParaRPr lang="en-US" dirty="0" smtClean="0">
              <a:cs typeface="Arial" charset="0"/>
            </a:endParaRPr>
          </a:p>
        </p:txBody>
      </p:sp>
      <p:sp>
        <p:nvSpPr>
          <p:cNvPr id="5" name="Content Placeholder 7"/>
          <p:cNvSpPr txBox="1">
            <a:spLocks/>
          </p:cNvSpPr>
          <p:nvPr/>
        </p:nvSpPr>
        <p:spPr bwMode="auto">
          <a:xfrm>
            <a:off x="457200" y="61722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Enter Media Gateway serial number, click “Add” button</a:t>
            </a:r>
          </a:p>
        </p:txBody>
      </p:sp>
      <p:pic>
        <p:nvPicPr>
          <p:cNvPr id="7" name="Picture 6"/>
          <p:cNvPicPr/>
          <p:nvPr/>
        </p:nvPicPr>
        <p:blipFill>
          <a:blip r:embed="rId2" cstate="print"/>
          <a:srcRect/>
          <a:stretch>
            <a:fillRect/>
          </a:stretch>
        </p:blipFill>
        <p:spPr bwMode="auto">
          <a:xfrm>
            <a:off x="533400" y="1447800"/>
            <a:ext cx="7620000"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smtClean="0"/>
              <a:t>ME Installation Wizard </a:t>
            </a:r>
          </a:p>
        </p:txBody>
      </p:sp>
      <p:sp>
        <p:nvSpPr>
          <p:cNvPr id="55299" name="Slide Number Placeholder 3"/>
          <p:cNvSpPr>
            <a:spLocks noGrp="1"/>
          </p:cNvSpPr>
          <p:nvPr>
            <p:ph type="sldNum" sz="quarter" idx="10"/>
          </p:nvPr>
        </p:nvSpPr>
        <p:spPr>
          <a:noFill/>
        </p:spPr>
        <p:txBody>
          <a:bodyPr/>
          <a:lstStyle/>
          <a:p>
            <a:fld id="{F5E35F6A-706E-4410-A93C-E08B09AB0B1E}" type="slidenum">
              <a:rPr lang="en-US" smtClean="0">
                <a:cs typeface="Arial" charset="0"/>
              </a:rPr>
              <a:pPr/>
              <a:t>75</a:t>
            </a:fld>
            <a:endParaRPr lang="en-US" dirty="0" smtClean="0">
              <a:cs typeface="Arial" charset="0"/>
            </a:endParaRPr>
          </a:p>
        </p:txBody>
      </p:sp>
      <p:sp>
        <p:nvSpPr>
          <p:cNvPr id="5" name="Content Placeholder 7"/>
          <p:cNvSpPr txBox="1">
            <a:spLocks/>
          </p:cNvSpPr>
          <p:nvPr/>
        </p:nvSpPr>
        <p:spPr bwMode="auto">
          <a:xfrm>
            <a:off x="457200" y="6096000"/>
            <a:ext cx="8218488" cy="5334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Select from drop-down list the length of dial plan for CM</a:t>
            </a:r>
          </a:p>
        </p:txBody>
      </p:sp>
      <p:pic>
        <p:nvPicPr>
          <p:cNvPr id="6" name="Picture 5"/>
          <p:cNvPicPr/>
          <p:nvPr/>
        </p:nvPicPr>
        <p:blipFill>
          <a:blip r:embed="rId2" cstate="print"/>
          <a:srcRect/>
          <a:stretch>
            <a:fillRect/>
          </a:stretch>
        </p:blipFill>
        <p:spPr bwMode="auto">
          <a:xfrm>
            <a:off x="457200" y="1447800"/>
            <a:ext cx="7239000"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smtClean="0"/>
              <a:t>ME Installation Wizard </a:t>
            </a:r>
          </a:p>
        </p:txBody>
      </p:sp>
      <p:sp>
        <p:nvSpPr>
          <p:cNvPr id="56323" name="Slide Number Placeholder 3"/>
          <p:cNvSpPr>
            <a:spLocks noGrp="1"/>
          </p:cNvSpPr>
          <p:nvPr>
            <p:ph type="sldNum" sz="quarter" idx="10"/>
          </p:nvPr>
        </p:nvSpPr>
        <p:spPr>
          <a:noFill/>
        </p:spPr>
        <p:txBody>
          <a:bodyPr/>
          <a:lstStyle/>
          <a:p>
            <a:fld id="{DCD74FED-C49C-4113-81F6-082D832F1A3F}" type="slidenum">
              <a:rPr lang="en-US" smtClean="0">
                <a:cs typeface="Arial" charset="0"/>
              </a:rPr>
              <a:pPr/>
              <a:t>76</a:t>
            </a:fld>
            <a:endParaRPr lang="en-US" dirty="0" smtClean="0">
              <a:cs typeface="Arial" charset="0"/>
            </a:endParaRPr>
          </a:p>
        </p:txBody>
      </p:sp>
      <p:pic>
        <p:nvPicPr>
          <p:cNvPr id="56324" name="Picture 2"/>
          <p:cNvPicPr>
            <a:picLocks noGrp="1" noChangeAspect="1" noChangeArrowheads="1"/>
          </p:cNvPicPr>
          <p:nvPr>
            <p:ph idx="1"/>
          </p:nvPr>
        </p:nvPicPr>
        <p:blipFill>
          <a:blip r:embed="rId2" cstate="print"/>
          <a:srcRect/>
          <a:stretch>
            <a:fillRect/>
          </a:stretch>
        </p:blipFill>
        <p:spPr>
          <a:xfrm>
            <a:off x="533400" y="1371600"/>
            <a:ext cx="6705600" cy="4391664"/>
          </a:xfrm>
          <a:noFill/>
        </p:spPr>
      </p:pic>
      <p:sp>
        <p:nvSpPr>
          <p:cNvPr id="5" name="Content Placeholder 7"/>
          <p:cNvSpPr txBox="1">
            <a:spLocks/>
          </p:cNvSpPr>
          <p:nvPr/>
        </p:nvSpPr>
        <p:spPr bwMode="auto">
          <a:xfrm>
            <a:off x="609600" y="6019800"/>
            <a:ext cx="8218488" cy="5334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Skip trunks</a:t>
            </a: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smtClean="0"/>
              <a:t>ME Installation Wizard </a:t>
            </a:r>
          </a:p>
        </p:txBody>
      </p:sp>
      <p:sp>
        <p:nvSpPr>
          <p:cNvPr id="57347" name="Slide Number Placeholder 3"/>
          <p:cNvSpPr>
            <a:spLocks noGrp="1"/>
          </p:cNvSpPr>
          <p:nvPr>
            <p:ph type="sldNum" sz="quarter" idx="10"/>
          </p:nvPr>
        </p:nvSpPr>
        <p:spPr>
          <a:noFill/>
        </p:spPr>
        <p:txBody>
          <a:bodyPr/>
          <a:lstStyle/>
          <a:p>
            <a:fld id="{9E4C1A31-EE3F-47D5-9CE4-FE88FDC749B4}" type="slidenum">
              <a:rPr lang="en-US" smtClean="0">
                <a:cs typeface="Arial" charset="0"/>
              </a:rPr>
              <a:pPr/>
              <a:t>77</a:t>
            </a:fld>
            <a:endParaRPr lang="en-US" dirty="0" smtClean="0">
              <a:cs typeface="Arial" charset="0"/>
            </a:endParaRPr>
          </a:p>
        </p:txBody>
      </p:sp>
      <p:pic>
        <p:nvPicPr>
          <p:cNvPr id="57348" name="Picture 2"/>
          <p:cNvPicPr>
            <a:picLocks noGrp="1" noChangeAspect="1" noChangeArrowheads="1"/>
          </p:cNvPicPr>
          <p:nvPr>
            <p:ph idx="1"/>
          </p:nvPr>
        </p:nvPicPr>
        <p:blipFill>
          <a:blip r:embed="rId3" cstate="print"/>
          <a:srcRect/>
          <a:stretch>
            <a:fillRect/>
          </a:stretch>
        </p:blipFill>
        <p:spPr>
          <a:xfrm>
            <a:off x="533400" y="1371600"/>
            <a:ext cx="7467600" cy="4291853"/>
          </a:xfrm>
          <a:noFill/>
        </p:spPr>
      </p:pic>
      <p:sp>
        <p:nvSpPr>
          <p:cNvPr id="5" name="Content Placeholder 7"/>
          <p:cNvSpPr txBox="1">
            <a:spLocks/>
          </p:cNvSpPr>
          <p:nvPr/>
        </p:nvSpPr>
        <p:spPr bwMode="auto">
          <a:xfrm>
            <a:off x="609600" y="6019800"/>
            <a:ext cx="8218488" cy="533400"/>
          </a:xfrm>
          <a:prstGeom prst="rect">
            <a:avLst/>
          </a:prstGeom>
          <a:noFill/>
          <a:ln w="9525">
            <a:noFill/>
            <a:miter lim="800000"/>
            <a:headEnd/>
            <a:tailEnd/>
          </a:ln>
        </p:spPr>
        <p:txBody>
          <a:bodyPr vert="horz" wrap="square" lIns="0" tIns="0" rIns="0" bIns="0" numCol="1" anchor="t" anchorCtr="0" compatLnSpc="1">
            <a:prstTxWarp prst="textNoShape">
              <a:avLst/>
            </a:prstTxWarp>
            <a:normAutofit fontScale="92500"/>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lang="en-US" sz="2000" kern="0" noProof="0" dirty="0" smtClean="0">
                <a:solidFill>
                  <a:schemeClr val="tx1"/>
                </a:solidFill>
                <a:latin typeface="+mn-lt"/>
              </a:rPr>
              <a:t>Enter Enrollment Password and SIP Domain.  Note: SIP Domain </a:t>
            </a:r>
            <a:r>
              <a:rPr lang="en-US" sz="2000" kern="0" dirty="0" smtClean="0">
                <a:solidFill>
                  <a:schemeClr val="accent1">
                    <a:lumMod val="60000"/>
                    <a:lumOff val="40000"/>
                  </a:schemeClr>
                </a:solidFill>
                <a:latin typeface="+mn-lt"/>
              </a:rPr>
              <a:t>might be</a:t>
            </a:r>
            <a:r>
              <a:rPr lang="en-US" sz="2000" kern="0" noProof="0" dirty="0" smtClean="0">
                <a:solidFill>
                  <a:schemeClr val="accent1">
                    <a:lumMod val="60000"/>
                    <a:lumOff val="40000"/>
                  </a:schemeClr>
                </a:solidFill>
                <a:latin typeface="+mn-lt"/>
              </a:rPr>
              <a:t> </a:t>
            </a:r>
            <a:r>
              <a:rPr lang="en-US" sz="2000" kern="0" noProof="0" dirty="0" smtClean="0">
                <a:solidFill>
                  <a:schemeClr val="tx1"/>
                </a:solidFill>
                <a:latin typeface="+mn-lt"/>
              </a:rPr>
              <a:t>different than the DNS Domain specified during System Platform install</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dirty="0" smtClean="0"/>
              <a:t>ME Installation Wizard </a:t>
            </a:r>
          </a:p>
        </p:txBody>
      </p:sp>
      <p:sp>
        <p:nvSpPr>
          <p:cNvPr id="58371" name="Slide Number Placeholder 3"/>
          <p:cNvSpPr>
            <a:spLocks noGrp="1"/>
          </p:cNvSpPr>
          <p:nvPr>
            <p:ph type="sldNum" sz="quarter" idx="10"/>
          </p:nvPr>
        </p:nvSpPr>
        <p:spPr>
          <a:noFill/>
        </p:spPr>
        <p:txBody>
          <a:bodyPr/>
          <a:lstStyle/>
          <a:p>
            <a:fld id="{82D685B3-72E7-4317-9998-9B3DFBDE5A8E}" type="slidenum">
              <a:rPr lang="en-US" smtClean="0">
                <a:cs typeface="Arial" charset="0"/>
              </a:rPr>
              <a:pPr/>
              <a:t>78</a:t>
            </a:fld>
            <a:endParaRPr lang="en-US" dirty="0" smtClean="0">
              <a:cs typeface="Arial" charset="0"/>
            </a:endParaRPr>
          </a:p>
        </p:txBody>
      </p:sp>
      <p:pic>
        <p:nvPicPr>
          <p:cNvPr id="58372" name="Picture 2"/>
          <p:cNvPicPr>
            <a:picLocks noGrp="1" noChangeAspect="1" noChangeArrowheads="1"/>
          </p:cNvPicPr>
          <p:nvPr>
            <p:ph idx="1"/>
          </p:nvPr>
        </p:nvPicPr>
        <p:blipFill>
          <a:blip r:embed="rId2" cstate="print"/>
          <a:srcRect/>
          <a:stretch>
            <a:fillRect/>
          </a:stretch>
        </p:blipFill>
        <p:spPr>
          <a:xfrm>
            <a:off x="533400" y="1371600"/>
            <a:ext cx="6705600" cy="4391185"/>
          </a:xfrm>
          <a:noFill/>
        </p:spPr>
      </p:pic>
      <p:sp>
        <p:nvSpPr>
          <p:cNvPr id="58373" name="Oval 6"/>
          <p:cNvSpPr>
            <a:spLocks noChangeArrowheads="1"/>
          </p:cNvSpPr>
          <p:nvPr/>
        </p:nvSpPr>
        <p:spPr bwMode="auto">
          <a:xfrm>
            <a:off x="1828800" y="3733800"/>
            <a:ext cx="1752600" cy="457200"/>
          </a:xfrm>
          <a:prstGeom prst="ellipse">
            <a:avLst/>
          </a:prstGeom>
          <a:noFill/>
          <a:ln w="38100" algn="ctr">
            <a:solidFill>
              <a:srgbClr val="FF0000"/>
            </a:solidFill>
            <a:round/>
            <a:headEnd/>
            <a:tailEnd/>
          </a:ln>
        </p:spPr>
        <p:txBody>
          <a:bodyPr lIns="0" tIns="0" rIns="0" bIns="0"/>
          <a:lstStyle/>
          <a:p>
            <a:endParaRPr lang="en-US" dirty="0"/>
          </a:p>
        </p:txBody>
      </p:sp>
      <p:sp>
        <p:nvSpPr>
          <p:cNvPr id="8" name="TextBox 7"/>
          <p:cNvSpPr txBox="1"/>
          <p:nvPr/>
        </p:nvSpPr>
        <p:spPr>
          <a:xfrm>
            <a:off x="4114800" y="4419600"/>
            <a:ext cx="1838965" cy="590931"/>
          </a:xfrm>
          <a:prstGeom prst="rect">
            <a:avLst/>
          </a:prstGeom>
          <a:solidFill>
            <a:schemeClr val="bg1"/>
          </a:solidFill>
          <a:ln w="28575">
            <a:solidFill>
              <a:srgbClr val="FF0000"/>
            </a:solidFill>
          </a:ln>
        </p:spPr>
        <p:txBody>
          <a:bodyPr wrap="none" rtlCol="0">
            <a:spAutoFit/>
          </a:bodyPr>
          <a:lstStyle/>
          <a:p>
            <a:r>
              <a:rPr lang="en-US" b="1" dirty="0" smtClean="0">
                <a:solidFill>
                  <a:srgbClr val="0A3F70"/>
                </a:solidFill>
              </a:rPr>
              <a:t>Download XML</a:t>
            </a:r>
          </a:p>
          <a:p>
            <a:pPr algn="ctr"/>
            <a:r>
              <a:rPr lang="en-US" b="1" dirty="0" smtClean="0">
                <a:solidFill>
                  <a:srgbClr val="0A3F70"/>
                </a:solidFill>
              </a:rPr>
              <a:t>Files</a:t>
            </a:r>
            <a:endParaRPr lang="en-US" b="1" dirty="0">
              <a:solidFill>
                <a:srgbClr val="0A3F70"/>
              </a:solidFill>
            </a:endParaRPr>
          </a:p>
        </p:txBody>
      </p:sp>
      <p:cxnSp>
        <p:nvCxnSpPr>
          <p:cNvPr id="10" name="Straight Arrow Connector 9"/>
          <p:cNvCxnSpPr>
            <a:stCxn id="8" idx="1"/>
            <a:endCxn id="58373" idx="5"/>
          </p:cNvCxnSpPr>
          <p:nvPr/>
        </p:nvCxnSpPr>
        <p:spPr bwMode="auto">
          <a:xfrm rot="10800000">
            <a:off x="3324738" y="4124046"/>
            <a:ext cx="790063" cy="59102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9" name="Content Placeholder 7"/>
          <p:cNvSpPr txBox="1">
            <a:spLocks/>
          </p:cNvSpPr>
          <p:nvPr/>
        </p:nvSpPr>
        <p:spPr bwMode="auto">
          <a:xfrm>
            <a:off x="609600" y="6019800"/>
            <a:ext cx="8218488" cy="533400"/>
          </a:xfrm>
          <a:prstGeom prst="rect">
            <a:avLst/>
          </a:prstGeom>
          <a:noFill/>
          <a:ln w="9525">
            <a:noFill/>
            <a:miter lim="800000"/>
            <a:headEnd/>
            <a:tailEnd/>
          </a:ln>
        </p:spPr>
        <p:txBody>
          <a:bodyPr vert="horz" wrap="square" lIns="0" tIns="0" rIns="0" bIns="0" numCol="1" anchor="t" anchorCtr="0" compatLnSpc="1">
            <a:prstTxWarp prst="textNoShape">
              <a:avLst/>
            </a:prstTxWarp>
            <a:normAutofit lnSpcReduction="10000"/>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lang="en-US" sz="2000" kern="0" noProof="0" dirty="0" smtClean="0">
                <a:solidFill>
                  <a:schemeClr val="tx1"/>
                </a:solidFill>
                <a:latin typeface="+mn-lt"/>
              </a:rPr>
              <a:t>Select </a:t>
            </a:r>
            <a:r>
              <a:rPr lang="en-US" sz="2000" b="1" kern="0" noProof="0" dirty="0" smtClean="0">
                <a:solidFill>
                  <a:schemeClr val="tx1"/>
                </a:solidFill>
                <a:latin typeface="+mn-lt"/>
              </a:rPr>
              <a:t>Timezone</a:t>
            </a:r>
            <a:r>
              <a:rPr lang="en-US" sz="2000" kern="0" noProof="0" dirty="0" smtClean="0">
                <a:solidFill>
                  <a:schemeClr val="tx1"/>
                </a:solidFill>
                <a:latin typeface="+mn-lt"/>
              </a:rPr>
              <a:t>, enter </a:t>
            </a:r>
            <a:r>
              <a:rPr lang="en-US" sz="2000" b="1" kern="0" noProof="0" dirty="0" smtClean="0">
                <a:solidFill>
                  <a:schemeClr val="tx1"/>
                </a:solidFill>
                <a:latin typeface="+mn-lt"/>
              </a:rPr>
              <a:t>Location</a:t>
            </a:r>
            <a:r>
              <a:rPr lang="en-US" sz="2000" kern="0" noProof="0" dirty="0" smtClean="0">
                <a:solidFill>
                  <a:schemeClr val="tx1"/>
                </a:solidFill>
                <a:latin typeface="+mn-lt"/>
              </a:rPr>
              <a:t>, then click the “Download xml files” button</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ME Installation Wizard – XML Files Download</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defRPr/>
            </a:pPr>
            <a:r>
              <a:rPr lang="en-US" sz="2000" dirty="0" smtClean="0"/>
              <a:t>What happens when you push the “Download xml files” button?</a:t>
            </a:r>
          </a:p>
          <a:p>
            <a:pPr marL="914400" lvl="1" indent="-457200" eaLnBrk="1" hangingPunct="1">
              <a:defRPr/>
            </a:pPr>
            <a:r>
              <a:rPr lang="en-US" sz="2000" dirty="0" smtClean="0"/>
              <a:t>The Installation Wizard creates and writes to your filesystem a zipfile, e.g., aaw-smgr_import_files.zip</a:t>
            </a:r>
          </a:p>
          <a:p>
            <a:pPr marL="914400" lvl="1" indent="-457200" eaLnBrk="1" hangingPunct="1">
              <a:defRPr/>
            </a:pPr>
            <a:r>
              <a:rPr lang="en-US" sz="2000" dirty="0" smtClean="0"/>
              <a:t>The zipfile contains two (or 3 files) files that you later import to configure SMGR:</a:t>
            </a:r>
          </a:p>
          <a:p>
            <a:pPr marL="1198562" lvl="2" indent="-457200" eaLnBrk="1" hangingPunct="1">
              <a:defRPr/>
            </a:pPr>
            <a:r>
              <a:rPr lang="en-US" dirty="0" smtClean="0"/>
              <a:t>NRPImportData.zip (contains four xml files)</a:t>
            </a:r>
          </a:p>
          <a:p>
            <a:pPr marL="1198562" lvl="2" indent="-457200" eaLnBrk="1" hangingPunct="1">
              <a:defRPr/>
            </a:pPr>
            <a:r>
              <a:rPr lang="en-US" dirty="0" smtClean="0"/>
              <a:t>RTSElements.xml</a:t>
            </a:r>
          </a:p>
          <a:p>
            <a:pPr marL="1198562" lvl="2" indent="-457200" eaLnBrk="1" hangingPunct="1">
              <a:defRPr/>
            </a:pPr>
            <a:r>
              <a:rPr lang="en-US" b="1" dirty="0" smtClean="0"/>
              <a:t>users.xml</a:t>
            </a:r>
          </a:p>
          <a:p>
            <a:pPr marL="457200" indent="-457200" eaLnBrk="1" hangingPunct="1">
              <a:defRPr/>
            </a:pPr>
            <a:r>
              <a:rPr lang="en-US" sz="2000" dirty="0" smtClean="0"/>
              <a:t>During your configuration of SMGR routing pages, you import NRPImportData.zip to configure Routing values.</a:t>
            </a:r>
          </a:p>
          <a:p>
            <a:pPr marL="457200" indent="-457200" eaLnBrk="1" hangingPunct="1">
              <a:defRPr/>
            </a:pPr>
            <a:r>
              <a:rPr lang="en-US" sz="2000" dirty="0" smtClean="0"/>
              <a:t>During your configuration of SMGR inventory pages, you import RTSElements.xml to configure Inventory values</a:t>
            </a:r>
            <a:r>
              <a:rPr lang="en-US" dirty="0" smtClean="0"/>
              <a:t>.</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79</a:t>
            </a:fld>
            <a:endParaRPr lang="en-US" dirty="0" smtClean="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02732B6-529A-49A1-ABF6-C88352074ADB}" type="slidenum">
              <a:rPr lang="en-US" smtClean="0"/>
              <a:pPr>
                <a:defRPr/>
              </a:pPr>
              <a:t>8</a:t>
            </a:fld>
            <a:endParaRPr lang="en-US" dirty="0"/>
          </a:p>
        </p:txBody>
      </p:sp>
      <p:sp>
        <p:nvSpPr>
          <p:cNvPr id="18435" name="Title 1"/>
          <p:cNvSpPr>
            <a:spLocks noGrp="1"/>
          </p:cNvSpPr>
          <p:nvPr>
            <p:ph type="title"/>
          </p:nvPr>
        </p:nvSpPr>
        <p:spPr/>
        <p:txBody>
          <a:bodyPr/>
          <a:lstStyle/>
          <a:p>
            <a:r>
              <a:rPr lang="en-US" smtClean="0"/>
              <a:t>Target Use Cases</a:t>
            </a:r>
          </a:p>
        </p:txBody>
      </p:sp>
      <p:graphicFrame>
        <p:nvGraphicFramePr>
          <p:cNvPr id="5" name="Table 4"/>
          <p:cNvGraphicFramePr>
            <a:graphicFrameLocks noGrp="1"/>
          </p:cNvGraphicFramePr>
          <p:nvPr/>
        </p:nvGraphicFramePr>
        <p:xfrm>
          <a:off x="444500" y="1503363"/>
          <a:ext cx="7892716" cy="5048610"/>
        </p:xfrm>
        <a:graphic>
          <a:graphicData uri="http://schemas.openxmlformats.org/drawingml/2006/table">
            <a:tbl>
              <a:tblPr firstRow="1" bandRow="1">
                <a:tableStyleId>{5C22544A-7EE6-4342-B048-85BDC9FD1C3A}</a:tableStyleId>
              </a:tblPr>
              <a:tblGrid>
                <a:gridCol w="3443261"/>
                <a:gridCol w="4449455"/>
              </a:tblGrid>
              <a:tr h="394596">
                <a:tc>
                  <a:txBody>
                    <a:bodyPr/>
                    <a:lstStyle/>
                    <a:p>
                      <a:r>
                        <a:rPr lang="en-US" sz="1400" dirty="0" smtClean="0"/>
                        <a:t>Use</a:t>
                      </a:r>
                      <a:r>
                        <a:rPr lang="en-US" sz="1400" baseline="0" dirty="0" smtClean="0"/>
                        <a:t> Cases</a:t>
                      </a:r>
                      <a:endParaRPr lang="en-US" sz="1200" dirty="0"/>
                    </a:p>
                  </a:txBody>
                  <a:tcPr>
                    <a:solidFill>
                      <a:schemeClr val="accent2">
                        <a:lumMod val="60000"/>
                        <a:lumOff val="40000"/>
                      </a:schemeClr>
                    </a:solidFill>
                  </a:tcPr>
                </a:tc>
                <a:tc>
                  <a:txBody>
                    <a:bodyPr/>
                    <a:lstStyle/>
                    <a:p>
                      <a:pPr algn="ctr"/>
                      <a:r>
                        <a:rPr lang="en-US" sz="1400" dirty="0" smtClean="0"/>
                        <a:t>Avaya Aura® Solution for Midsize</a:t>
                      </a:r>
                      <a:r>
                        <a:rPr lang="en-US" sz="1400" baseline="0" dirty="0" smtClean="0"/>
                        <a:t> Enterprise (ME)</a:t>
                      </a:r>
                      <a:r>
                        <a:rPr lang="en-US" sz="1400" dirty="0" smtClean="0"/>
                        <a:t> R6.1</a:t>
                      </a:r>
                      <a:endParaRPr lang="en-US" sz="1400" dirty="0"/>
                    </a:p>
                  </a:txBody>
                  <a:tcPr>
                    <a:solidFill>
                      <a:schemeClr val="accent2">
                        <a:lumMod val="60000"/>
                        <a:lumOff val="40000"/>
                      </a:schemeClr>
                    </a:solidFill>
                  </a:tcPr>
                </a:tc>
              </a:tr>
              <a:tr h="1352899">
                <a:tc>
                  <a:txBody>
                    <a:bodyPr/>
                    <a:lstStyle/>
                    <a:p>
                      <a:pPr marL="0" lvl="1" indent="0">
                        <a:defRPr/>
                      </a:pPr>
                      <a:r>
                        <a:rPr lang="en-US" sz="1400" b="1" dirty="0" smtClean="0"/>
                        <a:t>Stand Alone for</a:t>
                      </a:r>
                      <a:r>
                        <a:rPr lang="en-US" sz="1400" b="1" baseline="0" dirty="0" smtClean="0"/>
                        <a:t> Trials </a:t>
                      </a:r>
                    </a:p>
                    <a:p>
                      <a:pPr marL="0" lvl="1" indent="0">
                        <a:buFont typeface="Arial" pitchFamily="34" charset="0"/>
                        <a:buChar char="•"/>
                        <a:defRPr/>
                      </a:pPr>
                      <a:r>
                        <a:rPr lang="en-US" sz="1200" dirty="0" smtClean="0"/>
                        <a:t> SIP 96XX all</a:t>
                      </a:r>
                    </a:p>
                    <a:p>
                      <a:pPr marL="0" lvl="1" indent="0">
                        <a:buFont typeface="Arial" pitchFamily="34" charset="0"/>
                        <a:buChar char="•"/>
                        <a:defRPr/>
                      </a:pPr>
                      <a:r>
                        <a:rPr lang="en-US" sz="1200" dirty="0" smtClean="0"/>
                        <a:t> SIP 96X1 all</a:t>
                      </a:r>
                    </a:p>
                    <a:p>
                      <a:pPr marL="0" lvl="1" indent="0">
                        <a:buFont typeface="Arial" pitchFamily="34" charset="0"/>
                        <a:buChar char="•"/>
                        <a:defRPr/>
                      </a:pPr>
                      <a:r>
                        <a:rPr lang="en-US" sz="1200" dirty="0" smtClean="0"/>
                        <a:t> Avaya one-X Communicator SIP</a:t>
                      </a:r>
                    </a:p>
                    <a:p>
                      <a:pPr marL="0" lvl="1" indent="0">
                        <a:buFont typeface="Arial" pitchFamily="34" charset="0"/>
                        <a:buChar char="•"/>
                        <a:defRPr/>
                      </a:pPr>
                      <a:r>
                        <a:rPr lang="en-US" sz="1200" dirty="0" smtClean="0"/>
                        <a:t> Avaya Flare on the desktop</a:t>
                      </a:r>
                      <a:r>
                        <a:rPr lang="en-US" sz="1200" baseline="0" dirty="0" smtClean="0"/>
                        <a:t> video device (</a:t>
                      </a:r>
                      <a:r>
                        <a:rPr lang="en-US" sz="1200" dirty="0" smtClean="0"/>
                        <a:t>A175 Flare</a:t>
                      </a:r>
                      <a:r>
                        <a:rPr lang="en-US" sz="1200" baseline="0" dirty="0" smtClean="0"/>
                        <a:t> enabled unit)</a:t>
                      </a:r>
                      <a:endParaRPr lang="en-US" sz="1200" dirty="0" smtClean="0"/>
                    </a:p>
                    <a:p>
                      <a:pPr marL="0" lvl="1" indent="0">
                        <a:buFont typeface="Arial" pitchFamily="34" charset="0"/>
                        <a:buChar char="•"/>
                        <a:defRPr/>
                      </a:pPr>
                      <a:r>
                        <a:rPr lang="en-US" sz="1200" dirty="0" smtClean="0"/>
                        <a:t> Avaya Video Conferencing Solution, then 1000 Series Video Endpoints</a:t>
                      </a:r>
                    </a:p>
                  </a:txBody>
                  <a:tcPr>
                    <a:solidFill>
                      <a:schemeClr val="accent2">
                        <a:lumMod val="20000"/>
                        <a:lumOff val="80000"/>
                      </a:schemeClr>
                    </a:solidFill>
                  </a:tcPr>
                </a:tc>
                <a:tc>
                  <a:txBody>
                    <a:bodyPr/>
                    <a:lstStyle/>
                    <a:p>
                      <a:pPr algn="ctr"/>
                      <a:r>
                        <a:rPr lang="en-US" sz="1400" dirty="0" smtClean="0">
                          <a:solidFill>
                            <a:srgbClr val="C00000"/>
                          </a:solidFill>
                        </a:rPr>
                        <a:t>Yes</a:t>
                      </a:r>
                      <a:r>
                        <a:rPr lang="en-US" sz="1400" baseline="0" dirty="0" smtClean="0">
                          <a:solidFill>
                            <a:srgbClr val="C00000"/>
                          </a:solidFill>
                        </a:rPr>
                        <a:t> </a:t>
                      </a:r>
                    </a:p>
                    <a:p>
                      <a:pPr algn="ctr"/>
                      <a:r>
                        <a:rPr lang="en-US" sz="1400" baseline="0" dirty="0" smtClean="0">
                          <a:solidFill>
                            <a:srgbClr val="C00000"/>
                          </a:solidFill>
                        </a:rPr>
                        <a:t>Up to 1000 endpoints (100 video)</a:t>
                      </a:r>
                      <a:endParaRPr lang="en-US" sz="1400" dirty="0">
                        <a:solidFill>
                          <a:srgbClr val="C00000"/>
                        </a:solidFill>
                      </a:endParaRPr>
                    </a:p>
                  </a:txBody>
                  <a:tcPr>
                    <a:solidFill>
                      <a:schemeClr val="accent2">
                        <a:lumMod val="20000"/>
                        <a:lumOff val="80000"/>
                      </a:schemeClr>
                    </a:solidFill>
                  </a:tcPr>
                </a:tc>
              </a:tr>
              <a:tr h="338225">
                <a:tc>
                  <a:txBody>
                    <a:bodyPr/>
                    <a:lstStyle/>
                    <a:p>
                      <a:r>
                        <a:rPr lang="en-US" sz="1400" dirty="0" smtClean="0"/>
                        <a:t>Stand</a:t>
                      </a:r>
                      <a:r>
                        <a:rPr lang="en-US" sz="1400" baseline="0" dirty="0" smtClean="0"/>
                        <a:t> Alone PBX</a:t>
                      </a:r>
                      <a:endParaRPr lang="en-US" sz="1400" dirty="0"/>
                    </a:p>
                  </a:txBody>
                  <a:tcPr>
                    <a:solidFill>
                      <a:schemeClr val="accent2">
                        <a:lumMod val="40000"/>
                        <a:lumOff val="60000"/>
                      </a:schemeClr>
                    </a:solidFill>
                  </a:tcPr>
                </a:tc>
                <a:tc>
                  <a:txBody>
                    <a:bodyPr/>
                    <a:lstStyle/>
                    <a:p>
                      <a:pPr algn="ctr"/>
                      <a:r>
                        <a:rPr lang="en-US" sz="1400" dirty="0" smtClean="0">
                          <a:solidFill>
                            <a:srgbClr val="C00000"/>
                          </a:solidFill>
                        </a:rPr>
                        <a:t>Yes</a:t>
                      </a:r>
                      <a:endParaRPr lang="en-US" sz="1400" dirty="0">
                        <a:solidFill>
                          <a:srgbClr val="C00000"/>
                        </a:solidFill>
                      </a:endParaRPr>
                    </a:p>
                  </a:txBody>
                  <a:tcPr>
                    <a:solidFill>
                      <a:schemeClr val="accent2">
                        <a:lumMod val="40000"/>
                        <a:lumOff val="60000"/>
                      </a:schemeClr>
                    </a:solidFill>
                  </a:tcPr>
                </a:tc>
              </a:tr>
              <a:tr h="3665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Migration: bolt on to CM 5.2.1</a:t>
                      </a:r>
                      <a:endParaRPr lang="en-US" sz="1400" dirty="0"/>
                    </a:p>
                  </a:txBody>
                  <a:tcPr>
                    <a:solidFill>
                      <a:schemeClr val="accent2">
                        <a:lumMod val="20000"/>
                        <a:lumOff val="80000"/>
                      </a:schemeClr>
                    </a:solidFill>
                  </a:tcPr>
                </a:tc>
                <a:tc>
                  <a:txBody>
                    <a:bodyPr/>
                    <a:lstStyle/>
                    <a:p>
                      <a:pPr algn="ctr"/>
                      <a:r>
                        <a:rPr lang="en-US" sz="1400" dirty="0" smtClean="0">
                          <a:solidFill>
                            <a:srgbClr val="C00000"/>
                          </a:solidFill>
                        </a:rPr>
                        <a:t>Yes</a:t>
                      </a:r>
                      <a:endParaRPr lang="en-US" sz="1400" dirty="0">
                        <a:solidFill>
                          <a:srgbClr val="C00000"/>
                        </a:solidFill>
                      </a:endParaRPr>
                    </a:p>
                  </a:txBody>
                  <a:tcPr>
                    <a:solidFill>
                      <a:schemeClr val="accent2">
                        <a:lumMod val="20000"/>
                        <a:lumOff val="80000"/>
                      </a:schemeClr>
                    </a:solidFill>
                  </a:tcPr>
                </a:tc>
              </a:tr>
              <a:tr h="366526">
                <a:tc>
                  <a:txBody>
                    <a:bodyPr/>
                    <a:lstStyle/>
                    <a:p>
                      <a:r>
                        <a:rPr lang="en-US" sz="1400" dirty="0" smtClean="0"/>
                        <a:t>Avaya Aura Contact Center</a:t>
                      </a:r>
                      <a:endParaRPr lang="en-US" sz="1400" dirty="0"/>
                    </a:p>
                  </a:txBody>
                  <a:tcPr>
                    <a:solidFill>
                      <a:schemeClr val="accent2">
                        <a:lumMod val="40000"/>
                        <a:lumOff val="60000"/>
                      </a:schemeClr>
                    </a:solidFill>
                  </a:tcPr>
                </a:tc>
                <a:tc>
                  <a:txBody>
                    <a:bodyPr/>
                    <a:lstStyle/>
                    <a:p>
                      <a:pPr algn="ctr"/>
                      <a:r>
                        <a:rPr lang="en-US" sz="1400" dirty="0" smtClean="0">
                          <a:solidFill>
                            <a:srgbClr val="C00000"/>
                          </a:solidFill>
                        </a:rPr>
                        <a:t>Yes</a:t>
                      </a:r>
                      <a:endParaRPr lang="en-US" sz="1400" dirty="0">
                        <a:solidFill>
                          <a:srgbClr val="C00000"/>
                        </a:solidFill>
                      </a:endParaRPr>
                    </a:p>
                  </a:txBody>
                  <a:tcPr>
                    <a:solidFill>
                      <a:schemeClr val="accent2">
                        <a:lumMod val="40000"/>
                        <a:lumOff val="60000"/>
                      </a:schemeClr>
                    </a:solidFill>
                  </a:tcPr>
                </a:tc>
              </a:tr>
              <a:tr h="811739">
                <a:tc>
                  <a:txBody>
                    <a:bodyPr/>
                    <a:lstStyle/>
                    <a:p>
                      <a:r>
                        <a:rPr lang="en-US" sz="1400" dirty="0" smtClean="0"/>
                        <a:t>Migration</a:t>
                      </a:r>
                      <a:r>
                        <a:rPr lang="en-US" sz="1400" baseline="0" dirty="0" smtClean="0"/>
                        <a:t> Path for CS1K R6, R7, R7.5 </a:t>
                      </a:r>
                    </a:p>
                    <a:p>
                      <a:r>
                        <a:rPr lang="en-US" sz="1400" baseline="0" dirty="0" smtClean="0"/>
                        <a:t>(‘Bolt on’ integration testing with ME is planned) </a:t>
                      </a:r>
                      <a:endParaRPr lang="en-US" sz="1400" dirty="0"/>
                    </a:p>
                  </a:txBody>
                  <a:tcPr>
                    <a:solidFill>
                      <a:schemeClr val="accent2">
                        <a:lumMod val="20000"/>
                        <a:lumOff val="80000"/>
                      </a:schemeClr>
                    </a:solidFill>
                  </a:tcPr>
                </a:tc>
                <a:tc>
                  <a:txBody>
                    <a:bodyPr/>
                    <a:lstStyle/>
                    <a:p>
                      <a:pPr algn="ctr"/>
                      <a:r>
                        <a:rPr lang="en-US" sz="1400" baseline="0" dirty="0" smtClean="0">
                          <a:solidFill>
                            <a:srgbClr val="C00000"/>
                          </a:solidFill>
                        </a:rPr>
                        <a:t>Yes</a:t>
                      </a:r>
                    </a:p>
                  </a:txBody>
                  <a:tcPr>
                    <a:solidFill>
                      <a:schemeClr val="accent2">
                        <a:lumMod val="20000"/>
                        <a:lumOff val="80000"/>
                      </a:schemeClr>
                    </a:solidFill>
                  </a:tcPr>
                </a:tc>
              </a:tr>
              <a:tr h="1062474">
                <a:tc>
                  <a:txBody>
                    <a:bodyPr/>
                    <a:lstStyle/>
                    <a:p>
                      <a:r>
                        <a:rPr lang="en-US" sz="1400" dirty="0" smtClean="0"/>
                        <a:t>Bolt on to CM 3.1.5 and CM</a:t>
                      </a:r>
                      <a:r>
                        <a:rPr lang="en-US" sz="1400" baseline="0" dirty="0" smtClean="0"/>
                        <a:t> </a:t>
                      </a:r>
                      <a:r>
                        <a:rPr lang="en-US" sz="1400" dirty="0" smtClean="0"/>
                        <a:t>4.0.5 </a:t>
                      </a:r>
                    </a:p>
                    <a:p>
                      <a:r>
                        <a:rPr lang="en-US" sz="1400" baseline="0" dirty="0" smtClean="0"/>
                        <a:t>(integration testing with ME is planned)</a:t>
                      </a:r>
                      <a:endParaRPr lang="en-US" sz="1400" dirty="0"/>
                    </a:p>
                  </a:txBody>
                  <a:tcPr>
                    <a:solidFill>
                      <a:schemeClr val="accent2">
                        <a:lumMod val="40000"/>
                        <a:lumOff val="60000"/>
                      </a:schemeClr>
                    </a:solidFill>
                  </a:tcPr>
                </a:tc>
                <a:tc>
                  <a:txBody>
                    <a:bodyPr/>
                    <a:lstStyle/>
                    <a:p>
                      <a:pPr algn="ctr"/>
                      <a:r>
                        <a:rPr lang="en-US" sz="1400" baseline="0" dirty="0" smtClean="0">
                          <a:solidFill>
                            <a:srgbClr val="C00000"/>
                          </a:solidFill>
                        </a:rPr>
                        <a:t>Yes</a:t>
                      </a:r>
                      <a:endParaRPr lang="en-US" sz="1400" b="1" i="1" baseline="0" dirty="0" smtClean="0">
                        <a:solidFill>
                          <a:srgbClr val="C00000"/>
                        </a:solidFill>
                      </a:endParaRPr>
                    </a:p>
                  </a:txBody>
                  <a:tcPr>
                    <a:solidFill>
                      <a:schemeClr val="accent2">
                        <a:lumMod val="40000"/>
                        <a:lumOff val="60000"/>
                      </a:schemeClr>
                    </a:solidFill>
                  </a:tcPr>
                </a:tc>
              </a:tr>
            </a:tbl>
          </a:graphicData>
        </a:graphic>
      </p:graphicFrame>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lide Number Placeholder 3"/>
          <p:cNvSpPr>
            <a:spLocks noGrp="1"/>
          </p:cNvSpPr>
          <p:nvPr>
            <p:ph type="sldNum" sz="quarter" idx="10"/>
          </p:nvPr>
        </p:nvSpPr>
        <p:spPr>
          <a:noFill/>
        </p:spPr>
        <p:txBody>
          <a:bodyPr/>
          <a:lstStyle/>
          <a:p>
            <a:fld id="{82D685B3-72E7-4317-9998-9B3DFBDE5A8E}" type="slidenum">
              <a:rPr lang="en-US" smtClean="0">
                <a:cs typeface="Arial" charset="0"/>
              </a:rPr>
              <a:pPr/>
              <a:t>80</a:t>
            </a:fld>
            <a:endParaRPr lang="en-US" dirty="0" smtClean="0">
              <a:cs typeface="Arial" charset="0"/>
            </a:endParaRPr>
          </a:p>
        </p:txBody>
      </p:sp>
      <p:sp>
        <p:nvSpPr>
          <p:cNvPr id="9" name="Content Placeholder 7"/>
          <p:cNvSpPr txBox="1">
            <a:spLocks/>
          </p:cNvSpPr>
          <p:nvPr/>
        </p:nvSpPr>
        <p:spPr bwMode="auto">
          <a:xfrm>
            <a:off x="685800" y="5715000"/>
            <a:ext cx="8218488" cy="5334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None/>
              <a:tabLst/>
              <a:defRPr/>
            </a:pPr>
            <a:r>
              <a:rPr lang="en-US" sz="2400" kern="0" noProof="0" dirty="0" smtClean="0">
                <a:solidFill>
                  <a:schemeClr val="tx1"/>
                </a:solidFill>
                <a:latin typeface="+mn-lt"/>
              </a:rPr>
              <a:t>File Download Windows dialogue for XML files download</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2" name="Picture 11"/>
          <p:cNvPicPr/>
          <p:nvPr/>
        </p:nvPicPr>
        <p:blipFill>
          <a:blip r:embed="rId2" cstate="print"/>
          <a:srcRect/>
          <a:stretch>
            <a:fillRect/>
          </a:stretch>
        </p:blipFill>
        <p:spPr bwMode="auto">
          <a:xfrm>
            <a:off x="1371600" y="1524000"/>
            <a:ext cx="6172200" cy="3886200"/>
          </a:xfrm>
          <a:prstGeom prst="rect">
            <a:avLst/>
          </a:prstGeom>
          <a:noFill/>
          <a:ln w="9525">
            <a:noFill/>
            <a:miter lim="800000"/>
            <a:headEnd/>
            <a:tailEnd/>
          </a:ln>
        </p:spPr>
      </p:pic>
      <p:sp>
        <p:nvSpPr>
          <p:cNvPr id="14" name="Title 13"/>
          <p:cNvSpPr>
            <a:spLocks noGrp="1"/>
          </p:cNvSpPr>
          <p:nvPr>
            <p:ph type="title"/>
          </p:nvPr>
        </p:nvSpPr>
        <p:spPr>
          <a:xfrm>
            <a:off x="455613" y="482600"/>
            <a:ext cx="8078787" cy="720725"/>
          </a:xfrm>
        </p:spPr>
        <p:txBody>
          <a:bodyPr/>
          <a:lstStyle/>
          <a:p>
            <a:pPr lvl="0" eaLnBrk="1" hangingPunct="1">
              <a:defRPr/>
            </a:pPr>
            <a:r>
              <a:rPr lang="en-US" dirty="0" smtClean="0"/>
              <a:t>ME Installation Wizard – XML Files Download</a:t>
            </a: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2"/>
          <p:cNvPicPr>
            <a:picLocks noChangeAspect="1" noChangeArrowheads="1"/>
          </p:cNvPicPr>
          <p:nvPr/>
        </p:nvPicPr>
        <p:blipFill>
          <a:blip r:embed="rId2" cstate="print"/>
          <a:srcRect/>
          <a:stretch>
            <a:fillRect/>
          </a:stretch>
        </p:blipFill>
        <p:spPr bwMode="auto">
          <a:xfrm>
            <a:off x="533400" y="1371600"/>
            <a:ext cx="7696200" cy="5029200"/>
          </a:xfrm>
          <a:prstGeom prst="rect">
            <a:avLst/>
          </a:prstGeom>
          <a:noFill/>
          <a:ln w="9525" algn="ctr">
            <a:noFill/>
            <a:miter lim="800000"/>
            <a:headEnd/>
            <a:tailEnd/>
          </a:ln>
        </p:spPr>
      </p:pic>
      <p:sp>
        <p:nvSpPr>
          <p:cNvPr id="63490" name="Title 1"/>
          <p:cNvSpPr>
            <a:spLocks noGrp="1"/>
          </p:cNvSpPr>
          <p:nvPr>
            <p:ph type="title"/>
          </p:nvPr>
        </p:nvSpPr>
        <p:spPr>
          <a:xfrm>
            <a:off x="0" y="381000"/>
            <a:ext cx="8229600" cy="720725"/>
          </a:xfrm>
        </p:spPr>
        <p:txBody>
          <a:bodyPr/>
          <a:lstStyle/>
          <a:p>
            <a:pPr algn="ctr" eaLnBrk="1" hangingPunct="1"/>
            <a:r>
              <a:rPr lang="en-US" dirty="0" smtClean="0"/>
              <a:t>ME Installation Wizard – XML Files Download</a:t>
            </a:r>
          </a:p>
        </p:txBody>
      </p:sp>
      <p:sp>
        <p:nvSpPr>
          <p:cNvPr id="63491" name="Slide Number Placeholder 3"/>
          <p:cNvSpPr>
            <a:spLocks noGrp="1"/>
          </p:cNvSpPr>
          <p:nvPr>
            <p:ph type="sldNum" sz="quarter" idx="10"/>
          </p:nvPr>
        </p:nvSpPr>
        <p:spPr>
          <a:noFill/>
        </p:spPr>
        <p:txBody>
          <a:bodyPr/>
          <a:lstStyle/>
          <a:p>
            <a:fld id="{F327D21A-E09B-454F-91A7-BD960C16FDCB}" type="slidenum">
              <a:rPr lang="en-US" smtClean="0"/>
              <a:pPr/>
              <a:t>81</a:t>
            </a:fld>
            <a:endParaRPr lang="en-US" dirty="0" smtClean="0"/>
          </a:p>
        </p:txBody>
      </p:sp>
      <p:sp>
        <p:nvSpPr>
          <p:cNvPr id="63492" name="Content Placeholder 2"/>
          <p:cNvSpPr>
            <a:spLocks/>
          </p:cNvSpPr>
          <p:nvPr/>
        </p:nvSpPr>
        <p:spPr bwMode="auto">
          <a:xfrm>
            <a:off x="457200" y="1524000"/>
            <a:ext cx="8218488" cy="4751388"/>
          </a:xfrm>
          <a:prstGeom prst="rect">
            <a:avLst/>
          </a:prstGeom>
          <a:noFill/>
          <a:ln w="9525">
            <a:noFill/>
            <a:miter lim="800000"/>
            <a:headEnd/>
            <a:tailEnd/>
          </a:ln>
        </p:spPr>
        <p:txBody>
          <a:bodyPr lIns="0" tIns="0" rIns="0" bIns="0"/>
          <a:lstStyle/>
          <a:p>
            <a:pPr marL="287338" indent="-287338">
              <a:spcBef>
                <a:spcPct val="55000"/>
              </a:spcBef>
              <a:buClr>
                <a:schemeClr val="accent2"/>
              </a:buClr>
              <a:buSzPct val="90000"/>
              <a:buFont typeface="Webdings" pitchFamily="18" charset="2"/>
              <a:buNone/>
            </a:pPr>
            <a:r>
              <a:rPr lang="en-US" sz="2400" dirty="0">
                <a:solidFill>
                  <a:schemeClr val="tx1"/>
                </a:solidFill>
              </a:rPr>
              <a:t>		</a:t>
            </a:r>
            <a:endParaRPr lang="en-US" sz="2000" b="1" dirty="0">
              <a:solidFill>
                <a:schemeClr val="tx1"/>
              </a:solidFill>
            </a:endParaRPr>
          </a:p>
        </p:txBody>
      </p:sp>
      <p:sp>
        <p:nvSpPr>
          <p:cNvPr id="9" name="TextBox 8"/>
          <p:cNvSpPr txBox="1"/>
          <p:nvPr/>
        </p:nvSpPr>
        <p:spPr>
          <a:xfrm>
            <a:off x="1452724" y="3581400"/>
            <a:ext cx="5314275" cy="840230"/>
          </a:xfrm>
          <a:prstGeom prst="rect">
            <a:avLst/>
          </a:prstGeom>
          <a:noFill/>
          <a:ln w="28575">
            <a:solidFill>
              <a:srgbClr val="FF0000"/>
            </a:solidFill>
          </a:ln>
        </p:spPr>
        <p:txBody>
          <a:bodyPr wrap="none" rtlCol="0">
            <a:spAutoFit/>
          </a:bodyPr>
          <a:lstStyle/>
          <a:p>
            <a:pPr algn="ctr"/>
            <a:r>
              <a:rPr lang="en-US" dirty="0" smtClean="0">
                <a:solidFill>
                  <a:srgbClr val="0A3F70"/>
                </a:solidFill>
              </a:rPr>
              <a:t>Contents of exported XML file zipfile, </a:t>
            </a:r>
          </a:p>
          <a:p>
            <a:pPr algn="ctr"/>
            <a:r>
              <a:rPr lang="en-US" dirty="0" smtClean="0">
                <a:solidFill>
                  <a:srgbClr val="FF0000"/>
                </a:solidFill>
              </a:rPr>
              <a:t>smgr_import_files.zip.  </a:t>
            </a:r>
            <a:r>
              <a:rPr lang="en-US" dirty="0" smtClean="0">
                <a:solidFill>
                  <a:srgbClr val="0A3F70"/>
                </a:solidFill>
              </a:rPr>
              <a:t>Note that the parent zipfile </a:t>
            </a:r>
          </a:p>
          <a:p>
            <a:pPr algn="ctr"/>
            <a:r>
              <a:rPr lang="en-US" dirty="0" smtClean="0">
                <a:solidFill>
                  <a:srgbClr val="0A3F70"/>
                </a:solidFill>
              </a:rPr>
              <a:t>Contains another zipfile, </a:t>
            </a:r>
            <a:r>
              <a:rPr lang="en-US" dirty="0" smtClean="0">
                <a:solidFill>
                  <a:srgbClr val="FF0000"/>
                </a:solidFill>
              </a:rPr>
              <a:t>NRPImportData.zip</a:t>
            </a:r>
            <a:endParaRPr lang="en-US" dirty="0">
              <a:solidFill>
                <a:srgbClr val="FF0000"/>
              </a:solidFill>
            </a:endParaRPr>
          </a:p>
        </p:txBody>
      </p:sp>
      <p:sp>
        <p:nvSpPr>
          <p:cNvPr id="10" name="TextBox 6"/>
          <p:cNvSpPr txBox="1">
            <a:spLocks noChangeArrowheads="1"/>
          </p:cNvSpPr>
          <p:nvPr/>
        </p:nvSpPr>
        <p:spPr bwMode="auto">
          <a:xfrm>
            <a:off x="1600200" y="4648200"/>
            <a:ext cx="5016527" cy="1089529"/>
          </a:xfrm>
          <a:prstGeom prst="rect">
            <a:avLst/>
          </a:prstGeom>
          <a:solidFill>
            <a:srgbClr val="FFFF00"/>
          </a:solidFill>
          <a:ln w="28575">
            <a:solidFill>
              <a:schemeClr val="tx1"/>
            </a:solidFill>
            <a:miter lim="800000"/>
            <a:headEnd/>
            <a:tailEnd/>
          </a:ln>
        </p:spPr>
        <p:txBody>
          <a:bodyPr wrap="square">
            <a:spAutoFit/>
          </a:bodyPr>
          <a:lstStyle/>
          <a:p>
            <a:pPr algn="ctr"/>
            <a:r>
              <a:rPr lang="en-US" b="1" dirty="0" smtClean="0">
                <a:solidFill>
                  <a:srgbClr val="FF0000"/>
                </a:solidFill>
              </a:rPr>
              <a:t>!!Warning!!</a:t>
            </a:r>
          </a:p>
          <a:p>
            <a:pPr algn="ctr"/>
            <a:r>
              <a:rPr lang="en-US" b="1" dirty="0" smtClean="0">
                <a:solidFill>
                  <a:srgbClr val="FF0000"/>
                </a:solidFill>
              </a:rPr>
              <a:t>Use only WinZip on these zipfiles: The </a:t>
            </a:r>
          </a:p>
          <a:p>
            <a:pPr algn="ctr"/>
            <a:r>
              <a:rPr lang="en-US" b="1" dirty="0">
                <a:solidFill>
                  <a:srgbClr val="FF0000"/>
                </a:solidFill>
              </a:rPr>
              <a:t>d</a:t>
            </a:r>
            <a:r>
              <a:rPr lang="en-US" b="1" dirty="0" smtClean="0">
                <a:solidFill>
                  <a:srgbClr val="FF0000"/>
                </a:solidFill>
              </a:rPr>
              <a:t>efault zipfile utility in Windows 7 corrupts </a:t>
            </a:r>
          </a:p>
          <a:p>
            <a:pPr algn="ctr"/>
            <a:r>
              <a:rPr lang="en-US" b="1" dirty="0" smtClean="0">
                <a:solidFill>
                  <a:srgbClr val="FF0000"/>
                </a:solidFill>
              </a:rPr>
              <a:t>the files during extraction!</a:t>
            </a:r>
            <a:endParaRPr lang="en-US" b="1" dirty="0">
              <a:solidFill>
                <a:srgbClr val="FF0000"/>
              </a:solidFill>
            </a:endParaRPr>
          </a:p>
        </p:txBody>
      </p:sp>
      <p:sp>
        <p:nvSpPr>
          <p:cNvPr id="11" name="Oval 10"/>
          <p:cNvSpPr/>
          <p:nvPr/>
        </p:nvSpPr>
        <p:spPr bwMode="auto">
          <a:xfrm>
            <a:off x="762000" y="2971800"/>
            <a:ext cx="1752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cxnSp>
        <p:nvCxnSpPr>
          <p:cNvPr id="13" name="Straight Arrow Connector 12"/>
          <p:cNvCxnSpPr>
            <a:endCxn id="11" idx="5"/>
          </p:cNvCxnSpPr>
          <p:nvPr/>
        </p:nvCxnSpPr>
        <p:spPr bwMode="auto">
          <a:xfrm rot="16200000" flipV="1">
            <a:off x="2211551" y="3278350"/>
            <a:ext cx="349437" cy="256663"/>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sp>
        <p:nvSpPr>
          <p:cNvPr id="12" name="Oval 11"/>
          <p:cNvSpPr/>
          <p:nvPr/>
        </p:nvSpPr>
        <p:spPr bwMode="auto">
          <a:xfrm>
            <a:off x="1295400" y="1447800"/>
            <a:ext cx="22860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2"/>
          <p:cNvPicPr>
            <a:picLocks noChangeAspect="1" noChangeArrowheads="1"/>
          </p:cNvPicPr>
          <p:nvPr/>
        </p:nvPicPr>
        <p:blipFill>
          <a:blip r:embed="rId2" cstate="print"/>
          <a:srcRect/>
          <a:stretch>
            <a:fillRect/>
          </a:stretch>
        </p:blipFill>
        <p:spPr bwMode="auto">
          <a:xfrm>
            <a:off x="533400" y="1371600"/>
            <a:ext cx="7696200" cy="5029200"/>
          </a:xfrm>
          <a:prstGeom prst="rect">
            <a:avLst/>
          </a:prstGeom>
          <a:noFill/>
          <a:ln w="9525" algn="ctr">
            <a:noFill/>
            <a:miter lim="800000"/>
            <a:headEnd/>
            <a:tailEnd/>
          </a:ln>
        </p:spPr>
      </p:pic>
      <p:sp>
        <p:nvSpPr>
          <p:cNvPr id="13" name="Rectangle 12"/>
          <p:cNvSpPr/>
          <p:nvPr/>
        </p:nvSpPr>
        <p:spPr bwMode="auto">
          <a:xfrm>
            <a:off x="6324600" y="2514600"/>
            <a:ext cx="2514600" cy="3276600"/>
          </a:xfrm>
          <a:prstGeom prst="rect">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64514" name="Title 1"/>
          <p:cNvSpPr>
            <a:spLocks noGrp="1"/>
          </p:cNvSpPr>
          <p:nvPr>
            <p:ph type="title"/>
          </p:nvPr>
        </p:nvSpPr>
        <p:spPr>
          <a:xfrm>
            <a:off x="0" y="381000"/>
            <a:ext cx="8001000" cy="720725"/>
          </a:xfrm>
        </p:spPr>
        <p:txBody>
          <a:bodyPr/>
          <a:lstStyle/>
          <a:p>
            <a:pPr algn="ctr" eaLnBrk="1" hangingPunct="1"/>
            <a:r>
              <a:rPr lang="en-US" dirty="0" smtClean="0"/>
              <a:t>ME Installation Wizard – XML Files Download</a:t>
            </a:r>
          </a:p>
        </p:txBody>
      </p:sp>
      <p:sp>
        <p:nvSpPr>
          <p:cNvPr id="64515" name="Slide Number Placeholder 3"/>
          <p:cNvSpPr>
            <a:spLocks noGrp="1"/>
          </p:cNvSpPr>
          <p:nvPr>
            <p:ph type="sldNum" sz="quarter" idx="10"/>
          </p:nvPr>
        </p:nvSpPr>
        <p:spPr>
          <a:noFill/>
        </p:spPr>
        <p:txBody>
          <a:bodyPr/>
          <a:lstStyle/>
          <a:p>
            <a:fld id="{923E99CE-C669-4449-A69E-E0A4A9E6B2E5}" type="slidenum">
              <a:rPr lang="en-US" smtClean="0"/>
              <a:pPr/>
              <a:t>82</a:t>
            </a:fld>
            <a:endParaRPr lang="en-US" dirty="0" smtClean="0"/>
          </a:p>
        </p:txBody>
      </p:sp>
      <p:sp>
        <p:nvSpPr>
          <p:cNvPr id="64516" name="Content Placeholder 2"/>
          <p:cNvSpPr>
            <a:spLocks/>
          </p:cNvSpPr>
          <p:nvPr/>
        </p:nvSpPr>
        <p:spPr bwMode="auto">
          <a:xfrm>
            <a:off x="457200" y="1524000"/>
            <a:ext cx="8218488" cy="4751388"/>
          </a:xfrm>
          <a:prstGeom prst="rect">
            <a:avLst/>
          </a:prstGeom>
          <a:noFill/>
          <a:ln w="9525">
            <a:noFill/>
            <a:miter lim="800000"/>
            <a:headEnd/>
            <a:tailEnd/>
          </a:ln>
        </p:spPr>
        <p:txBody>
          <a:bodyPr lIns="0" tIns="0" rIns="0" bIns="0"/>
          <a:lstStyle/>
          <a:p>
            <a:pPr marL="287338" indent="-287338">
              <a:spcBef>
                <a:spcPct val="55000"/>
              </a:spcBef>
              <a:buClr>
                <a:schemeClr val="accent2"/>
              </a:buClr>
              <a:buSzPct val="90000"/>
              <a:buFont typeface="Webdings" pitchFamily="18" charset="2"/>
              <a:buNone/>
            </a:pPr>
            <a:r>
              <a:rPr lang="en-US" sz="2400" dirty="0">
                <a:solidFill>
                  <a:schemeClr val="tx1"/>
                </a:solidFill>
              </a:rPr>
              <a:t>		</a:t>
            </a:r>
            <a:endParaRPr lang="en-US" sz="2000" b="1" dirty="0">
              <a:solidFill>
                <a:schemeClr val="tx1"/>
              </a:solidFill>
            </a:endParaRPr>
          </a:p>
        </p:txBody>
      </p:sp>
      <p:sp>
        <p:nvSpPr>
          <p:cNvPr id="10" name="TextBox 9"/>
          <p:cNvSpPr txBox="1"/>
          <p:nvPr/>
        </p:nvSpPr>
        <p:spPr>
          <a:xfrm>
            <a:off x="6477000" y="4648200"/>
            <a:ext cx="260931" cy="341632"/>
          </a:xfrm>
          <a:prstGeom prst="rect">
            <a:avLst/>
          </a:prstGeom>
          <a:noFill/>
        </p:spPr>
        <p:txBody>
          <a:bodyPr wrap="square" rtlCol="0">
            <a:spAutoFit/>
          </a:bodyPr>
          <a:lstStyle/>
          <a:p>
            <a:endParaRPr lang="en-US" dirty="0"/>
          </a:p>
        </p:txBody>
      </p:sp>
      <p:pic>
        <p:nvPicPr>
          <p:cNvPr id="64520" name="Picture 8"/>
          <p:cNvPicPr>
            <a:picLocks noChangeAspect="1" noChangeArrowheads="1"/>
          </p:cNvPicPr>
          <p:nvPr/>
        </p:nvPicPr>
        <p:blipFill>
          <a:blip r:embed="rId3" cstate="print"/>
          <a:srcRect t="38870" b="4087"/>
          <a:stretch>
            <a:fillRect/>
          </a:stretch>
        </p:blipFill>
        <p:spPr bwMode="auto">
          <a:xfrm>
            <a:off x="6400800" y="2590800"/>
            <a:ext cx="2352675" cy="3124200"/>
          </a:xfrm>
          <a:prstGeom prst="rect">
            <a:avLst/>
          </a:prstGeom>
          <a:noFill/>
          <a:ln w="9525" cap="flat" cmpd="sng" algn="ctr">
            <a:noFill/>
            <a:prstDash val="solid"/>
            <a:miter lim="800000"/>
            <a:headEnd/>
            <a:tailEnd/>
          </a:ln>
        </p:spPr>
      </p:pic>
      <p:sp>
        <p:nvSpPr>
          <p:cNvPr id="14" name="TextBox 13"/>
          <p:cNvSpPr txBox="1"/>
          <p:nvPr/>
        </p:nvSpPr>
        <p:spPr>
          <a:xfrm>
            <a:off x="1600200" y="4419600"/>
            <a:ext cx="3198311" cy="840230"/>
          </a:xfrm>
          <a:prstGeom prst="rect">
            <a:avLst/>
          </a:prstGeom>
          <a:noFill/>
          <a:ln w="28575">
            <a:solidFill>
              <a:srgbClr val="FF0000"/>
            </a:solidFill>
          </a:ln>
        </p:spPr>
        <p:txBody>
          <a:bodyPr wrap="none" rtlCol="0">
            <a:spAutoFit/>
          </a:bodyPr>
          <a:lstStyle/>
          <a:p>
            <a:pPr algn="ctr"/>
            <a:r>
              <a:rPr lang="en-US" dirty="0" smtClean="0">
                <a:solidFill>
                  <a:srgbClr val="0A3F70"/>
                </a:solidFill>
              </a:rPr>
              <a:t>Note corresponding entries in</a:t>
            </a:r>
          </a:p>
          <a:p>
            <a:pPr algn="ctr"/>
            <a:r>
              <a:rPr lang="en-US" dirty="0" smtClean="0">
                <a:solidFill>
                  <a:srgbClr val="0A3F70"/>
                </a:solidFill>
              </a:rPr>
              <a:t>SMGR Routing Configuration</a:t>
            </a:r>
          </a:p>
          <a:p>
            <a:pPr algn="ctr"/>
            <a:r>
              <a:rPr lang="en-US" dirty="0" smtClean="0">
                <a:solidFill>
                  <a:srgbClr val="0A3F70"/>
                </a:solidFill>
              </a:rPr>
              <a:t>Navigation Pane</a:t>
            </a:r>
            <a:endParaRPr lang="en-US" dirty="0">
              <a:solidFill>
                <a:srgbClr val="0A3F70"/>
              </a:solidFill>
            </a:endParaRPr>
          </a:p>
        </p:txBody>
      </p:sp>
      <p:cxnSp>
        <p:nvCxnSpPr>
          <p:cNvPr id="16" name="Straight Arrow Connector 15"/>
          <p:cNvCxnSpPr/>
          <p:nvPr/>
        </p:nvCxnSpPr>
        <p:spPr bwMode="auto">
          <a:xfrm flipV="1">
            <a:off x="4800600" y="4038600"/>
            <a:ext cx="2057400" cy="533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7" name="Straight Arrow Connector 16"/>
          <p:cNvCxnSpPr>
            <a:stCxn id="14" idx="0"/>
          </p:cNvCxnSpPr>
          <p:nvPr/>
        </p:nvCxnSpPr>
        <p:spPr bwMode="auto">
          <a:xfrm rot="16200000" flipV="1">
            <a:off x="2247378" y="3467622"/>
            <a:ext cx="990600" cy="91335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2" name="Oval 11"/>
          <p:cNvSpPr/>
          <p:nvPr/>
        </p:nvSpPr>
        <p:spPr bwMode="auto">
          <a:xfrm>
            <a:off x="1143000" y="1447800"/>
            <a:ext cx="1752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381000"/>
            <a:ext cx="8001000" cy="720725"/>
          </a:xfrm>
        </p:spPr>
        <p:txBody>
          <a:bodyPr/>
          <a:lstStyle/>
          <a:p>
            <a:pPr algn="ctr" eaLnBrk="1" hangingPunct="1"/>
            <a:r>
              <a:rPr lang="en-US" dirty="0" smtClean="0"/>
              <a:t>ME Installation Wizard – XML Files Download</a:t>
            </a:r>
          </a:p>
        </p:txBody>
      </p:sp>
      <p:sp>
        <p:nvSpPr>
          <p:cNvPr id="65539" name="Slide Number Placeholder 3"/>
          <p:cNvSpPr>
            <a:spLocks noGrp="1"/>
          </p:cNvSpPr>
          <p:nvPr>
            <p:ph type="sldNum" sz="quarter" idx="10"/>
          </p:nvPr>
        </p:nvSpPr>
        <p:spPr>
          <a:noFill/>
        </p:spPr>
        <p:txBody>
          <a:bodyPr/>
          <a:lstStyle/>
          <a:p>
            <a:fld id="{56999463-BE86-4B34-98E5-76F7D859DAD9}" type="slidenum">
              <a:rPr lang="en-US" smtClean="0"/>
              <a:pPr/>
              <a:t>83</a:t>
            </a:fld>
            <a:endParaRPr lang="en-US" dirty="0" smtClean="0"/>
          </a:p>
        </p:txBody>
      </p:sp>
      <p:sp>
        <p:nvSpPr>
          <p:cNvPr id="65540" name="Content Placeholder 2"/>
          <p:cNvSpPr>
            <a:spLocks/>
          </p:cNvSpPr>
          <p:nvPr/>
        </p:nvSpPr>
        <p:spPr bwMode="auto">
          <a:xfrm>
            <a:off x="457200" y="1524000"/>
            <a:ext cx="8218488" cy="4751388"/>
          </a:xfrm>
          <a:prstGeom prst="rect">
            <a:avLst/>
          </a:prstGeom>
          <a:noFill/>
          <a:ln w="9525">
            <a:noFill/>
            <a:miter lim="800000"/>
            <a:headEnd/>
            <a:tailEnd/>
          </a:ln>
        </p:spPr>
        <p:txBody>
          <a:bodyPr lIns="0" tIns="0" rIns="0" bIns="0"/>
          <a:lstStyle/>
          <a:p>
            <a:pPr marL="287338" indent="-287338">
              <a:spcBef>
                <a:spcPct val="55000"/>
              </a:spcBef>
              <a:buClr>
                <a:schemeClr val="accent2"/>
              </a:buClr>
              <a:buSzPct val="90000"/>
              <a:buFont typeface="Webdings" pitchFamily="18" charset="2"/>
              <a:buNone/>
            </a:pPr>
            <a:r>
              <a:rPr lang="en-US" sz="2400" dirty="0">
                <a:solidFill>
                  <a:schemeClr val="tx1"/>
                </a:solidFill>
              </a:rPr>
              <a:t>		</a:t>
            </a:r>
            <a:endParaRPr lang="en-US" sz="2000" b="1" dirty="0">
              <a:solidFill>
                <a:schemeClr val="tx1"/>
              </a:solidFill>
            </a:endParaRPr>
          </a:p>
        </p:txBody>
      </p:sp>
      <p:pic>
        <p:nvPicPr>
          <p:cNvPr id="65541" name="Picture 2"/>
          <p:cNvPicPr>
            <a:picLocks noChangeAspect="1" noChangeArrowheads="1"/>
          </p:cNvPicPr>
          <p:nvPr/>
        </p:nvPicPr>
        <p:blipFill>
          <a:blip r:embed="rId2" cstate="print"/>
          <a:srcRect r="8861"/>
          <a:stretch>
            <a:fillRect/>
          </a:stretch>
        </p:blipFill>
        <p:spPr bwMode="auto">
          <a:xfrm>
            <a:off x="533400" y="1371600"/>
            <a:ext cx="5486400" cy="5050541"/>
          </a:xfrm>
          <a:prstGeom prst="rect">
            <a:avLst/>
          </a:prstGeom>
          <a:noFill/>
          <a:ln w="9525" algn="ctr">
            <a:noFill/>
            <a:miter lim="800000"/>
            <a:headEnd/>
            <a:tailEnd/>
          </a:ln>
        </p:spPr>
      </p:pic>
      <p:sp>
        <p:nvSpPr>
          <p:cNvPr id="65542" name="TextBox 6"/>
          <p:cNvSpPr txBox="1">
            <a:spLocks noChangeArrowheads="1"/>
          </p:cNvSpPr>
          <p:nvPr/>
        </p:nvSpPr>
        <p:spPr bwMode="auto">
          <a:xfrm>
            <a:off x="6172200" y="3581400"/>
            <a:ext cx="2339102" cy="2123658"/>
          </a:xfrm>
          <a:prstGeom prst="rect">
            <a:avLst/>
          </a:prstGeom>
          <a:noFill/>
          <a:ln w="28575">
            <a:solidFill>
              <a:srgbClr val="FF0000"/>
            </a:solidFill>
            <a:miter lim="800000"/>
            <a:headEnd/>
            <a:tailEnd/>
          </a:ln>
        </p:spPr>
        <p:txBody>
          <a:bodyPr wrap="none">
            <a:spAutoFit/>
          </a:bodyPr>
          <a:lstStyle/>
          <a:p>
            <a:r>
              <a:rPr lang="en-US" b="1" dirty="0" smtClean="0">
                <a:solidFill>
                  <a:schemeClr val="tx1"/>
                </a:solidFill>
              </a:rPr>
              <a:t>adminDomains.xml</a:t>
            </a:r>
          </a:p>
          <a:p>
            <a:r>
              <a:rPr lang="en-US" dirty="0" smtClean="0">
                <a:solidFill>
                  <a:schemeClr val="tx1"/>
                </a:solidFill>
              </a:rPr>
              <a:t>----------------------------</a:t>
            </a:r>
          </a:p>
          <a:p>
            <a:pPr algn="ctr"/>
            <a:r>
              <a:rPr lang="en-US" sz="1600" dirty="0" smtClean="0">
                <a:solidFill>
                  <a:schemeClr val="tx1"/>
                </a:solidFill>
              </a:rPr>
              <a:t>SMGR uses these</a:t>
            </a:r>
          </a:p>
          <a:p>
            <a:pPr algn="ctr"/>
            <a:r>
              <a:rPr lang="en-US" sz="1600" dirty="0">
                <a:solidFill>
                  <a:schemeClr val="tx1"/>
                </a:solidFill>
              </a:rPr>
              <a:t>d</a:t>
            </a:r>
            <a:r>
              <a:rPr lang="en-US" sz="1600" dirty="0" smtClean="0">
                <a:solidFill>
                  <a:schemeClr val="tx1"/>
                </a:solidFill>
              </a:rPr>
              <a:t>irectives to set its</a:t>
            </a:r>
          </a:p>
          <a:p>
            <a:pPr algn="ctr"/>
            <a:r>
              <a:rPr lang="en-US" sz="1600" dirty="0">
                <a:solidFill>
                  <a:schemeClr val="tx1"/>
                </a:solidFill>
              </a:rPr>
              <a:t>i</a:t>
            </a:r>
            <a:r>
              <a:rPr lang="en-US" sz="1600" dirty="0" smtClean="0">
                <a:solidFill>
                  <a:schemeClr val="tx1"/>
                </a:solidFill>
              </a:rPr>
              <a:t>nternal values, in this</a:t>
            </a:r>
          </a:p>
          <a:p>
            <a:pPr algn="ctr"/>
            <a:r>
              <a:rPr lang="en-US" sz="1600" dirty="0">
                <a:solidFill>
                  <a:schemeClr val="tx1"/>
                </a:solidFill>
              </a:rPr>
              <a:t>c</a:t>
            </a:r>
            <a:r>
              <a:rPr lang="en-US" sz="1600" dirty="0" smtClean="0">
                <a:solidFill>
                  <a:schemeClr val="tx1"/>
                </a:solidFill>
              </a:rPr>
              <a:t>ase for the </a:t>
            </a:r>
          </a:p>
          <a:p>
            <a:pPr algn="ctr"/>
            <a:r>
              <a:rPr lang="en-US" sz="1600" dirty="0" smtClean="0">
                <a:solidFill>
                  <a:schemeClr val="tx1"/>
                </a:solidFill>
              </a:rPr>
              <a:t>SIP Domain,</a:t>
            </a:r>
          </a:p>
          <a:p>
            <a:pPr algn="ctr"/>
            <a:r>
              <a:rPr lang="en-US" sz="1600" dirty="0">
                <a:solidFill>
                  <a:srgbClr val="FF0000"/>
                </a:solidFill>
              </a:rPr>
              <a:t>a</a:t>
            </a:r>
            <a:r>
              <a:rPr lang="en-US" sz="1600" dirty="0" smtClean="0">
                <a:solidFill>
                  <a:srgbClr val="FF0000"/>
                </a:solidFill>
              </a:rPr>
              <a:t>aw.avaya.com</a:t>
            </a:r>
            <a:endParaRPr lang="en-US" sz="1600"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smtClean="0"/>
              <a:t>ME Installation Wizard </a:t>
            </a:r>
          </a:p>
        </p:txBody>
      </p:sp>
      <p:sp>
        <p:nvSpPr>
          <p:cNvPr id="59395" name="Slide Number Placeholder 3"/>
          <p:cNvSpPr>
            <a:spLocks noGrp="1"/>
          </p:cNvSpPr>
          <p:nvPr>
            <p:ph type="sldNum" sz="quarter" idx="10"/>
          </p:nvPr>
        </p:nvSpPr>
        <p:spPr>
          <a:noFill/>
        </p:spPr>
        <p:txBody>
          <a:bodyPr/>
          <a:lstStyle/>
          <a:p>
            <a:fld id="{B62D1716-2990-4D7C-8E83-82169FA12A94}" type="slidenum">
              <a:rPr lang="en-US" smtClean="0">
                <a:cs typeface="Arial" charset="0"/>
              </a:rPr>
              <a:pPr/>
              <a:t>84</a:t>
            </a:fld>
            <a:endParaRPr lang="en-US" dirty="0" smtClean="0">
              <a:cs typeface="Arial" charset="0"/>
            </a:endParaRPr>
          </a:p>
        </p:txBody>
      </p:sp>
      <p:sp>
        <p:nvSpPr>
          <p:cNvPr id="59396" name="Oval 6"/>
          <p:cNvSpPr>
            <a:spLocks noChangeArrowheads="1"/>
          </p:cNvSpPr>
          <p:nvPr/>
        </p:nvSpPr>
        <p:spPr bwMode="auto">
          <a:xfrm>
            <a:off x="2057400" y="4191000"/>
            <a:ext cx="1752600" cy="457200"/>
          </a:xfrm>
          <a:prstGeom prst="ellipse">
            <a:avLst/>
          </a:prstGeom>
          <a:noFill/>
          <a:ln w="38100" algn="ctr">
            <a:solidFill>
              <a:srgbClr val="FF0000"/>
            </a:solidFill>
            <a:round/>
            <a:headEnd/>
            <a:tailEnd/>
          </a:ln>
        </p:spPr>
        <p:txBody>
          <a:bodyPr lIns="0" tIns="0" rIns="0" bIns="0"/>
          <a:lstStyle/>
          <a:p>
            <a:endParaRPr lang="en-US" dirty="0"/>
          </a:p>
        </p:txBody>
      </p:sp>
      <p:pic>
        <p:nvPicPr>
          <p:cNvPr id="6" name="Picture 5"/>
          <p:cNvPicPr/>
          <p:nvPr/>
        </p:nvPicPr>
        <p:blipFill>
          <a:blip r:embed="rId3" cstate="print"/>
          <a:srcRect/>
          <a:stretch>
            <a:fillRect/>
          </a:stretch>
        </p:blipFill>
        <p:spPr bwMode="auto">
          <a:xfrm>
            <a:off x="533400" y="1447800"/>
            <a:ext cx="7543800" cy="4495800"/>
          </a:xfrm>
          <a:prstGeom prst="rect">
            <a:avLst/>
          </a:prstGeom>
          <a:noFill/>
          <a:ln w="9525">
            <a:noFill/>
            <a:miter lim="800000"/>
            <a:headEnd/>
            <a:tailEnd/>
          </a:ln>
        </p:spPr>
      </p:pic>
      <p:sp>
        <p:nvSpPr>
          <p:cNvPr id="7" name="Content Placeholder 6"/>
          <p:cNvSpPr>
            <a:spLocks noGrp="1"/>
          </p:cNvSpPr>
          <p:nvPr>
            <p:ph idx="1"/>
          </p:nvPr>
        </p:nvSpPr>
        <p:spPr>
          <a:xfrm>
            <a:off x="1066800" y="6019800"/>
            <a:ext cx="8218488" cy="560387"/>
          </a:xfrm>
        </p:spPr>
        <p:txBody>
          <a:bodyPr/>
          <a:lstStyle/>
          <a:p>
            <a:r>
              <a:rPr lang="en-US" dirty="0" smtClean="0"/>
              <a:t>Confirm presence server settings</a:t>
            </a:r>
            <a:endParaRPr lang="en-US" dirty="0"/>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t>ME Installation Wizard </a:t>
            </a:r>
          </a:p>
        </p:txBody>
      </p:sp>
      <p:sp>
        <p:nvSpPr>
          <p:cNvPr id="60419" name="Slide Number Placeholder 3"/>
          <p:cNvSpPr>
            <a:spLocks noGrp="1"/>
          </p:cNvSpPr>
          <p:nvPr>
            <p:ph type="sldNum" sz="quarter" idx="10"/>
          </p:nvPr>
        </p:nvSpPr>
        <p:spPr>
          <a:noFill/>
        </p:spPr>
        <p:txBody>
          <a:bodyPr/>
          <a:lstStyle/>
          <a:p>
            <a:fld id="{8ADB2D8B-054B-4DE2-8C92-7BAC553F5B50}" type="slidenum">
              <a:rPr lang="en-US" smtClean="0">
                <a:cs typeface="Arial" charset="0"/>
              </a:rPr>
              <a:pPr/>
              <a:t>85</a:t>
            </a:fld>
            <a:endParaRPr lang="en-US" dirty="0" smtClean="0">
              <a:cs typeface="Arial" charset="0"/>
            </a:endParaRPr>
          </a:p>
        </p:txBody>
      </p:sp>
      <p:sp>
        <p:nvSpPr>
          <p:cNvPr id="60420" name="Oval 6"/>
          <p:cNvSpPr>
            <a:spLocks noChangeArrowheads="1"/>
          </p:cNvSpPr>
          <p:nvPr/>
        </p:nvSpPr>
        <p:spPr bwMode="auto">
          <a:xfrm>
            <a:off x="2057400" y="4191000"/>
            <a:ext cx="1752600" cy="457200"/>
          </a:xfrm>
          <a:prstGeom prst="ellipse">
            <a:avLst/>
          </a:prstGeom>
          <a:noFill/>
          <a:ln w="38100" algn="ctr">
            <a:solidFill>
              <a:srgbClr val="FF0000"/>
            </a:solidFill>
            <a:round/>
            <a:headEnd/>
            <a:tailEnd/>
          </a:ln>
        </p:spPr>
        <p:txBody>
          <a:bodyPr lIns="0" tIns="0" rIns="0" bIns="0"/>
          <a:lstStyle/>
          <a:p>
            <a:endParaRPr lang="en-US" dirty="0"/>
          </a:p>
        </p:txBody>
      </p:sp>
      <p:pic>
        <p:nvPicPr>
          <p:cNvPr id="6" name="Picture 5"/>
          <p:cNvPicPr/>
          <p:nvPr/>
        </p:nvPicPr>
        <p:blipFill>
          <a:blip r:embed="rId3" cstate="print"/>
          <a:srcRect/>
          <a:stretch>
            <a:fillRect/>
          </a:stretch>
        </p:blipFill>
        <p:spPr bwMode="auto">
          <a:xfrm>
            <a:off x="457200" y="1447800"/>
            <a:ext cx="8001000" cy="4495800"/>
          </a:xfrm>
          <a:prstGeom prst="rect">
            <a:avLst/>
          </a:prstGeom>
          <a:noFill/>
          <a:ln w="9525">
            <a:noFill/>
            <a:miter lim="800000"/>
            <a:headEnd/>
            <a:tailEnd/>
          </a:ln>
        </p:spPr>
      </p:pic>
      <p:sp>
        <p:nvSpPr>
          <p:cNvPr id="7" name="Content Placeholder 6"/>
          <p:cNvSpPr>
            <a:spLocks noGrp="1"/>
          </p:cNvSpPr>
          <p:nvPr>
            <p:ph idx="1"/>
          </p:nvPr>
        </p:nvSpPr>
        <p:spPr>
          <a:xfrm>
            <a:off x="457200" y="6188075"/>
            <a:ext cx="8218488" cy="669925"/>
          </a:xfrm>
        </p:spPr>
        <p:txBody>
          <a:bodyPr/>
          <a:lstStyle/>
          <a:p>
            <a:r>
              <a:rPr lang="en-US" dirty="0" smtClean="0"/>
              <a:t>Check values in the Summary, including </a:t>
            </a:r>
            <a:r>
              <a:rPr lang="en-US" b="1" dirty="0" smtClean="0">
                <a:solidFill>
                  <a:srgbClr val="FF0000"/>
                </a:solidFill>
              </a:rPr>
              <a:t>Not set </a:t>
            </a:r>
            <a:r>
              <a:rPr lang="en-US" dirty="0" smtClean="0"/>
              <a:t>values</a:t>
            </a:r>
            <a:endParaRPr lang="en-US" dirty="0"/>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2" cstate="print"/>
          <a:srcRect/>
          <a:stretch>
            <a:fillRect/>
          </a:stretch>
        </p:blipFill>
        <p:spPr>
          <a:xfrm>
            <a:off x="533400" y="1371600"/>
            <a:ext cx="6629400" cy="4341759"/>
          </a:xfrm>
          <a:noFill/>
        </p:spPr>
      </p:pic>
      <p:sp>
        <p:nvSpPr>
          <p:cNvPr id="61443" name="Title 1"/>
          <p:cNvSpPr>
            <a:spLocks noGrp="1"/>
          </p:cNvSpPr>
          <p:nvPr>
            <p:ph type="title"/>
          </p:nvPr>
        </p:nvSpPr>
        <p:spPr/>
        <p:txBody>
          <a:bodyPr/>
          <a:lstStyle/>
          <a:p>
            <a:r>
              <a:rPr lang="en-US" dirty="0" smtClean="0"/>
              <a:t>ME Installation Wizard </a:t>
            </a:r>
          </a:p>
        </p:txBody>
      </p:sp>
      <p:sp>
        <p:nvSpPr>
          <p:cNvPr id="61444" name="Slide Number Placeholder 3"/>
          <p:cNvSpPr>
            <a:spLocks noGrp="1"/>
          </p:cNvSpPr>
          <p:nvPr>
            <p:ph type="sldNum" sz="quarter" idx="10"/>
          </p:nvPr>
        </p:nvSpPr>
        <p:spPr>
          <a:noFill/>
        </p:spPr>
        <p:txBody>
          <a:bodyPr/>
          <a:lstStyle/>
          <a:p>
            <a:fld id="{5180076B-A9AA-4773-80E2-52A606176321}" type="slidenum">
              <a:rPr lang="en-US" smtClean="0">
                <a:cs typeface="Arial" charset="0"/>
              </a:rPr>
              <a:pPr/>
              <a:t>86</a:t>
            </a:fld>
            <a:endParaRPr lang="en-US" dirty="0" smtClean="0">
              <a:cs typeface="Arial" charset="0"/>
            </a:endParaRPr>
          </a:p>
        </p:txBody>
      </p:sp>
      <p:sp>
        <p:nvSpPr>
          <p:cNvPr id="61445" name="Oval 6"/>
          <p:cNvSpPr>
            <a:spLocks noChangeArrowheads="1"/>
          </p:cNvSpPr>
          <p:nvPr/>
        </p:nvSpPr>
        <p:spPr bwMode="auto">
          <a:xfrm>
            <a:off x="1981200" y="4876800"/>
            <a:ext cx="838200" cy="304800"/>
          </a:xfrm>
          <a:prstGeom prst="ellipse">
            <a:avLst/>
          </a:prstGeom>
          <a:noFill/>
          <a:ln w="38100" algn="ctr">
            <a:solidFill>
              <a:srgbClr val="FF0000"/>
            </a:solidFill>
            <a:round/>
            <a:headEnd/>
            <a:tailEnd/>
          </a:ln>
        </p:spPr>
        <p:txBody>
          <a:bodyPr lIns="0" tIns="0" rIns="0" bIns="0"/>
          <a:lstStyle/>
          <a:p>
            <a:endParaRPr lang="en-US" dirty="0"/>
          </a:p>
        </p:txBody>
      </p:sp>
      <p:sp>
        <p:nvSpPr>
          <p:cNvPr id="6" name="Content Placeholder 6"/>
          <p:cNvSpPr txBox="1">
            <a:spLocks/>
          </p:cNvSpPr>
          <p:nvPr/>
        </p:nvSpPr>
        <p:spPr bwMode="auto">
          <a:xfrm>
            <a:off x="533400" y="5943600"/>
            <a:ext cx="8218488" cy="669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0" fontAlgn="base" latinLnBrk="0" hangingPunct="0">
              <a:lnSpc>
                <a:spcPct val="90000"/>
              </a:lnSpc>
              <a:spcBef>
                <a:spcPct val="55000"/>
              </a:spcBef>
              <a:spcAft>
                <a:spcPct val="0"/>
              </a:spcAft>
              <a:buClr>
                <a:schemeClr val="accent2"/>
              </a:buClr>
              <a:buSzPct val="90000"/>
              <a:buFont typeface="Webdings" pitchFamily="18" charset="2"/>
              <a:buChar char="4"/>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Click “Accept” button to confirm the Summary values</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Grp="1" noChangeAspect="1" noChangeArrowheads="1"/>
          </p:cNvPicPr>
          <p:nvPr>
            <p:ph idx="1"/>
          </p:nvPr>
        </p:nvPicPr>
        <p:blipFill>
          <a:blip r:embed="rId2" cstate="print"/>
          <a:srcRect/>
          <a:stretch>
            <a:fillRect/>
          </a:stretch>
        </p:blipFill>
        <p:spPr>
          <a:xfrm>
            <a:off x="533400" y="1371600"/>
            <a:ext cx="7696201" cy="5029200"/>
          </a:xfrm>
          <a:noFill/>
        </p:spPr>
      </p:pic>
      <p:sp>
        <p:nvSpPr>
          <p:cNvPr id="62467" name="Title 1"/>
          <p:cNvSpPr>
            <a:spLocks noGrp="1"/>
          </p:cNvSpPr>
          <p:nvPr>
            <p:ph type="title"/>
          </p:nvPr>
        </p:nvSpPr>
        <p:spPr/>
        <p:txBody>
          <a:bodyPr/>
          <a:lstStyle/>
          <a:p>
            <a:r>
              <a:rPr lang="en-US" dirty="0" smtClean="0"/>
              <a:t>ME Installation Wizard </a:t>
            </a:r>
          </a:p>
        </p:txBody>
      </p:sp>
      <p:sp>
        <p:nvSpPr>
          <p:cNvPr id="62468" name="Slide Number Placeholder 3"/>
          <p:cNvSpPr>
            <a:spLocks noGrp="1"/>
          </p:cNvSpPr>
          <p:nvPr>
            <p:ph type="sldNum" sz="quarter" idx="10"/>
          </p:nvPr>
        </p:nvSpPr>
        <p:spPr>
          <a:noFill/>
        </p:spPr>
        <p:txBody>
          <a:bodyPr/>
          <a:lstStyle/>
          <a:p>
            <a:fld id="{90B14585-1D84-43C8-8C90-FC6FA2B15ACD}" type="slidenum">
              <a:rPr lang="en-US" smtClean="0">
                <a:cs typeface="Arial" charset="0"/>
              </a:rPr>
              <a:pPr/>
              <a:t>87</a:t>
            </a:fld>
            <a:endParaRPr lang="en-US" dirty="0" smtClean="0">
              <a:cs typeface="Arial" charset="0"/>
            </a:endParaRPr>
          </a:p>
        </p:txBody>
      </p:sp>
      <p:sp>
        <p:nvSpPr>
          <p:cNvPr id="62469" name="Oval 6"/>
          <p:cNvSpPr>
            <a:spLocks noChangeArrowheads="1"/>
          </p:cNvSpPr>
          <p:nvPr/>
        </p:nvSpPr>
        <p:spPr bwMode="auto">
          <a:xfrm>
            <a:off x="2362200" y="5638800"/>
            <a:ext cx="1066800" cy="457200"/>
          </a:xfrm>
          <a:prstGeom prst="ellipse">
            <a:avLst/>
          </a:prstGeom>
          <a:noFill/>
          <a:ln w="38100" algn="ctr">
            <a:solidFill>
              <a:srgbClr val="FF0000"/>
            </a:solidFill>
            <a:round/>
            <a:headEnd/>
            <a:tailEnd/>
          </a:ln>
        </p:spPr>
        <p:txBody>
          <a:bodyPr lIns="0" tIns="0" rIns="0" bIns="0"/>
          <a:lstStyle/>
          <a:p>
            <a:endParaRPr lang="en-US" dirty="0"/>
          </a:p>
        </p:txBody>
      </p:sp>
      <p:sp>
        <p:nvSpPr>
          <p:cNvPr id="9" name="TextBox 8"/>
          <p:cNvSpPr txBox="1"/>
          <p:nvPr/>
        </p:nvSpPr>
        <p:spPr>
          <a:xfrm>
            <a:off x="3505200" y="4038600"/>
            <a:ext cx="5386603" cy="978729"/>
          </a:xfrm>
          <a:prstGeom prst="rect">
            <a:avLst/>
          </a:prstGeom>
          <a:solidFill>
            <a:schemeClr val="bg1"/>
          </a:solidFill>
          <a:ln w="28575">
            <a:solidFill>
              <a:srgbClr val="FF0000"/>
            </a:solidFill>
          </a:ln>
        </p:spPr>
        <p:txBody>
          <a:bodyPr wrap="none" rtlCol="0">
            <a:spAutoFit/>
          </a:bodyPr>
          <a:lstStyle/>
          <a:p>
            <a:pPr algn="ctr"/>
            <a:r>
              <a:rPr lang="en-US" sz="1600" b="1" dirty="0" smtClean="0">
                <a:solidFill>
                  <a:srgbClr val="0A3F70"/>
                </a:solidFill>
              </a:rPr>
              <a:t>In the Template-embedded Installation</a:t>
            </a:r>
          </a:p>
          <a:p>
            <a:pPr algn="ctr"/>
            <a:r>
              <a:rPr lang="en-US" sz="1600" b="1" dirty="0" smtClean="0">
                <a:solidFill>
                  <a:srgbClr val="0A3F70"/>
                </a:solidFill>
              </a:rPr>
              <a:t>Wizard, this button is “Install”.  In the standalone</a:t>
            </a:r>
          </a:p>
          <a:p>
            <a:pPr algn="ctr"/>
            <a:r>
              <a:rPr lang="en-US" sz="1600" b="1" dirty="0" smtClean="0">
                <a:solidFill>
                  <a:srgbClr val="0A3F70"/>
                </a:solidFill>
              </a:rPr>
              <a:t>Installation Wizard, clicking it causes the file, epw.zip</a:t>
            </a:r>
          </a:p>
          <a:p>
            <a:pPr algn="ctr"/>
            <a:r>
              <a:rPr lang="en-US" sz="1600" b="1" dirty="0" smtClean="0">
                <a:solidFill>
                  <a:srgbClr val="0A3F70"/>
                </a:solidFill>
              </a:rPr>
              <a:t>to be written out to the laptop filesystem</a:t>
            </a:r>
            <a:endParaRPr lang="en-US" sz="1600" b="1" dirty="0">
              <a:solidFill>
                <a:srgbClr val="0A3F70"/>
              </a:solidFill>
            </a:endParaRPr>
          </a:p>
        </p:txBody>
      </p:sp>
      <p:cxnSp>
        <p:nvCxnSpPr>
          <p:cNvPr id="11" name="Straight Arrow Connector 10"/>
          <p:cNvCxnSpPr>
            <a:endCxn id="62469" idx="7"/>
          </p:cNvCxnSpPr>
          <p:nvPr/>
        </p:nvCxnSpPr>
        <p:spPr bwMode="auto">
          <a:xfrm rot="10800000" flipV="1">
            <a:off x="3272772" y="5029199"/>
            <a:ext cx="765829" cy="676555"/>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Grp="1" noChangeAspect="1" noChangeArrowheads="1"/>
          </p:cNvPicPr>
          <p:nvPr>
            <p:ph idx="1"/>
          </p:nvPr>
        </p:nvPicPr>
        <p:blipFill>
          <a:blip r:embed="rId2" cstate="print"/>
          <a:srcRect/>
          <a:stretch>
            <a:fillRect/>
          </a:stretch>
        </p:blipFill>
        <p:spPr>
          <a:xfrm>
            <a:off x="533400" y="1371600"/>
            <a:ext cx="7696201" cy="5029200"/>
          </a:xfrm>
          <a:noFill/>
        </p:spPr>
      </p:pic>
      <p:sp>
        <p:nvSpPr>
          <p:cNvPr id="62467" name="Title 1"/>
          <p:cNvSpPr>
            <a:spLocks noGrp="1"/>
          </p:cNvSpPr>
          <p:nvPr>
            <p:ph type="title"/>
          </p:nvPr>
        </p:nvSpPr>
        <p:spPr/>
        <p:txBody>
          <a:bodyPr/>
          <a:lstStyle/>
          <a:p>
            <a:r>
              <a:rPr lang="en-US" dirty="0" smtClean="0"/>
              <a:t>ME Installation Wizard </a:t>
            </a:r>
          </a:p>
        </p:txBody>
      </p:sp>
      <p:sp>
        <p:nvSpPr>
          <p:cNvPr id="62468" name="Slide Number Placeholder 3"/>
          <p:cNvSpPr>
            <a:spLocks noGrp="1"/>
          </p:cNvSpPr>
          <p:nvPr>
            <p:ph type="sldNum" sz="quarter" idx="10"/>
          </p:nvPr>
        </p:nvSpPr>
        <p:spPr>
          <a:noFill/>
        </p:spPr>
        <p:txBody>
          <a:bodyPr/>
          <a:lstStyle/>
          <a:p>
            <a:fld id="{90B14585-1D84-43C8-8C90-FC6FA2B15ACD}" type="slidenum">
              <a:rPr lang="en-US" smtClean="0">
                <a:cs typeface="Arial" charset="0"/>
              </a:rPr>
              <a:pPr/>
              <a:t>88</a:t>
            </a:fld>
            <a:endParaRPr lang="en-US" dirty="0" smtClean="0">
              <a:cs typeface="Arial" charset="0"/>
            </a:endParaRPr>
          </a:p>
        </p:txBody>
      </p:sp>
      <p:sp>
        <p:nvSpPr>
          <p:cNvPr id="9" name="TextBox 8"/>
          <p:cNvSpPr txBox="1"/>
          <p:nvPr/>
        </p:nvSpPr>
        <p:spPr>
          <a:xfrm>
            <a:off x="4648200" y="2667000"/>
            <a:ext cx="4231223" cy="535531"/>
          </a:xfrm>
          <a:prstGeom prst="rect">
            <a:avLst/>
          </a:prstGeom>
          <a:solidFill>
            <a:schemeClr val="bg1"/>
          </a:solidFill>
          <a:ln w="28575">
            <a:solidFill>
              <a:srgbClr val="FF0000"/>
            </a:solidFill>
          </a:ln>
        </p:spPr>
        <p:txBody>
          <a:bodyPr wrap="none" rtlCol="0">
            <a:spAutoFit/>
          </a:bodyPr>
          <a:lstStyle/>
          <a:p>
            <a:pPr algn="ctr"/>
            <a:r>
              <a:rPr lang="en-US" sz="1600" b="1" dirty="0" smtClean="0">
                <a:solidFill>
                  <a:srgbClr val="0A3F70"/>
                </a:solidFill>
              </a:rPr>
              <a:t>To exit the Standalone Installation Wizard</a:t>
            </a:r>
          </a:p>
          <a:p>
            <a:pPr algn="ctr"/>
            <a:r>
              <a:rPr lang="en-US" sz="1600" b="1" dirty="0" smtClean="0">
                <a:solidFill>
                  <a:srgbClr val="0A3F70"/>
                </a:solidFill>
              </a:rPr>
              <a:t>just kill the window</a:t>
            </a:r>
            <a:endParaRPr lang="en-US" sz="1600" b="1" dirty="0">
              <a:solidFill>
                <a:srgbClr val="0A3F70"/>
              </a:solidFill>
            </a:endParaRPr>
          </a:p>
        </p:txBody>
      </p:sp>
      <p:cxnSp>
        <p:nvCxnSpPr>
          <p:cNvPr id="10" name="Straight Arrow Connector 9"/>
          <p:cNvCxnSpPr/>
          <p:nvPr/>
        </p:nvCxnSpPr>
        <p:spPr bwMode="auto">
          <a:xfrm rot="5400000" flipH="1" flipV="1">
            <a:off x="7162800" y="1752600"/>
            <a:ext cx="1143000" cy="685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457200" y="1447800"/>
            <a:ext cx="7467600" cy="4191000"/>
          </a:xfrm>
          <a:prstGeom prst="rect">
            <a:avLst/>
          </a:prstGeom>
          <a:noFill/>
          <a:ln w="9525">
            <a:noFill/>
            <a:miter lim="800000"/>
            <a:headEnd/>
            <a:tailEnd/>
          </a:ln>
        </p:spPr>
      </p:pic>
      <p:sp>
        <p:nvSpPr>
          <p:cNvPr id="62467" name="Title 1"/>
          <p:cNvSpPr>
            <a:spLocks noGrp="1"/>
          </p:cNvSpPr>
          <p:nvPr>
            <p:ph type="title"/>
          </p:nvPr>
        </p:nvSpPr>
        <p:spPr/>
        <p:txBody>
          <a:bodyPr/>
          <a:lstStyle/>
          <a:p>
            <a:r>
              <a:rPr lang="en-US" dirty="0" smtClean="0"/>
              <a:t>ME Installation Wizard </a:t>
            </a:r>
          </a:p>
        </p:txBody>
      </p:sp>
      <p:sp>
        <p:nvSpPr>
          <p:cNvPr id="62468" name="Slide Number Placeholder 3"/>
          <p:cNvSpPr>
            <a:spLocks noGrp="1"/>
          </p:cNvSpPr>
          <p:nvPr>
            <p:ph type="sldNum" sz="quarter" idx="10"/>
          </p:nvPr>
        </p:nvSpPr>
        <p:spPr>
          <a:noFill/>
        </p:spPr>
        <p:txBody>
          <a:bodyPr/>
          <a:lstStyle/>
          <a:p>
            <a:fld id="{90B14585-1D84-43C8-8C90-FC6FA2B15ACD}" type="slidenum">
              <a:rPr lang="en-US" smtClean="0">
                <a:cs typeface="Arial" charset="0"/>
              </a:rPr>
              <a:pPr/>
              <a:t>89</a:t>
            </a:fld>
            <a:endParaRPr lang="en-US" dirty="0" smtClean="0">
              <a:cs typeface="Arial" charset="0"/>
            </a:endParaRPr>
          </a:p>
        </p:txBody>
      </p:sp>
      <p:sp>
        <p:nvSpPr>
          <p:cNvPr id="9" name="TextBox 8"/>
          <p:cNvSpPr txBox="1"/>
          <p:nvPr/>
        </p:nvSpPr>
        <p:spPr>
          <a:xfrm>
            <a:off x="814839" y="5867400"/>
            <a:ext cx="6560770" cy="646331"/>
          </a:xfrm>
          <a:prstGeom prst="rect">
            <a:avLst/>
          </a:prstGeom>
          <a:solidFill>
            <a:schemeClr val="bg1"/>
          </a:solidFill>
          <a:ln w="28575">
            <a:solidFill>
              <a:srgbClr val="FF0000"/>
            </a:solidFill>
          </a:ln>
        </p:spPr>
        <p:txBody>
          <a:bodyPr wrap="none" rtlCol="0">
            <a:spAutoFit/>
          </a:bodyPr>
          <a:lstStyle/>
          <a:p>
            <a:pPr algn="ctr"/>
            <a:r>
              <a:rPr lang="en-US" sz="2000" b="1" dirty="0" smtClean="0">
                <a:solidFill>
                  <a:srgbClr val="0A3F70"/>
                </a:solidFill>
              </a:rPr>
              <a:t>You will also need to kill the command window that </a:t>
            </a:r>
          </a:p>
          <a:p>
            <a:pPr algn="ctr"/>
            <a:r>
              <a:rPr lang="en-US" sz="2000" b="1" dirty="0" smtClean="0">
                <a:solidFill>
                  <a:srgbClr val="0A3F70"/>
                </a:solidFill>
              </a:rPr>
              <a:t>launched the Standalone Installation Wizard window</a:t>
            </a:r>
          </a:p>
        </p:txBody>
      </p:sp>
      <p:cxnSp>
        <p:nvCxnSpPr>
          <p:cNvPr id="10" name="Straight Arrow Connector 9"/>
          <p:cNvCxnSpPr/>
          <p:nvPr/>
        </p:nvCxnSpPr>
        <p:spPr bwMode="auto">
          <a:xfrm rot="5400000" flipH="1" flipV="1">
            <a:off x="4648200" y="2743200"/>
            <a:ext cx="4191000" cy="20574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28600" y="2286000"/>
            <a:ext cx="8534400"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555" name="Title 1"/>
          <p:cNvSpPr>
            <a:spLocks noGrp="1"/>
          </p:cNvSpPr>
          <p:nvPr>
            <p:ph type="title"/>
          </p:nvPr>
        </p:nvSpPr>
        <p:spPr>
          <a:xfrm>
            <a:off x="381000" y="1143000"/>
            <a:ext cx="7069138" cy="720725"/>
          </a:xfrm>
        </p:spPr>
        <p:txBody>
          <a:bodyPr/>
          <a:lstStyle/>
          <a:p>
            <a:pPr eaLnBrk="1" hangingPunct="1"/>
            <a:r>
              <a:rPr lang="en-US" dirty="0" smtClean="0">
                <a:solidFill>
                  <a:schemeClr val="tx1"/>
                </a:solidFill>
                <a:latin typeface="Calibri" pitchFamily="34" charset="0"/>
              </a:rPr>
              <a:t>ME Component  LAN Connectivity</a:t>
            </a:r>
          </a:p>
        </p:txBody>
      </p:sp>
      <p:sp>
        <p:nvSpPr>
          <p:cNvPr id="4" name="Rectangle 3"/>
          <p:cNvSpPr/>
          <p:nvPr/>
        </p:nvSpPr>
        <p:spPr>
          <a:xfrm>
            <a:off x="304800" y="2743200"/>
            <a:ext cx="838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Session Manager 6.1</a:t>
            </a:r>
          </a:p>
        </p:txBody>
      </p:sp>
      <p:sp>
        <p:nvSpPr>
          <p:cNvPr id="11" name="Rectangle 10"/>
          <p:cNvSpPr/>
          <p:nvPr/>
        </p:nvSpPr>
        <p:spPr>
          <a:xfrm>
            <a:off x="1295400" y="2743200"/>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System Manager 6.1</a:t>
            </a:r>
          </a:p>
        </p:txBody>
      </p:sp>
      <p:sp>
        <p:nvSpPr>
          <p:cNvPr id="17" name="Rectangle 16"/>
          <p:cNvSpPr/>
          <p:nvPr/>
        </p:nvSpPr>
        <p:spPr>
          <a:xfrm>
            <a:off x="4267200" y="27432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Presence Server 6.0</a:t>
            </a:r>
          </a:p>
        </p:txBody>
      </p:sp>
      <p:cxnSp>
        <p:nvCxnSpPr>
          <p:cNvPr id="27" name="Straight Arrow Connector 26"/>
          <p:cNvCxnSpPr/>
          <p:nvPr/>
        </p:nvCxnSpPr>
        <p:spPr>
          <a:xfrm rot="10800000">
            <a:off x="381000" y="4114800"/>
            <a:ext cx="8153400" cy="1588"/>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5448300" y="3695700"/>
            <a:ext cx="839789" cy="1588"/>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410200" y="2743200"/>
            <a:ext cx="914400" cy="533400"/>
          </a:xfrm>
          <a:prstGeom prst="rect">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Utility Server 6.1</a:t>
            </a:r>
          </a:p>
        </p:txBody>
      </p:sp>
      <p:sp>
        <p:nvSpPr>
          <p:cNvPr id="23562" name="TextBox 42"/>
          <p:cNvSpPr txBox="1">
            <a:spLocks noChangeArrowheads="1"/>
          </p:cNvSpPr>
          <p:nvPr/>
        </p:nvSpPr>
        <p:spPr bwMode="auto">
          <a:xfrm>
            <a:off x="7010400" y="3810000"/>
            <a:ext cx="1031051" cy="258532"/>
          </a:xfrm>
          <a:prstGeom prst="rect">
            <a:avLst/>
          </a:prstGeom>
          <a:noFill/>
          <a:ln w="9525">
            <a:noFill/>
            <a:miter lim="800000"/>
            <a:headEnd/>
            <a:tailEnd/>
          </a:ln>
        </p:spPr>
        <p:txBody>
          <a:bodyPr wrap="none">
            <a:spAutoFit/>
          </a:bodyPr>
          <a:lstStyle/>
          <a:p>
            <a:r>
              <a:rPr lang="en-US" sz="1200" b="1" dirty="0" smtClean="0"/>
              <a:t>Bridge/LAN</a:t>
            </a:r>
            <a:endParaRPr lang="en-US" sz="1200" b="1" dirty="0"/>
          </a:p>
        </p:txBody>
      </p:sp>
      <p:sp>
        <p:nvSpPr>
          <p:cNvPr id="46" name="Rectangle 45"/>
          <p:cNvSpPr/>
          <p:nvPr/>
        </p:nvSpPr>
        <p:spPr>
          <a:xfrm>
            <a:off x="7162800" y="5105400"/>
            <a:ext cx="1447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96XX/96X1 SIP Hardphone</a:t>
            </a:r>
          </a:p>
        </p:txBody>
      </p:sp>
      <p:sp>
        <p:nvSpPr>
          <p:cNvPr id="47" name="Rectangle 46"/>
          <p:cNvSpPr/>
          <p:nvPr/>
        </p:nvSpPr>
        <p:spPr>
          <a:xfrm>
            <a:off x="2514600" y="2743200"/>
            <a:ext cx="1600200" cy="533400"/>
          </a:xfrm>
          <a:prstGeom prst="rect">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Communication Manager (ES) 6.0.1</a:t>
            </a:r>
          </a:p>
        </p:txBody>
      </p:sp>
      <p:sp>
        <p:nvSpPr>
          <p:cNvPr id="23565" name="Slide Number Placeholder 30"/>
          <p:cNvSpPr>
            <a:spLocks noGrp="1"/>
          </p:cNvSpPr>
          <p:nvPr>
            <p:ph type="sldNum" sz="quarter" idx="10"/>
          </p:nvPr>
        </p:nvSpPr>
        <p:spPr>
          <a:noFill/>
        </p:spPr>
        <p:txBody>
          <a:bodyPr/>
          <a:lstStyle/>
          <a:p>
            <a:fld id="{6D17E11C-38C6-4FDE-B24D-246BDC7927EE}" type="slidenum">
              <a:rPr lang="en-US" smtClean="0"/>
              <a:pPr/>
              <a:t>9</a:t>
            </a:fld>
            <a:endParaRPr lang="en-US" dirty="0" smtClean="0"/>
          </a:p>
        </p:txBody>
      </p:sp>
      <p:sp>
        <p:nvSpPr>
          <p:cNvPr id="40" name="Rectangle 39"/>
          <p:cNvSpPr/>
          <p:nvPr/>
        </p:nvSpPr>
        <p:spPr>
          <a:xfrm>
            <a:off x="5181600" y="5105400"/>
            <a:ext cx="1828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Avaya one-X™ Communicator Video Endpoint</a:t>
            </a:r>
          </a:p>
        </p:txBody>
      </p:sp>
      <p:sp>
        <p:nvSpPr>
          <p:cNvPr id="43" name="Rectangle 42"/>
          <p:cNvSpPr/>
          <p:nvPr/>
        </p:nvSpPr>
        <p:spPr>
          <a:xfrm>
            <a:off x="2438400" y="5105400"/>
            <a:ext cx="12954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A175/Flare Video Endpoint</a:t>
            </a:r>
          </a:p>
        </p:txBody>
      </p:sp>
      <p:sp>
        <p:nvSpPr>
          <p:cNvPr id="44" name="Rectangle 43"/>
          <p:cNvSpPr/>
          <p:nvPr/>
        </p:nvSpPr>
        <p:spPr>
          <a:xfrm>
            <a:off x="3886200" y="5105400"/>
            <a:ext cx="11430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AVCS Video Endpoint</a:t>
            </a:r>
          </a:p>
        </p:txBody>
      </p:sp>
      <p:sp>
        <p:nvSpPr>
          <p:cNvPr id="48" name="Rectangle 47"/>
          <p:cNvSpPr/>
          <p:nvPr/>
        </p:nvSpPr>
        <p:spPr>
          <a:xfrm>
            <a:off x="1143000" y="5105400"/>
            <a:ext cx="11430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H.248 Media Gateway</a:t>
            </a:r>
          </a:p>
        </p:txBody>
      </p:sp>
      <p:cxnSp>
        <p:nvCxnSpPr>
          <p:cNvPr id="51" name="Straight Arrow Connector 50"/>
          <p:cNvCxnSpPr/>
          <p:nvPr/>
        </p:nvCxnSpPr>
        <p:spPr>
          <a:xfrm rot="5400000" flipH="1" flipV="1">
            <a:off x="4381500" y="3695700"/>
            <a:ext cx="839789" cy="1588"/>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2857500" y="3695700"/>
            <a:ext cx="839788" cy="1587"/>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1409700" y="3695700"/>
            <a:ext cx="839788" cy="1587"/>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flipH="1" flipV="1">
            <a:off x="305592" y="3656808"/>
            <a:ext cx="914401" cy="1585"/>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6972301" y="4610100"/>
            <a:ext cx="990600" cy="3175"/>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5524501" y="4610100"/>
            <a:ext cx="990600" cy="3175"/>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flipH="1" flipV="1">
            <a:off x="4076701" y="4610100"/>
            <a:ext cx="990600" cy="3175"/>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flipH="1" flipV="1">
            <a:off x="2705101" y="4610100"/>
            <a:ext cx="990600" cy="3175"/>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1104901" y="4610100"/>
            <a:ext cx="990600" cy="3175"/>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
        <p:nvSpPr>
          <p:cNvPr id="23579" name="TextBox 42"/>
          <p:cNvSpPr txBox="1">
            <a:spLocks noChangeArrowheads="1"/>
          </p:cNvSpPr>
          <p:nvPr/>
        </p:nvSpPr>
        <p:spPr bwMode="auto">
          <a:xfrm>
            <a:off x="3505200" y="2362200"/>
            <a:ext cx="1397000" cy="258763"/>
          </a:xfrm>
          <a:prstGeom prst="rect">
            <a:avLst/>
          </a:prstGeom>
          <a:noFill/>
          <a:ln w="9525">
            <a:noFill/>
            <a:miter lim="800000"/>
            <a:headEnd/>
            <a:tailEnd/>
          </a:ln>
        </p:spPr>
        <p:txBody>
          <a:bodyPr wrap="none">
            <a:spAutoFit/>
          </a:bodyPr>
          <a:lstStyle/>
          <a:p>
            <a:r>
              <a:rPr lang="en-US" sz="1200" b="1" dirty="0"/>
              <a:t>System</a:t>
            </a:r>
            <a:r>
              <a:rPr lang="en-US" sz="1200" dirty="0"/>
              <a:t> </a:t>
            </a:r>
            <a:r>
              <a:rPr lang="en-US" sz="1200" b="1" dirty="0"/>
              <a:t>Platform</a:t>
            </a:r>
          </a:p>
        </p:txBody>
      </p:sp>
      <p:sp>
        <p:nvSpPr>
          <p:cNvPr id="29" name="Title 1"/>
          <p:cNvSpPr txBox="1">
            <a:spLocks/>
          </p:cNvSpPr>
          <p:nvPr/>
        </p:nvSpPr>
        <p:spPr bwMode="auto">
          <a:xfrm>
            <a:off x="381000" y="304800"/>
            <a:ext cx="7069138" cy="720725"/>
          </a:xfrm>
          <a:prstGeom prst="rect">
            <a:avLst/>
          </a:prstGeom>
          <a:noFill/>
          <a:ln w="9525" algn="ctr">
            <a:noFill/>
            <a:miter lim="800000"/>
            <a:headEnd/>
            <a:tailEnd/>
          </a:ln>
        </p:spPr>
        <p:txBody>
          <a:bodyPr lIns="0" tIns="0" rIns="0" bIns="0" anchor="b"/>
          <a:lstStyle/>
          <a:p>
            <a:pPr>
              <a:defRPr/>
            </a:pPr>
            <a:r>
              <a:rPr lang="en-US" sz="2800" kern="0" dirty="0">
                <a:latin typeface="+mj-lt"/>
                <a:ea typeface="+mj-ea"/>
                <a:cs typeface="+mj-cs"/>
              </a:rPr>
              <a:t>Product Concept – What is it?</a:t>
            </a:r>
          </a:p>
        </p:txBody>
      </p:sp>
      <p:sp>
        <p:nvSpPr>
          <p:cNvPr id="33" name="Rectangle 32"/>
          <p:cNvSpPr/>
          <p:nvPr/>
        </p:nvSpPr>
        <p:spPr>
          <a:xfrm>
            <a:off x="6477000" y="2743200"/>
            <a:ext cx="990600" cy="533400"/>
          </a:xfrm>
          <a:prstGeom prst="rect">
            <a:avLst/>
          </a:prstGeom>
          <a:solidFill>
            <a:schemeClr val="accent1">
              <a:lumMod val="40000"/>
              <a:lumOff val="60000"/>
            </a:schemeClr>
          </a:solidFill>
          <a:ln>
            <a:solidFill>
              <a:schemeClr val="accent1">
                <a:lumMod val="20000"/>
                <a:lumOff val="80000"/>
              </a:schemeClr>
            </a:solidFill>
            <a:prstDash val="solid"/>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smtClean="0"/>
              <a:t>SBC 6.0</a:t>
            </a:r>
            <a:endParaRPr lang="en-US" sz="1200" dirty="0"/>
          </a:p>
        </p:txBody>
      </p:sp>
      <p:sp>
        <p:nvSpPr>
          <p:cNvPr id="34" name="Rectangle 33"/>
          <p:cNvSpPr/>
          <p:nvPr/>
        </p:nvSpPr>
        <p:spPr>
          <a:xfrm>
            <a:off x="7620000" y="2743200"/>
            <a:ext cx="990600" cy="533400"/>
          </a:xfrm>
          <a:prstGeom prst="rect">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smtClean="0"/>
              <a:t>AE Server </a:t>
            </a:r>
            <a:r>
              <a:rPr lang="en-US" sz="1200" dirty="0"/>
              <a:t>6.1</a:t>
            </a:r>
          </a:p>
        </p:txBody>
      </p:sp>
      <p:cxnSp>
        <p:nvCxnSpPr>
          <p:cNvPr id="35" name="Straight Arrow Connector 34"/>
          <p:cNvCxnSpPr/>
          <p:nvPr/>
        </p:nvCxnSpPr>
        <p:spPr>
          <a:xfrm rot="5400000" flipH="1" flipV="1">
            <a:off x="6515100" y="3695700"/>
            <a:ext cx="839789" cy="1588"/>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flipV="1">
            <a:off x="7658100" y="3695701"/>
            <a:ext cx="839789" cy="1588"/>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Steps 3 and 4</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solidFill>
                  <a:schemeClr val="bg2">
                    <a:lumMod val="75000"/>
                  </a:schemeClr>
                </a:solidFill>
              </a:rPr>
              <a:t>Fill out Configuration Data Worksheet in Intelligent Workbook</a:t>
            </a:r>
          </a:p>
          <a:p>
            <a:pPr marL="457200" indent="-457200" eaLnBrk="1" hangingPunct="1">
              <a:buFont typeface="+mj-lt"/>
              <a:buAutoNum type="arabicPeriod"/>
              <a:defRPr/>
            </a:pPr>
            <a:r>
              <a:rPr lang="en-US" sz="2000" dirty="0" smtClean="0">
                <a:solidFill>
                  <a:schemeClr val="bg2">
                    <a:lumMod val="75000"/>
                  </a:schemeClr>
                </a:solidFill>
              </a:rPr>
              <a:t>Run the standalone Installation Wizard to ME generate the EPW file. </a:t>
            </a:r>
          </a:p>
          <a:p>
            <a:pPr marL="457200" indent="-457200" eaLnBrk="1" hangingPunct="1">
              <a:buFont typeface="+mj-lt"/>
              <a:buAutoNum type="arabicPeriod"/>
              <a:defRPr/>
            </a:pPr>
            <a:r>
              <a:rPr lang="en-US" sz="2000" dirty="0" smtClean="0"/>
              <a:t>Install ME Server and Media-Gateway in Rack, connect Power, LAN</a:t>
            </a:r>
          </a:p>
          <a:p>
            <a:pPr marL="457200" indent="-457200" eaLnBrk="1" hangingPunct="1">
              <a:buFont typeface="+mj-lt"/>
              <a:buAutoNum type="arabicPeriod"/>
              <a:defRPr/>
            </a:pPr>
            <a:r>
              <a:rPr lang="en-US" sz="2000" dirty="0" smtClean="0"/>
              <a:t>Configure Media-Gateway</a:t>
            </a:r>
          </a:p>
          <a:p>
            <a:pPr marL="457200" indent="-457200" eaLnBrk="1" hangingPunct="1">
              <a:buFont typeface="+mj-lt"/>
              <a:buAutoNum type="arabicPeriod"/>
              <a:defRPr/>
            </a:pPr>
            <a:r>
              <a:rPr lang="en-US" sz="2000" dirty="0" smtClean="0">
                <a:solidFill>
                  <a:schemeClr val="bg2">
                    <a:lumMod val="75000"/>
                  </a:schemeClr>
                </a:solidFill>
              </a:rPr>
              <a:t>Install System Platform 6.0.3.0.2 software  and update (30 minutes)</a:t>
            </a:r>
          </a:p>
          <a:p>
            <a:pPr marL="457200" indent="-457200" eaLnBrk="1" hangingPunct="1">
              <a:buFont typeface="+mj-lt"/>
              <a:buAutoNum type="arabicPeriod"/>
              <a:defRPr/>
            </a:pPr>
            <a:r>
              <a:rPr lang="en-US" sz="2000" dirty="0" smtClean="0">
                <a:solidFill>
                  <a:schemeClr val="bg2">
                    <a:lumMod val="75000"/>
                  </a:schemeClr>
                </a:solidFill>
              </a:rPr>
              <a:t>Configure SAL and register the system</a:t>
            </a:r>
          </a:p>
          <a:p>
            <a:pPr marL="457200" indent="-457200" eaLnBrk="1" hangingPunct="1">
              <a:buFont typeface="+mj-lt"/>
              <a:buAutoNum type="arabicPeriod"/>
              <a:defRPr/>
            </a:pPr>
            <a:r>
              <a:rPr lang="en-US" sz="2000" dirty="0" smtClean="0">
                <a:solidFill>
                  <a:schemeClr val="bg2">
                    <a:lumMod val="75000"/>
                  </a:schemeClr>
                </a:solidFill>
              </a:rPr>
              <a:t>Install ME template (2 - 4 hours)</a:t>
            </a:r>
          </a:p>
          <a:p>
            <a:pPr marL="457200" indent="-457200" eaLnBrk="1" hangingPunct="1">
              <a:buFont typeface="+mj-lt"/>
              <a:buAutoNum type="arabicPeriod"/>
              <a:defRPr/>
            </a:pPr>
            <a:r>
              <a:rPr lang="en-US" sz="2000" dirty="0" smtClean="0">
                <a:solidFill>
                  <a:schemeClr val="bg2">
                    <a:lumMod val="75000"/>
                  </a:schemeClr>
                </a:solidFill>
              </a:rPr>
              <a:t>Apply latest VM updates (CM, SMGR, Presence Server)</a:t>
            </a:r>
          </a:p>
          <a:p>
            <a:pPr marL="457200" indent="-457200" eaLnBrk="1" hangingPunct="1">
              <a:buFont typeface="+mj-lt"/>
              <a:buAutoNum type="arabicPeriod"/>
              <a:defRPr/>
            </a:pPr>
            <a:r>
              <a:rPr lang="en-US" sz="2000" dirty="0" smtClean="0">
                <a:solidFill>
                  <a:schemeClr val="bg2">
                    <a:lumMod val="75000"/>
                  </a:schemeClr>
                </a:solidFill>
              </a:rPr>
              <a:t>Configure SMGR, Presence Server, Endpoints  (1 hour)</a:t>
            </a:r>
          </a:p>
          <a:p>
            <a:pPr marL="457200" indent="-457200" eaLnBrk="1" hangingPunct="1">
              <a:buFont typeface="+mj-lt"/>
              <a:buAutoNum type="arabicPeriod"/>
              <a:defRPr/>
            </a:pPr>
            <a:r>
              <a:rPr lang="en-US" sz="2000" dirty="0" smtClean="0">
                <a:solidFill>
                  <a:schemeClr val="bg2">
                    <a:lumMod val="75000"/>
                  </a:schemeClr>
                </a:solidFill>
              </a:rPr>
              <a:t>Install License and Authentication Files (10 minutes)</a:t>
            </a:r>
          </a:p>
          <a:p>
            <a:pPr marL="457200" indent="-457200" eaLnBrk="1" hangingPunct="1">
              <a:buFont typeface="+mj-lt"/>
              <a:buAutoNum type="arabicPeriod"/>
              <a:defRPr/>
            </a:pPr>
            <a:r>
              <a:rPr lang="en-US" sz="2000" dirty="0" smtClean="0">
                <a:solidFill>
                  <a:schemeClr val="bg2">
                    <a:lumMod val="75000"/>
                  </a:schemeClr>
                </a:solidFill>
              </a:rPr>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90</a:t>
            </a:fld>
            <a:endParaRPr lang="en-US" dirty="0" smtClean="0"/>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Install Hardware, Configure MG</a:t>
            </a:r>
          </a:p>
        </p:txBody>
      </p:sp>
      <p:sp>
        <p:nvSpPr>
          <p:cNvPr id="32771" name="Content Placeholder 2"/>
          <p:cNvSpPr>
            <a:spLocks noGrp="1"/>
          </p:cNvSpPr>
          <p:nvPr>
            <p:ph idx="1"/>
          </p:nvPr>
        </p:nvSpPr>
        <p:spPr>
          <a:xfrm>
            <a:off x="533400" y="1524000"/>
            <a:ext cx="8218488" cy="4953000"/>
          </a:xfrm>
        </p:spPr>
        <p:txBody>
          <a:bodyPr/>
          <a:lstStyle/>
          <a:p>
            <a:pPr marL="457200" indent="-457200" eaLnBrk="1" hangingPunct="1">
              <a:defRPr/>
            </a:pPr>
            <a:r>
              <a:rPr lang="en-US" sz="2000" dirty="0" smtClean="0"/>
              <a:t>Install ME Server and Media-Gateway in Rack, connect Power, LAN</a:t>
            </a:r>
          </a:p>
          <a:p>
            <a:pPr marL="914400" lvl="1" indent="-457200" eaLnBrk="1" hangingPunct="1">
              <a:defRPr/>
            </a:pPr>
            <a:r>
              <a:rPr lang="en-US" sz="1800" dirty="0" smtClean="0"/>
              <a:t>ME Server requires a 4-post rack</a:t>
            </a:r>
          </a:p>
          <a:p>
            <a:pPr marL="914400" lvl="1" indent="-457200" eaLnBrk="1" hangingPunct="1">
              <a:defRPr/>
            </a:pPr>
            <a:r>
              <a:rPr lang="en-US" sz="1800" dirty="0" smtClean="0"/>
              <a:t>Connect two (2) AC power cables to the ME Server Power Supplies</a:t>
            </a:r>
          </a:p>
          <a:p>
            <a:pPr marL="914400" lvl="1" indent="-457200" eaLnBrk="1" hangingPunct="1">
              <a:defRPr/>
            </a:pPr>
            <a:r>
              <a:rPr lang="en-US" sz="1800" dirty="0" smtClean="0"/>
              <a:t>Connect Ethernet cable from  ME eth0 to a 100BaseT LAN switch port</a:t>
            </a:r>
          </a:p>
          <a:p>
            <a:pPr marL="914400" lvl="1" indent="-457200" eaLnBrk="1" hangingPunct="1">
              <a:defRPr/>
            </a:pPr>
            <a:r>
              <a:rPr lang="en-US" sz="1800" dirty="0" smtClean="0"/>
              <a:t>Connect Laptop Ethernet cable to ME eth1 (Services Port)</a:t>
            </a:r>
          </a:p>
          <a:p>
            <a:pPr marL="1198562" lvl="2" indent="-457200" eaLnBrk="1" hangingPunct="1">
              <a:defRPr/>
            </a:pPr>
            <a:r>
              <a:rPr lang="en-US" sz="1600" dirty="0" smtClean="0"/>
              <a:t>Crossover is not required – ME Server NICs are auto-MDIX</a:t>
            </a:r>
          </a:p>
          <a:p>
            <a:pPr marL="1198562" lvl="2" indent="-457200" eaLnBrk="1" hangingPunct="1">
              <a:defRPr/>
            </a:pPr>
            <a:r>
              <a:rPr lang="en-US" sz="1600" dirty="0" smtClean="0"/>
              <a:t>Alternative installation – Connect Keyboard/Mouse/Monitor to ME Server</a:t>
            </a:r>
          </a:p>
          <a:p>
            <a:pPr marL="457200" indent="-457200" eaLnBrk="1" hangingPunct="1">
              <a:defRPr/>
            </a:pPr>
            <a:r>
              <a:rPr lang="en-US" sz="2000" dirty="0" smtClean="0"/>
              <a:t>Configure Media-Gateway</a:t>
            </a:r>
          </a:p>
          <a:p>
            <a:pPr marL="914400" lvl="1" indent="-457200" eaLnBrk="1" hangingPunct="1">
              <a:defRPr/>
            </a:pPr>
            <a:r>
              <a:rPr lang="en-US" sz="1800" dirty="0" smtClean="0"/>
              <a:t>Install Media-Gateway in Rack, connect AC Power cable</a:t>
            </a:r>
          </a:p>
          <a:p>
            <a:pPr marL="914400" lvl="1" indent="-457200" eaLnBrk="1" hangingPunct="1">
              <a:defRPr/>
            </a:pPr>
            <a:r>
              <a:rPr lang="en-US" sz="1800" dirty="0" smtClean="0"/>
              <a:t>Connect Ethernet cable from LAN 10/3 jack to 100BaseT LAN switch port</a:t>
            </a:r>
          </a:p>
          <a:p>
            <a:pPr marL="914400" lvl="1" indent="-457200" eaLnBrk="1" hangingPunct="1">
              <a:defRPr/>
            </a:pPr>
            <a:r>
              <a:rPr lang="en-US" sz="1800" dirty="0" smtClean="0"/>
              <a:t>Configure Media-Gateway networking using standard procedures</a:t>
            </a:r>
          </a:p>
          <a:p>
            <a:pPr marL="1198562" lvl="2" indent="-457200" eaLnBrk="1" hangingPunct="1">
              <a:defRPr/>
            </a:pPr>
            <a:r>
              <a:rPr lang="en-US" sz="1600" dirty="0" smtClean="0"/>
              <a:t>New MG: Use configuration script that runs on first boot</a:t>
            </a:r>
          </a:p>
          <a:p>
            <a:pPr marL="1198562" lvl="2" indent="-457200" eaLnBrk="1" hangingPunct="1">
              <a:defRPr/>
            </a:pPr>
            <a:r>
              <a:rPr lang="en-US" sz="1600" dirty="0" smtClean="0"/>
              <a:t>Re-used MG:  Execute </a:t>
            </a:r>
            <a:r>
              <a:rPr lang="en-US" sz="1600" b="1" dirty="0" smtClean="0"/>
              <a:t>nvram init</a:t>
            </a:r>
            <a:r>
              <a:rPr lang="en-US" sz="1600" dirty="0" smtClean="0"/>
              <a:t>, then use configuration script after reboot</a:t>
            </a:r>
          </a:p>
          <a:p>
            <a:pPr marL="1198562" lvl="2" indent="-457200" eaLnBrk="1" hangingPunct="1">
              <a:defRPr/>
            </a:pPr>
            <a:endParaRPr lang="en-US" sz="1600" dirty="0" smtClean="0"/>
          </a:p>
          <a:p>
            <a:pPr marL="1198562" lvl="2" indent="-457200" eaLnBrk="1" hangingPunct="1">
              <a:defRPr/>
            </a:pPr>
            <a:endParaRPr lang="en-US" sz="1600" dirty="0" smtClean="0"/>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91</a:t>
            </a:fld>
            <a:endParaRPr lang="en-US" dirty="0" smtClean="0"/>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Media Gateway</a:t>
            </a:r>
          </a:p>
        </p:txBody>
      </p:sp>
      <p:sp>
        <p:nvSpPr>
          <p:cNvPr id="32771" name="Content Placeholder 2"/>
          <p:cNvSpPr>
            <a:spLocks noGrp="1"/>
          </p:cNvSpPr>
          <p:nvPr>
            <p:ph idx="1"/>
          </p:nvPr>
        </p:nvSpPr>
        <p:spPr>
          <a:xfrm>
            <a:off x="533400" y="5562600"/>
            <a:ext cx="8218488" cy="990600"/>
          </a:xfrm>
        </p:spPr>
        <p:txBody>
          <a:bodyPr/>
          <a:lstStyle/>
          <a:p>
            <a:pPr marL="457200" indent="-457200" eaLnBrk="1" hangingPunct="1">
              <a:defRPr/>
            </a:pPr>
            <a:r>
              <a:rPr lang="en-US" sz="2000" dirty="0" smtClean="0"/>
              <a:t>New G430 Media Gateway: initial SSH Services Port login as root (password root, rootroot, or rootroot0).  Enter “Y” to run the Configuration Script.</a:t>
            </a:r>
            <a:endParaRPr lang="en-US" sz="1600" dirty="0" smtClean="0"/>
          </a:p>
          <a:p>
            <a:pPr marL="1198562" lvl="2" indent="-457200" eaLnBrk="1" hangingPunct="1">
              <a:defRPr/>
            </a:pPr>
            <a:endParaRPr lang="en-US" sz="1600" dirty="0" smtClean="0"/>
          </a:p>
          <a:p>
            <a:pPr marL="1198562" lvl="2" indent="-457200" eaLnBrk="1" hangingPunct="1">
              <a:defRPr/>
            </a:pPr>
            <a:endParaRPr lang="en-US" sz="1600" dirty="0" smtClean="0"/>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92</a:t>
            </a:fld>
            <a:endParaRPr lang="en-US" dirty="0" smtClean="0"/>
          </a:p>
        </p:txBody>
      </p:sp>
      <p:pic>
        <p:nvPicPr>
          <p:cNvPr id="5" name="Picture 4"/>
          <p:cNvPicPr/>
          <p:nvPr/>
        </p:nvPicPr>
        <p:blipFill>
          <a:blip r:embed="rId2" cstate="print"/>
          <a:srcRect/>
          <a:stretch>
            <a:fillRect/>
          </a:stretch>
        </p:blipFill>
        <p:spPr bwMode="auto">
          <a:xfrm>
            <a:off x="990600" y="1371600"/>
            <a:ext cx="6629400" cy="4038600"/>
          </a:xfrm>
          <a:prstGeom prst="rect">
            <a:avLst/>
          </a:prstGeom>
          <a:noFill/>
          <a:ln w="9525">
            <a:noFill/>
            <a:miter lim="800000"/>
            <a:headEnd/>
            <a:tailEnd/>
          </a:ln>
        </p:spPr>
      </p:pic>
      <p:sp>
        <p:nvSpPr>
          <p:cNvPr id="6" name="Oval 6"/>
          <p:cNvSpPr>
            <a:spLocks noChangeArrowheads="1"/>
          </p:cNvSpPr>
          <p:nvPr/>
        </p:nvSpPr>
        <p:spPr bwMode="auto">
          <a:xfrm>
            <a:off x="381000" y="4495800"/>
            <a:ext cx="7010400" cy="685800"/>
          </a:xfrm>
          <a:prstGeom prst="ellipse">
            <a:avLst/>
          </a:prstGeom>
          <a:noFill/>
          <a:ln w="38100" algn="ctr">
            <a:solidFill>
              <a:srgbClr val="FF0000"/>
            </a:solidFill>
            <a:round/>
            <a:headEnd/>
            <a:tailEnd/>
          </a:ln>
        </p:spPr>
        <p:txBody>
          <a:bodyPr lIns="0" tIns="0" rIns="0" bIns="0"/>
          <a:lstStyle/>
          <a:p>
            <a:endParaRPr lang="en-US" dirty="0"/>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Configure MG</a:t>
            </a:r>
          </a:p>
        </p:txBody>
      </p:sp>
      <p:sp>
        <p:nvSpPr>
          <p:cNvPr id="32771" name="Content Placeholder 2"/>
          <p:cNvSpPr>
            <a:spLocks noGrp="1"/>
          </p:cNvSpPr>
          <p:nvPr>
            <p:ph idx="1"/>
          </p:nvPr>
        </p:nvSpPr>
        <p:spPr>
          <a:xfrm>
            <a:off x="533400" y="5562600"/>
            <a:ext cx="8218488" cy="990600"/>
          </a:xfrm>
        </p:spPr>
        <p:txBody>
          <a:bodyPr/>
          <a:lstStyle/>
          <a:p>
            <a:pPr marL="457200" indent="-457200" eaLnBrk="1" hangingPunct="1">
              <a:defRPr/>
            </a:pPr>
            <a:r>
              <a:rPr lang="en-US" sz="2000" dirty="0" smtClean="0"/>
              <a:t>Enter desired values for IP Address, etc., or press Enter to accept each default value.  The Media Gateway self-reboots using the new values when the copy operation is complete.</a:t>
            </a:r>
            <a:endParaRPr lang="en-US" sz="1600" dirty="0" smtClean="0"/>
          </a:p>
          <a:p>
            <a:pPr marL="1198562" lvl="2" indent="-457200" eaLnBrk="1" hangingPunct="1">
              <a:defRPr/>
            </a:pPr>
            <a:endParaRPr lang="en-US" sz="1600" dirty="0" smtClean="0"/>
          </a:p>
          <a:p>
            <a:pPr marL="1198562" lvl="2" indent="-457200" eaLnBrk="1" hangingPunct="1">
              <a:defRPr/>
            </a:pPr>
            <a:endParaRPr lang="en-US" sz="1600" dirty="0" smtClean="0"/>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93</a:t>
            </a:fld>
            <a:endParaRPr lang="en-US" dirty="0" smtClean="0"/>
          </a:p>
        </p:txBody>
      </p:sp>
      <p:pic>
        <p:nvPicPr>
          <p:cNvPr id="6" name="Picture 5"/>
          <p:cNvPicPr/>
          <p:nvPr/>
        </p:nvPicPr>
        <p:blipFill>
          <a:blip r:embed="rId2" cstate="print"/>
          <a:srcRect/>
          <a:stretch>
            <a:fillRect/>
          </a:stretch>
        </p:blipFill>
        <p:spPr bwMode="auto">
          <a:xfrm>
            <a:off x="990600" y="1371600"/>
            <a:ext cx="6477000" cy="4038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5613" y="482600"/>
            <a:ext cx="8307387" cy="720725"/>
          </a:xfrm>
        </p:spPr>
        <p:txBody>
          <a:bodyPr/>
          <a:lstStyle/>
          <a:p>
            <a:pPr eaLnBrk="1" hangingPunct="1"/>
            <a:r>
              <a:rPr lang="en-US" dirty="0" smtClean="0"/>
              <a:t>Installation – Step 5</a:t>
            </a:r>
          </a:p>
        </p:txBody>
      </p:sp>
      <p:sp>
        <p:nvSpPr>
          <p:cNvPr id="32771" name="Content Placeholder 2"/>
          <p:cNvSpPr>
            <a:spLocks noGrp="1"/>
          </p:cNvSpPr>
          <p:nvPr>
            <p:ph idx="1"/>
          </p:nvPr>
        </p:nvSpPr>
        <p:spPr>
          <a:xfrm>
            <a:off x="533400" y="1524000"/>
            <a:ext cx="8218488" cy="4751388"/>
          </a:xfrm>
        </p:spPr>
        <p:txBody>
          <a:bodyPr/>
          <a:lstStyle/>
          <a:p>
            <a:pPr marL="457200" indent="-457200" eaLnBrk="1" hangingPunct="1">
              <a:buFont typeface="+mj-lt"/>
              <a:buAutoNum type="arabicPeriod"/>
              <a:defRPr/>
            </a:pPr>
            <a:r>
              <a:rPr lang="en-US" sz="2000" dirty="0" smtClean="0">
                <a:solidFill>
                  <a:schemeClr val="bg2">
                    <a:lumMod val="75000"/>
                  </a:schemeClr>
                </a:solidFill>
              </a:rPr>
              <a:t>Fill out Configuration Data Worksheet in ME Intelligent Workbook</a:t>
            </a:r>
          </a:p>
          <a:p>
            <a:pPr marL="457200" indent="-457200" eaLnBrk="1" hangingPunct="1">
              <a:buFont typeface="+mj-lt"/>
              <a:buAutoNum type="arabicPeriod"/>
              <a:defRPr/>
            </a:pPr>
            <a:r>
              <a:rPr lang="en-US" sz="2000" dirty="0" smtClean="0">
                <a:solidFill>
                  <a:schemeClr val="bg2">
                    <a:lumMod val="75000"/>
                  </a:schemeClr>
                </a:solidFill>
              </a:rPr>
              <a:t>Run the standalone Installation Wizard to generate the EPW file. </a:t>
            </a:r>
          </a:p>
          <a:p>
            <a:pPr marL="457200" indent="-457200" eaLnBrk="1" hangingPunct="1">
              <a:buFont typeface="+mj-lt"/>
              <a:buAutoNum type="arabicPeriod"/>
              <a:defRPr/>
            </a:pPr>
            <a:r>
              <a:rPr lang="en-US" sz="2000" dirty="0" smtClean="0">
                <a:solidFill>
                  <a:schemeClr val="bg2">
                    <a:lumMod val="75000"/>
                  </a:schemeClr>
                </a:solidFill>
              </a:rPr>
              <a:t>Install ME Server and Media-Gateway in Rack, connect Power, LAN</a:t>
            </a:r>
          </a:p>
          <a:p>
            <a:pPr marL="457200" indent="-457200" eaLnBrk="1" hangingPunct="1">
              <a:buFont typeface="+mj-lt"/>
              <a:buAutoNum type="arabicPeriod"/>
              <a:defRPr/>
            </a:pPr>
            <a:r>
              <a:rPr lang="en-US" sz="2000" dirty="0" smtClean="0">
                <a:solidFill>
                  <a:schemeClr val="bg2">
                    <a:lumMod val="75000"/>
                  </a:schemeClr>
                </a:solidFill>
              </a:rPr>
              <a:t>Configure Media-Gateway</a:t>
            </a:r>
          </a:p>
          <a:p>
            <a:pPr marL="457200" indent="-457200" eaLnBrk="1" hangingPunct="1">
              <a:buFont typeface="+mj-lt"/>
              <a:buAutoNum type="arabicPeriod"/>
              <a:defRPr/>
            </a:pPr>
            <a:r>
              <a:rPr lang="en-US" sz="2000" b="1" dirty="0" smtClean="0"/>
              <a:t>Install System Platform 6.0.3.0.2 software  and update (30 minutes)</a:t>
            </a:r>
          </a:p>
          <a:p>
            <a:pPr marL="457200" indent="-457200" eaLnBrk="1" hangingPunct="1">
              <a:buFont typeface="+mj-lt"/>
              <a:buAutoNum type="arabicPeriod"/>
              <a:defRPr/>
            </a:pPr>
            <a:r>
              <a:rPr lang="en-US" sz="2000" dirty="0" smtClean="0">
                <a:solidFill>
                  <a:schemeClr val="bg2">
                    <a:lumMod val="75000"/>
                  </a:schemeClr>
                </a:solidFill>
              </a:rPr>
              <a:t>Configure SAL and register the system</a:t>
            </a:r>
          </a:p>
          <a:p>
            <a:pPr marL="457200" indent="-457200" eaLnBrk="1" hangingPunct="1">
              <a:buFont typeface="+mj-lt"/>
              <a:buAutoNum type="arabicPeriod"/>
              <a:defRPr/>
            </a:pPr>
            <a:r>
              <a:rPr lang="en-US" sz="2000" dirty="0" smtClean="0">
                <a:solidFill>
                  <a:schemeClr val="bg2">
                    <a:lumMod val="75000"/>
                  </a:schemeClr>
                </a:solidFill>
              </a:rPr>
              <a:t>Install ME template (2 - 4 hours)</a:t>
            </a:r>
          </a:p>
          <a:p>
            <a:pPr marL="457200" indent="-457200" eaLnBrk="1" hangingPunct="1">
              <a:buFont typeface="+mj-lt"/>
              <a:buAutoNum type="arabicPeriod"/>
              <a:defRPr/>
            </a:pPr>
            <a:r>
              <a:rPr lang="en-US" sz="2000" dirty="0" smtClean="0">
                <a:solidFill>
                  <a:schemeClr val="bg2">
                    <a:lumMod val="75000"/>
                  </a:schemeClr>
                </a:solidFill>
              </a:rPr>
              <a:t>Apply latest VM updates (CM, SMGR, Presence Server)</a:t>
            </a:r>
          </a:p>
          <a:p>
            <a:pPr marL="457200" indent="-457200" eaLnBrk="1" hangingPunct="1">
              <a:buFont typeface="+mj-lt"/>
              <a:buAutoNum type="arabicPeriod"/>
              <a:defRPr/>
            </a:pPr>
            <a:r>
              <a:rPr lang="en-US" sz="2000" dirty="0" smtClean="0">
                <a:solidFill>
                  <a:schemeClr val="bg2">
                    <a:lumMod val="75000"/>
                  </a:schemeClr>
                </a:solidFill>
              </a:rPr>
              <a:t>Configure SMGR, Presence Server, Endpoints  (1 hour)</a:t>
            </a:r>
          </a:p>
          <a:p>
            <a:pPr marL="457200" indent="-457200" eaLnBrk="1" hangingPunct="1">
              <a:buFont typeface="+mj-lt"/>
              <a:buAutoNum type="arabicPeriod"/>
              <a:defRPr/>
            </a:pPr>
            <a:r>
              <a:rPr lang="en-US" sz="2000" dirty="0" smtClean="0">
                <a:solidFill>
                  <a:schemeClr val="bg2">
                    <a:lumMod val="75000"/>
                  </a:schemeClr>
                </a:solidFill>
              </a:rPr>
              <a:t>Install License and Authentication Files (10 minutes)</a:t>
            </a:r>
          </a:p>
          <a:p>
            <a:pPr marL="457200" indent="-457200" eaLnBrk="1" hangingPunct="1">
              <a:buFont typeface="+mj-lt"/>
              <a:buAutoNum type="arabicPeriod"/>
              <a:defRPr/>
            </a:pPr>
            <a:r>
              <a:rPr lang="en-US" sz="2000" dirty="0" smtClean="0">
                <a:solidFill>
                  <a:schemeClr val="bg2">
                    <a:lumMod val="75000"/>
                  </a:schemeClr>
                </a:solidFill>
              </a:rPr>
              <a:t>Connect Endpoints and verify calls</a:t>
            </a:r>
          </a:p>
          <a:p>
            <a:pPr eaLnBrk="1" hangingPunct="1">
              <a:buFont typeface="Webdings" pitchFamily="18" charset="2"/>
              <a:buNone/>
              <a:defRPr/>
            </a:pPr>
            <a:endParaRPr lang="en-US" dirty="0" smtClean="0"/>
          </a:p>
          <a:p>
            <a:pPr eaLnBrk="1" hangingPunct="1">
              <a:defRPr/>
            </a:pPr>
            <a:endParaRPr lang="en-US" dirty="0" smtClean="0"/>
          </a:p>
        </p:txBody>
      </p:sp>
      <p:sp>
        <p:nvSpPr>
          <p:cNvPr id="33796" name="Slide Number Placeholder 3"/>
          <p:cNvSpPr>
            <a:spLocks noGrp="1"/>
          </p:cNvSpPr>
          <p:nvPr>
            <p:ph type="sldNum" sz="quarter" idx="10"/>
          </p:nvPr>
        </p:nvSpPr>
        <p:spPr>
          <a:noFill/>
        </p:spPr>
        <p:txBody>
          <a:bodyPr/>
          <a:lstStyle/>
          <a:p>
            <a:fld id="{6E6A3DBB-D1B3-41F1-96AC-8901AAE024CC}" type="slidenum">
              <a:rPr lang="en-US" smtClean="0"/>
              <a:pPr/>
              <a:t>94</a:t>
            </a:fld>
            <a:endParaRPr lang="en-US" dirty="0" smtClean="0"/>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txBox="1">
            <a:spLocks noGrp="1"/>
          </p:cNvSpPr>
          <p:nvPr/>
        </p:nvSpPr>
        <p:spPr bwMode="auto">
          <a:xfrm>
            <a:off x="8515350" y="6596063"/>
            <a:ext cx="169863" cy="174625"/>
          </a:xfrm>
          <a:prstGeom prst="rect">
            <a:avLst/>
          </a:prstGeom>
          <a:noFill/>
          <a:ln w="9525">
            <a:noFill/>
            <a:miter lim="800000"/>
            <a:headEnd/>
            <a:tailEnd/>
          </a:ln>
        </p:spPr>
        <p:txBody>
          <a:bodyPr lIns="0" tIns="0" rIns="0" bIns="0"/>
          <a:lstStyle/>
          <a:p>
            <a:pPr algn="r">
              <a:lnSpc>
                <a:spcPct val="100000"/>
              </a:lnSpc>
            </a:pPr>
            <a:fld id="{A65661C2-93E6-4329-A2E4-5D394AD891A3}" type="slidenum">
              <a:rPr lang="en-US" sz="800" b="1">
                <a:solidFill>
                  <a:srgbClr val="988888"/>
                </a:solidFill>
              </a:rPr>
              <a:pPr algn="r">
                <a:lnSpc>
                  <a:spcPct val="100000"/>
                </a:lnSpc>
              </a:pPr>
              <a:t>95</a:t>
            </a:fld>
            <a:endParaRPr lang="en-US" sz="800" b="1" dirty="0">
              <a:solidFill>
                <a:srgbClr val="988888"/>
              </a:solidFill>
            </a:endParaRPr>
          </a:p>
        </p:txBody>
      </p:sp>
      <p:sp>
        <p:nvSpPr>
          <p:cNvPr id="19459" name="Rectangle 2"/>
          <p:cNvSpPr>
            <a:spLocks noGrp="1" noChangeArrowheads="1"/>
          </p:cNvSpPr>
          <p:nvPr>
            <p:ph type="title"/>
          </p:nvPr>
        </p:nvSpPr>
        <p:spPr>
          <a:xfrm>
            <a:off x="455613" y="482600"/>
            <a:ext cx="8535987" cy="720725"/>
          </a:xfrm>
        </p:spPr>
        <p:txBody>
          <a:bodyPr/>
          <a:lstStyle/>
          <a:p>
            <a:pPr eaLnBrk="1" hangingPunct="1"/>
            <a:r>
              <a:rPr lang="en-US" dirty="0" smtClean="0"/>
              <a:t>Topology View – System Platform Installation</a:t>
            </a:r>
          </a:p>
        </p:txBody>
      </p:sp>
      <p:sp>
        <p:nvSpPr>
          <p:cNvPr id="19460" name="Line 30"/>
          <p:cNvSpPr>
            <a:spLocks noChangeShapeType="1"/>
          </p:cNvSpPr>
          <p:nvPr/>
        </p:nvSpPr>
        <p:spPr bwMode="auto">
          <a:xfrm flipV="1">
            <a:off x="684213" y="2060575"/>
            <a:ext cx="0" cy="1728788"/>
          </a:xfrm>
          <a:prstGeom prst="line">
            <a:avLst/>
          </a:prstGeom>
          <a:noFill/>
          <a:ln w="28575">
            <a:solidFill>
              <a:schemeClr val="tx1"/>
            </a:solidFill>
            <a:round/>
            <a:headEnd/>
            <a:tailEnd/>
          </a:ln>
        </p:spPr>
        <p:txBody>
          <a:bodyPr/>
          <a:lstStyle/>
          <a:p>
            <a:endParaRPr lang="en-US" dirty="0"/>
          </a:p>
        </p:txBody>
      </p:sp>
      <p:sp>
        <p:nvSpPr>
          <p:cNvPr id="19461" name="Line 43"/>
          <p:cNvSpPr>
            <a:spLocks noChangeShapeType="1"/>
          </p:cNvSpPr>
          <p:nvPr/>
        </p:nvSpPr>
        <p:spPr bwMode="auto">
          <a:xfrm>
            <a:off x="1476375" y="2997200"/>
            <a:ext cx="0" cy="792163"/>
          </a:xfrm>
          <a:prstGeom prst="line">
            <a:avLst/>
          </a:prstGeom>
          <a:noFill/>
          <a:ln w="28575">
            <a:solidFill>
              <a:schemeClr val="tx1"/>
            </a:solidFill>
            <a:round/>
            <a:headEnd/>
            <a:tailEnd/>
          </a:ln>
        </p:spPr>
        <p:txBody>
          <a:bodyPr/>
          <a:lstStyle/>
          <a:p>
            <a:endParaRPr lang="en-US" dirty="0"/>
          </a:p>
        </p:txBody>
      </p:sp>
      <p:sp>
        <p:nvSpPr>
          <p:cNvPr id="19462" name="Line 68"/>
          <p:cNvSpPr>
            <a:spLocks noChangeShapeType="1"/>
          </p:cNvSpPr>
          <p:nvPr/>
        </p:nvSpPr>
        <p:spPr bwMode="auto">
          <a:xfrm>
            <a:off x="323850" y="3789363"/>
            <a:ext cx="8496300" cy="0"/>
          </a:xfrm>
          <a:prstGeom prst="line">
            <a:avLst/>
          </a:prstGeom>
          <a:noFill/>
          <a:ln w="28575">
            <a:solidFill>
              <a:schemeClr val="tx1"/>
            </a:solidFill>
            <a:round/>
            <a:headEnd type="arrow" w="med" len="med"/>
            <a:tailEnd type="arrow" w="med" len="med"/>
          </a:ln>
        </p:spPr>
        <p:txBody>
          <a:bodyPr/>
          <a:lstStyle/>
          <a:p>
            <a:endParaRPr lang="en-US" dirty="0"/>
          </a:p>
        </p:txBody>
      </p:sp>
      <p:sp>
        <p:nvSpPr>
          <p:cNvPr id="72" name="Rectangle 27"/>
          <p:cNvSpPr>
            <a:spLocks noChangeArrowheads="1"/>
          </p:cNvSpPr>
          <p:nvPr/>
        </p:nvSpPr>
        <p:spPr bwMode="auto">
          <a:xfrm>
            <a:off x="467544" y="1628800"/>
            <a:ext cx="8280920" cy="43204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dirty="0">
                <a:solidFill>
                  <a:schemeClr val="tx1">
                    <a:lumMod val="95000"/>
                    <a:lumOff val="5000"/>
                  </a:schemeClr>
                </a:solidFill>
              </a:rPr>
              <a:t>DOM-0 (Xen Hypervisor)</a:t>
            </a:r>
          </a:p>
        </p:txBody>
      </p:sp>
      <p:sp>
        <p:nvSpPr>
          <p:cNvPr id="73" name="Rectangle 27"/>
          <p:cNvSpPr>
            <a:spLocks noChangeArrowheads="1"/>
          </p:cNvSpPr>
          <p:nvPr/>
        </p:nvSpPr>
        <p:spPr bwMode="auto">
          <a:xfrm>
            <a:off x="899592" y="2276872"/>
            <a:ext cx="1152128" cy="762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dirty="0">
                <a:solidFill>
                  <a:schemeClr val="tx1">
                    <a:lumMod val="95000"/>
                    <a:lumOff val="5000"/>
                  </a:schemeClr>
                </a:solidFill>
              </a:rPr>
              <a:t>Console</a:t>
            </a:r>
          </a:p>
          <a:p>
            <a:pPr algn="ctr">
              <a:defRPr/>
            </a:pPr>
            <a:r>
              <a:rPr lang="en-US" dirty="0">
                <a:solidFill>
                  <a:schemeClr val="tx1">
                    <a:lumMod val="95000"/>
                    <a:lumOff val="5000"/>
                  </a:schemeClr>
                </a:solidFill>
              </a:rPr>
              <a:t>Domain</a:t>
            </a:r>
          </a:p>
        </p:txBody>
      </p:sp>
      <p:sp>
        <p:nvSpPr>
          <p:cNvPr id="19469" name="TextBox 75"/>
          <p:cNvSpPr txBox="1">
            <a:spLocks noChangeArrowheads="1"/>
          </p:cNvSpPr>
          <p:nvPr/>
        </p:nvSpPr>
        <p:spPr bwMode="auto">
          <a:xfrm>
            <a:off x="755650" y="4005263"/>
            <a:ext cx="7777163" cy="2585323"/>
          </a:xfrm>
          <a:prstGeom prst="rect">
            <a:avLst/>
          </a:prstGeom>
          <a:noFill/>
          <a:ln w="28575">
            <a:solidFill>
              <a:srgbClr val="817C55"/>
            </a:solidFill>
            <a:miter lim="800000"/>
            <a:headEnd/>
            <a:tailEnd/>
          </a:ln>
        </p:spPr>
        <p:txBody>
          <a:bodyPr>
            <a:spAutoFit/>
          </a:bodyPr>
          <a:lstStyle/>
          <a:p>
            <a:pPr algn="l"/>
            <a:r>
              <a:rPr lang="en-US" b="1" dirty="0"/>
              <a:t>Install System Platform on </a:t>
            </a:r>
            <a:r>
              <a:rPr lang="en-US" b="1" dirty="0" smtClean="0"/>
              <a:t>ME </a:t>
            </a:r>
            <a:r>
              <a:rPr lang="en-US" b="1" dirty="0"/>
              <a:t>Server, configure networking:</a:t>
            </a:r>
          </a:p>
          <a:p>
            <a:pPr algn="l">
              <a:buFont typeface="Arial" charset="0"/>
              <a:buChar char="•"/>
            </a:pPr>
            <a:r>
              <a:rPr lang="en-US" dirty="0">
                <a:solidFill>
                  <a:srgbClr val="5A7614"/>
                </a:solidFill>
              </a:rPr>
              <a:t> </a:t>
            </a:r>
            <a:r>
              <a:rPr lang="en-US" dirty="0">
                <a:solidFill>
                  <a:srgbClr val="0A3F70"/>
                </a:solidFill>
              </a:rPr>
              <a:t>DOM-0 IP Address and </a:t>
            </a:r>
            <a:r>
              <a:rPr lang="en-US" u="sng" dirty="0">
                <a:solidFill>
                  <a:srgbClr val="0A3F70"/>
                </a:solidFill>
              </a:rPr>
              <a:t>FQDN</a:t>
            </a:r>
            <a:r>
              <a:rPr lang="en-US" dirty="0">
                <a:solidFill>
                  <a:srgbClr val="0A3F70"/>
                </a:solidFill>
              </a:rPr>
              <a:t> (not just hostname!)</a:t>
            </a:r>
            <a:endParaRPr lang="en-US" u="sng" dirty="0">
              <a:solidFill>
                <a:srgbClr val="0A3F70"/>
              </a:solidFill>
            </a:endParaRPr>
          </a:p>
          <a:p>
            <a:pPr algn="l">
              <a:buFont typeface="Arial" charset="0"/>
              <a:buChar char="•"/>
            </a:pPr>
            <a:r>
              <a:rPr lang="en-US" dirty="0">
                <a:solidFill>
                  <a:srgbClr val="0A3F70"/>
                </a:solidFill>
              </a:rPr>
              <a:t> CDOM IP Address and </a:t>
            </a:r>
            <a:r>
              <a:rPr lang="en-US" u="sng" dirty="0">
                <a:solidFill>
                  <a:srgbClr val="0A3F70"/>
                </a:solidFill>
              </a:rPr>
              <a:t>FQDN</a:t>
            </a:r>
            <a:r>
              <a:rPr lang="en-US" dirty="0">
                <a:solidFill>
                  <a:srgbClr val="0A3F70"/>
                </a:solidFill>
              </a:rPr>
              <a:t> (not just hostname!)</a:t>
            </a:r>
            <a:endParaRPr lang="en-US" u="sng" dirty="0">
              <a:solidFill>
                <a:srgbClr val="0A3F70"/>
              </a:solidFill>
            </a:endParaRPr>
          </a:p>
          <a:p>
            <a:pPr algn="l">
              <a:buFont typeface="Arial" charset="0"/>
              <a:buChar char="•"/>
            </a:pPr>
            <a:r>
              <a:rPr lang="en-US" dirty="0">
                <a:solidFill>
                  <a:srgbClr val="0A3F70"/>
                </a:solidFill>
              </a:rPr>
              <a:t> Subnet Mask</a:t>
            </a:r>
          </a:p>
          <a:p>
            <a:pPr algn="l">
              <a:buFont typeface="Arial" charset="0"/>
              <a:buChar char="•"/>
            </a:pPr>
            <a:r>
              <a:rPr lang="en-US" dirty="0">
                <a:solidFill>
                  <a:srgbClr val="0A3F70"/>
                </a:solidFill>
              </a:rPr>
              <a:t> Primary and Secondary DNS Server IP Addresses</a:t>
            </a:r>
          </a:p>
          <a:p>
            <a:pPr algn="l">
              <a:buFont typeface="Arial" charset="0"/>
              <a:buChar char="•"/>
            </a:pPr>
            <a:r>
              <a:rPr lang="en-US" dirty="0">
                <a:solidFill>
                  <a:srgbClr val="0A3F70"/>
                </a:solidFill>
              </a:rPr>
              <a:t> Default Gateway (router)</a:t>
            </a:r>
          </a:p>
          <a:p>
            <a:pPr algn="l">
              <a:buFont typeface="Arial" charset="0"/>
              <a:buChar char="•"/>
            </a:pPr>
            <a:r>
              <a:rPr lang="en-US" dirty="0">
                <a:solidFill>
                  <a:srgbClr val="0A3F70"/>
                </a:solidFill>
              </a:rPr>
              <a:t> IPV4 Forwarding Enabled</a:t>
            </a:r>
          </a:p>
          <a:p>
            <a:pPr algn="l">
              <a:buFont typeface="Arial" charset="0"/>
              <a:buChar char="•"/>
            </a:pPr>
            <a:r>
              <a:rPr lang="en-US" dirty="0">
                <a:solidFill>
                  <a:srgbClr val="0A3F70"/>
                </a:solidFill>
              </a:rPr>
              <a:t> Time Zone, Date/Time, NTP Server IP Address</a:t>
            </a:r>
          </a:p>
          <a:p>
            <a:pPr algn="l">
              <a:buFont typeface="Arial" charset="0"/>
              <a:buChar char="•"/>
            </a:pPr>
            <a:r>
              <a:rPr lang="en-US" dirty="0">
                <a:solidFill>
                  <a:srgbClr val="0A3F70"/>
                </a:solidFill>
              </a:rPr>
              <a:t> Default Login Passwords (root, admin, cust, LDAP)</a:t>
            </a:r>
          </a:p>
        </p:txBody>
      </p:sp>
      <p:sp>
        <p:nvSpPr>
          <p:cNvPr id="19470" name="TextBox 77"/>
          <p:cNvSpPr txBox="1">
            <a:spLocks noChangeArrowheads="1"/>
          </p:cNvSpPr>
          <p:nvPr/>
        </p:nvSpPr>
        <p:spPr bwMode="auto">
          <a:xfrm>
            <a:off x="8243888" y="3429000"/>
            <a:ext cx="633412" cy="341313"/>
          </a:xfrm>
          <a:prstGeom prst="rect">
            <a:avLst/>
          </a:prstGeom>
          <a:noFill/>
          <a:ln w="9525">
            <a:noFill/>
            <a:miter lim="800000"/>
            <a:headEnd/>
            <a:tailEnd/>
          </a:ln>
        </p:spPr>
        <p:txBody>
          <a:bodyPr wrap="none">
            <a:spAutoFit/>
          </a:bodyPr>
          <a:lstStyle/>
          <a:p>
            <a:r>
              <a:rPr lang="en-US" dirty="0"/>
              <a:t>LAN</a:t>
            </a:r>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5613" y="482600"/>
            <a:ext cx="8307387" cy="720725"/>
          </a:xfrm>
        </p:spPr>
        <p:txBody>
          <a:bodyPr/>
          <a:lstStyle/>
          <a:p>
            <a:pPr eaLnBrk="1" hangingPunct="1"/>
            <a:r>
              <a:rPr lang="en-US" dirty="0" smtClean="0"/>
              <a:t>Installation – Install System Platform 6.0.3.0.2</a:t>
            </a:r>
          </a:p>
        </p:txBody>
      </p:sp>
      <p:sp>
        <p:nvSpPr>
          <p:cNvPr id="66563" name="Content Placeholder 2"/>
          <p:cNvSpPr>
            <a:spLocks noGrp="1"/>
          </p:cNvSpPr>
          <p:nvPr>
            <p:ph idx="1"/>
          </p:nvPr>
        </p:nvSpPr>
        <p:spPr>
          <a:xfrm>
            <a:off x="533400" y="1524000"/>
            <a:ext cx="8218488" cy="4751388"/>
          </a:xfrm>
        </p:spPr>
        <p:txBody>
          <a:bodyPr/>
          <a:lstStyle/>
          <a:p>
            <a:pPr eaLnBrk="1" hangingPunct="1"/>
            <a:r>
              <a:rPr lang="en-US" dirty="0" smtClean="0"/>
              <a:t>Choose ME Server access method for the install:</a:t>
            </a:r>
          </a:p>
          <a:p>
            <a:pPr lvl="1" eaLnBrk="1" hangingPunct="1"/>
            <a:r>
              <a:rPr lang="en-US" dirty="0" smtClean="0"/>
              <a:t>Connect Laptop Ethernet to Server’s eth1, </a:t>
            </a:r>
            <a:r>
              <a:rPr lang="en-US" u="sng" dirty="0" smtClean="0"/>
              <a:t>or </a:t>
            </a:r>
          </a:p>
          <a:p>
            <a:pPr lvl="1" eaLnBrk="1" hangingPunct="1"/>
            <a:r>
              <a:rPr lang="en-US" dirty="0" smtClean="0"/>
              <a:t>Attach Keyboard/Monitor to Server USB and SVGA jacks</a:t>
            </a:r>
          </a:p>
          <a:p>
            <a:pPr eaLnBrk="1" hangingPunct="1"/>
            <a:r>
              <a:rPr lang="en-US" dirty="0" smtClean="0"/>
              <a:t>Power-on ME Server</a:t>
            </a:r>
          </a:p>
          <a:p>
            <a:pPr eaLnBrk="1" hangingPunct="1"/>
            <a:r>
              <a:rPr lang="en-US" dirty="0" smtClean="0"/>
              <a:t>Insert System Platform 6.0.3.0.2 CD in CD/DVD Drive</a:t>
            </a:r>
          </a:p>
          <a:p>
            <a:pPr eaLnBrk="1" hangingPunct="1"/>
            <a:r>
              <a:rPr lang="en-US" dirty="0" smtClean="0"/>
              <a:t>If using Keyboard/Monitor:</a:t>
            </a:r>
          </a:p>
          <a:p>
            <a:pPr lvl="1" eaLnBrk="1" hangingPunct="1"/>
            <a:r>
              <a:rPr lang="en-US" dirty="0" smtClean="0"/>
              <a:t>Press any key when Avaya Aura® splash screen appears</a:t>
            </a:r>
          </a:p>
          <a:p>
            <a:pPr lvl="1" eaLnBrk="1" hangingPunct="1"/>
            <a:r>
              <a:rPr lang="en-US" dirty="0" smtClean="0"/>
              <a:t>After 30 seconds, installer ignores further keyboard input</a:t>
            </a:r>
          </a:p>
          <a:p>
            <a:pPr eaLnBrk="1" hangingPunct="1"/>
            <a:r>
              <a:rPr lang="en-US" dirty="0" smtClean="0"/>
              <a:t>If using laptop: </a:t>
            </a:r>
          </a:p>
          <a:p>
            <a:pPr lvl="1" eaLnBrk="1" hangingPunct="1"/>
            <a:r>
              <a:rPr lang="en-US" dirty="0" smtClean="0"/>
              <a:t>Ping 192.11.13.6 until Server responds</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96</a:t>
            </a:fld>
            <a:endParaRPr lang="en-US" dirty="0" smtClean="0"/>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5613" y="482600"/>
            <a:ext cx="8307387" cy="720725"/>
          </a:xfrm>
        </p:spPr>
        <p:txBody>
          <a:bodyPr/>
          <a:lstStyle/>
          <a:p>
            <a:pPr eaLnBrk="1" hangingPunct="1"/>
            <a:r>
              <a:rPr lang="en-US" dirty="0" smtClean="0"/>
              <a:t>Installation – Install System Platform 6.0.3.0.2</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97</a:t>
            </a:fld>
            <a:endParaRPr lang="en-US" dirty="0" smtClean="0"/>
          </a:p>
        </p:txBody>
      </p:sp>
      <p:sp>
        <p:nvSpPr>
          <p:cNvPr id="13" name="Content Placeholder 2"/>
          <p:cNvSpPr txBox="1">
            <a:spLocks/>
          </p:cNvSpPr>
          <p:nvPr/>
        </p:nvSpPr>
        <p:spPr bwMode="auto">
          <a:xfrm>
            <a:off x="228600" y="5410200"/>
            <a:ext cx="8218488"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8" marR="0" lvl="0" indent="-287338" algn="l" defTabSz="914400" rtl="0" eaLnBrk="1" fontAlgn="base" latinLnBrk="0" hangingPunct="1">
              <a:lnSpc>
                <a:spcPct val="90000"/>
              </a:lnSpc>
              <a:spcBef>
                <a:spcPct val="55000"/>
              </a:spcBef>
              <a:spcAft>
                <a:spcPct val="0"/>
              </a:spcAft>
              <a:buClr>
                <a:schemeClr val="accent2"/>
              </a:buClr>
              <a:buSzPct val="90000"/>
              <a:tabLst/>
              <a:defRPr/>
            </a:pP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pic>
        <p:nvPicPr>
          <p:cNvPr id="89090" name="Picture 2"/>
          <p:cNvPicPr>
            <a:picLocks noChangeAspect="1" noChangeArrowheads="1"/>
          </p:cNvPicPr>
          <p:nvPr/>
        </p:nvPicPr>
        <p:blipFill>
          <a:blip r:embed="rId3" cstate="print"/>
          <a:srcRect/>
          <a:stretch>
            <a:fillRect/>
          </a:stretch>
        </p:blipFill>
        <p:spPr bwMode="auto">
          <a:xfrm>
            <a:off x="2514600" y="1371601"/>
            <a:ext cx="3848100" cy="3810000"/>
          </a:xfrm>
          <a:prstGeom prst="rect">
            <a:avLst/>
          </a:prstGeom>
          <a:noFill/>
          <a:ln w="9525">
            <a:noFill/>
            <a:miter lim="800000"/>
            <a:headEnd/>
            <a:tailEnd/>
          </a:ln>
        </p:spPr>
      </p:pic>
      <p:sp>
        <p:nvSpPr>
          <p:cNvPr id="8" name="Oval 7"/>
          <p:cNvSpPr/>
          <p:nvPr/>
        </p:nvSpPr>
        <p:spPr bwMode="auto">
          <a:xfrm>
            <a:off x="4038600" y="3200400"/>
            <a:ext cx="21336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7" name="TextBox 6"/>
          <p:cNvSpPr txBox="1"/>
          <p:nvPr/>
        </p:nvSpPr>
        <p:spPr>
          <a:xfrm>
            <a:off x="914400" y="5334000"/>
            <a:ext cx="7010400" cy="1241878"/>
          </a:xfrm>
          <a:prstGeom prst="rect">
            <a:avLst/>
          </a:prstGeom>
          <a:noFill/>
        </p:spPr>
        <p:txBody>
          <a:bodyPr wrap="square" rtlCol="0">
            <a:spAutoFit/>
          </a:bodyPr>
          <a:lstStyle/>
          <a:p>
            <a:pPr marL="287338" lvl="0" indent="-287338">
              <a:spcBef>
                <a:spcPct val="55000"/>
              </a:spcBef>
              <a:buClr>
                <a:schemeClr val="accent2"/>
              </a:buClr>
              <a:buSzPct val="90000"/>
              <a:buFont typeface="Arial" pitchFamily="34" charset="0"/>
              <a:buChar char="•"/>
              <a:defRPr/>
            </a:pPr>
            <a:r>
              <a:rPr lang="en-US" kern="0" dirty="0" smtClean="0">
                <a:solidFill>
                  <a:schemeClr val="tx1"/>
                </a:solidFill>
              </a:rPr>
              <a:t>Reconfigure your laptop Ethernet for Avaya Services Port access as shown</a:t>
            </a:r>
          </a:p>
          <a:p>
            <a:pPr marL="287338" lvl="0" indent="-287338">
              <a:spcBef>
                <a:spcPct val="55000"/>
              </a:spcBef>
              <a:buClr>
                <a:schemeClr val="accent2"/>
              </a:buClr>
              <a:buSzPct val="90000"/>
              <a:buFont typeface="Arial" pitchFamily="34" charset="0"/>
              <a:buChar char="•"/>
              <a:defRPr/>
            </a:pPr>
            <a:r>
              <a:rPr lang="en-US" kern="0" dirty="0" smtClean="0">
                <a:solidFill>
                  <a:schemeClr val="tx1"/>
                </a:solidFill>
              </a:rPr>
              <a:t>Confirm that your laptop’s default gateway is set to 192.11.13.6 so  that you can access all VMs via the Services Port</a:t>
            </a:r>
            <a:endParaRPr lang="en-US" b="1" kern="0" dirty="0" smtClean="0">
              <a:solidFill>
                <a:schemeClr val="tx1"/>
              </a:solidFill>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Ping the services port IP address until Server responds</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98</a:t>
            </a:fld>
            <a:endParaRPr lang="en-US" dirty="0" smtClean="0"/>
          </a:p>
        </p:txBody>
      </p:sp>
      <p:pic>
        <p:nvPicPr>
          <p:cNvPr id="5" name="Picture 4"/>
          <p:cNvPicPr/>
          <p:nvPr/>
        </p:nvPicPr>
        <p:blipFill>
          <a:blip r:embed="rId2" cstate="print"/>
          <a:srcRect/>
          <a:stretch>
            <a:fillRect/>
          </a:stretch>
        </p:blipFill>
        <p:spPr bwMode="auto">
          <a:xfrm>
            <a:off x="457200" y="1447800"/>
            <a:ext cx="7391400"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5613" y="482600"/>
            <a:ext cx="8307387" cy="720725"/>
          </a:xfrm>
        </p:spPr>
        <p:txBody>
          <a:bodyPr/>
          <a:lstStyle/>
          <a:p>
            <a:pPr eaLnBrk="1" hangingPunct="1"/>
            <a:r>
              <a:rPr lang="en-US" dirty="0" smtClean="0"/>
              <a:t>Install SP-6.0.3.0.2</a:t>
            </a:r>
          </a:p>
        </p:txBody>
      </p:sp>
      <p:sp>
        <p:nvSpPr>
          <p:cNvPr id="66563" name="Content Placeholder 2"/>
          <p:cNvSpPr>
            <a:spLocks noGrp="1"/>
          </p:cNvSpPr>
          <p:nvPr>
            <p:ph idx="1"/>
          </p:nvPr>
        </p:nvSpPr>
        <p:spPr>
          <a:xfrm>
            <a:off x="533400" y="6019800"/>
            <a:ext cx="8218488" cy="457200"/>
          </a:xfrm>
        </p:spPr>
        <p:txBody>
          <a:bodyPr/>
          <a:lstStyle/>
          <a:p>
            <a:pPr eaLnBrk="1" hangingPunct="1"/>
            <a:r>
              <a:rPr lang="en-US" dirty="0" smtClean="0"/>
              <a:t>Configure Putty Telnet Session for the ME Services Port</a:t>
            </a:r>
          </a:p>
        </p:txBody>
      </p:sp>
      <p:sp>
        <p:nvSpPr>
          <p:cNvPr id="66564" name="Slide Number Placeholder 3"/>
          <p:cNvSpPr>
            <a:spLocks noGrp="1"/>
          </p:cNvSpPr>
          <p:nvPr>
            <p:ph type="sldNum" sz="quarter" idx="10"/>
          </p:nvPr>
        </p:nvSpPr>
        <p:spPr>
          <a:noFill/>
        </p:spPr>
        <p:txBody>
          <a:bodyPr/>
          <a:lstStyle/>
          <a:p>
            <a:fld id="{14819211-75A4-4B99-8219-D00F3ABE7C8C}" type="slidenum">
              <a:rPr lang="en-US" smtClean="0"/>
              <a:pPr/>
              <a:t>99</a:t>
            </a:fld>
            <a:endParaRPr lang="en-US" dirty="0" smtClean="0"/>
          </a:p>
        </p:txBody>
      </p:sp>
      <p:pic>
        <p:nvPicPr>
          <p:cNvPr id="6" name="Picture 5"/>
          <p:cNvPicPr/>
          <p:nvPr/>
        </p:nvPicPr>
        <p:blipFill>
          <a:blip r:embed="rId2" cstate="print"/>
          <a:srcRect/>
          <a:stretch>
            <a:fillRect/>
          </a:stretch>
        </p:blipFill>
        <p:spPr bwMode="auto">
          <a:xfrm>
            <a:off x="2133600" y="1371600"/>
            <a:ext cx="4436745" cy="4267200"/>
          </a:xfrm>
          <a:prstGeom prst="rect">
            <a:avLst/>
          </a:prstGeom>
          <a:noFill/>
          <a:ln w="9525">
            <a:noFill/>
            <a:miter lim="800000"/>
            <a:headEnd/>
            <a:tailEnd/>
          </a:ln>
        </p:spPr>
      </p:pic>
      <p:sp>
        <p:nvSpPr>
          <p:cNvPr id="7" name="Oval 6"/>
          <p:cNvSpPr/>
          <p:nvPr/>
        </p:nvSpPr>
        <p:spPr bwMode="auto">
          <a:xfrm>
            <a:off x="4191000" y="2743200"/>
            <a:ext cx="6858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8" name="Oval 7"/>
          <p:cNvSpPr/>
          <p:nvPr/>
        </p:nvSpPr>
        <p:spPr bwMode="auto">
          <a:xfrm>
            <a:off x="5486400" y="2209800"/>
            <a:ext cx="609600"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
        <p:nvSpPr>
          <p:cNvPr id="9" name="Oval 8"/>
          <p:cNvSpPr/>
          <p:nvPr/>
        </p:nvSpPr>
        <p:spPr bwMode="auto">
          <a:xfrm>
            <a:off x="3581400" y="2362200"/>
            <a:ext cx="990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dirty="0" smtClean="0">
              <a:ln>
                <a:noFill/>
              </a:ln>
              <a:solidFill>
                <a:schemeClr val="tx2"/>
              </a:solidFill>
              <a:effectLst/>
              <a:latin typeface="Arial"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Avaya Color">
  <a:themeElements>
    <a:clrScheme name="Avaya 1">
      <a:dk1>
        <a:srgbClr val="000000"/>
      </a:dk1>
      <a:lt1>
        <a:srgbClr val="FFFFFF"/>
      </a:lt1>
      <a:dk2>
        <a:srgbClr val="5C5C5C"/>
      </a:dk2>
      <a:lt2>
        <a:srgbClr val="D2D2D2"/>
      </a:lt2>
      <a:accent1>
        <a:srgbClr val="CC0000"/>
      </a:accent1>
      <a:accent2>
        <a:srgbClr val="587891"/>
      </a:accent2>
      <a:accent3>
        <a:srgbClr val="FFFFFF"/>
      </a:accent3>
      <a:accent4>
        <a:srgbClr val="000000"/>
      </a:accent4>
      <a:accent5>
        <a:srgbClr val="E2AAAA"/>
      </a:accent5>
      <a:accent6>
        <a:srgbClr val="4F6C83"/>
      </a:accent6>
      <a:hlink>
        <a:srgbClr val="780000"/>
      </a:hlink>
      <a:folHlink>
        <a:srgbClr val="A5A077"/>
      </a:folHlink>
    </a:clrScheme>
    <a:fontScheme name="Avay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Avaya 1">
        <a:dk1>
          <a:srgbClr val="000000"/>
        </a:dk1>
        <a:lt1>
          <a:srgbClr val="FFFFFF"/>
        </a:lt1>
        <a:dk2>
          <a:srgbClr val="5C5C5C"/>
        </a:dk2>
        <a:lt2>
          <a:srgbClr val="D2D2D2"/>
        </a:lt2>
        <a:accent1>
          <a:srgbClr val="CC0000"/>
        </a:accent1>
        <a:accent2>
          <a:srgbClr val="587891"/>
        </a:accent2>
        <a:accent3>
          <a:srgbClr val="FFFFFF"/>
        </a:accent3>
        <a:accent4>
          <a:srgbClr val="000000"/>
        </a:accent4>
        <a:accent5>
          <a:srgbClr val="E2AAAA"/>
        </a:accent5>
        <a:accent6>
          <a:srgbClr val="4F6C83"/>
        </a:accent6>
        <a:hlink>
          <a:srgbClr val="780000"/>
        </a:hlink>
        <a:folHlink>
          <a:srgbClr val="A5A0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vaya Photo Transition">
  <a:themeElements>
    <a:clrScheme name="Avaya Photo Transition 1">
      <a:dk1>
        <a:srgbClr val="000000"/>
      </a:dk1>
      <a:lt1>
        <a:srgbClr val="FFFFFF"/>
      </a:lt1>
      <a:dk2>
        <a:srgbClr val="5C5C5C"/>
      </a:dk2>
      <a:lt2>
        <a:srgbClr val="D2D2D2"/>
      </a:lt2>
      <a:accent1>
        <a:srgbClr val="CC0000"/>
      </a:accent1>
      <a:accent2>
        <a:srgbClr val="587891"/>
      </a:accent2>
      <a:accent3>
        <a:srgbClr val="FFFFFF"/>
      </a:accent3>
      <a:accent4>
        <a:srgbClr val="000000"/>
      </a:accent4>
      <a:accent5>
        <a:srgbClr val="E2AAAA"/>
      </a:accent5>
      <a:accent6>
        <a:srgbClr val="4F6C83"/>
      </a:accent6>
      <a:hlink>
        <a:srgbClr val="780000"/>
      </a:hlink>
      <a:folHlink>
        <a:srgbClr val="A5A077"/>
      </a:folHlink>
    </a:clrScheme>
    <a:fontScheme name="Avaya Photo Transi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Avaya Photo Transition 1">
        <a:dk1>
          <a:srgbClr val="000000"/>
        </a:dk1>
        <a:lt1>
          <a:srgbClr val="FFFFFF"/>
        </a:lt1>
        <a:dk2>
          <a:srgbClr val="5C5C5C"/>
        </a:dk2>
        <a:lt2>
          <a:srgbClr val="D2D2D2"/>
        </a:lt2>
        <a:accent1>
          <a:srgbClr val="CC0000"/>
        </a:accent1>
        <a:accent2>
          <a:srgbClr val="587891"/>
        </a:accent2>
        <a:accent3>
          <a:srgbClr val="FFFFFF"/>
        </a:accent3>
        <a:accent4>
          <a:srgbClr val="000000"/>
        </a:accent4>
        <a:accent5>
          <a:srgbClr val="E2AAAA"/>
        </a:accent5>
        <a:accent6>
          <a:srgbClr val="4F6C83"/>
        </a:accent6>
        <a:hlink>
          <a:srgbClr val="780000"/>
        </a:hlink>
        <a:folHlink>
          <a:srgbClr val="A5A07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vaya Transition">
  <a:themeElements>
    <a:clrScheme name="Avaya Transition 1">
      <a:dk1>
        <a:srgbClr val="000000"/>
      </a:dk1>
      <a:lt1>
        <a:srgbClr val="FFFFFF"/>
      </a:lt1>
      <a:dk2>
        <a:srgbClr val="5C5C5C"/>
      </a:dk2>
      <a:lt2>
        <a:srgbClr val="D2D2D2"/>
      </a:lt2>
      <a:accent1>
        <a:srgbClr val="CC0000"/>
      </a:accent1>
      <a:accent2>
        <a:srgbClr val="587891"/>
      </a:accent2>
      <a:accent3>
        <a:srgbClr val="FFFFFF"/>
      </a:accent3>
      <a:accent4>
        <a:srgbClr val="000000"/>
      </a:accent4>
      <a:accent5>
        <a:srgbClr val="E2AAAA"/>
      </a:accent5>
      <a:accent6>
        <a:srgbClr val="4F6C83"/>
      </a:accent6>
      <a:hlink>
        <a:srgbClr val="780000"/>
      </a:hlink>
      <a:folHlink>
        <a:srgbClr val="A5A077"/>
      </a:folHlink>
    </a:clrScheme>
    <a:fontScheme name="Avaya Transi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Avaya Transition 1">
        <a:dk1>
          <a:srgbClr val="000000"/>
        </a:dk1>
        <a:lt1>
          <a:srgbClr val="FFFFFF"/>
        </a:lt1>
        <a:dk2>
          <a:srgbClr val="5C5C5C"/>
        </a:dk2>
        <a:lt2>
          <a:srgbClr val="D2D2D2"/>
        </a:lt2>
        <a:accent1>
          <a:srgbClr val="CC0000"/>
        </a:accent1>
        <a:accent2>
          <a:srgbClr val="587891"/>
        </a:accent2>
        <a:accent3>
          <a:srgbClr val="FFFFFF"/>
        </a:accent3>
        <a:accent4>
          <a:srgbClr val="000000"/>
        </a:accent4>
        <a:accent5>
          <a:srgbClr val="E2AAAA"/>
        </a:accent5>
        <a:accent6>
          <a:srgbClr val="4F6C83"/>
        </a:accent6>
        <a:hlink>
          <a:srgbClr val="780000"/>
        </a:hlink>
        <a:folHlink>
          <a:srgbClr val="A5A0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vaya Thank You">
  <a:themeElements>
    <a:clrScheme name="Avaya Thank You 1">
      <a:dk1>
        <a:srgbClr val="000000"/>
      </a:dk1>
      <a:lt1>
        <a:srgbClr val="FFFFFF"/>
      </a:lt1>
      <a:dk2>
        <a:srgbClr val="5C5C5C"/>
      </a:dk2>
      <a:lt2>
        <a:srgbClr val="D2D2D2"/>
      </a:lt2>
      <a:accent1>
        <a:srgbClr val="CC0000"/>
      </a:accent1>
      <a:accent2>
        <a:srgbClr val="587891"/>
      </a:accent2>
      <a:accent3>
        <a:srgbClr val="FFFFFF"/>
      </a:accent3>
      <a:accent4>
        <a:srgbClr val="000000"/>
      </a:accent4>
      <a:accent5>
        <a:srgbClr val="E2AAAA"/>
      </a:accent5>
      <a:accent6>
        <a:srgbClr val="4F6C83"/>
      </a:accent6>
      <a:hlink>
        <a:srgbClr val="780000"/>
      </a:hlink>
      <a:folHlink>
        <a:srgbClr val="A5A077"/>
      </a:folHlink>
    </a:clrScheme>
    <a:fontScheme name="Avaya Thank Yo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Avaya Thank You 1">
        <a:dk1>
          <a:srgbClr val="000000"/>
        </a:dk1>
        <a:lt1>
          <a:srgbClr val="FFFFFF"/>
        </a:lt1>
        <a:dk2>
          <a:srgbClr val="5C5C5C"/>
        </a:dk2>
        <a:lt2>
          <a:srgbClr val="D2D2D2"/>
        </a:lt2>
        <a:accent1>
          <a:srgbClr val="CC0000"/>
        </a:accent1>
        <a:accent2>
          <a:srgbClr val="587891"/>
        </a:accent2>
        <a:accent3>
          <a:srgbClr val="FFFFFF"/>
        </a:accent3>
        <a:accent4>
          <a:srgbClr val="000000"/>
        </a:accent4>
        <a:accent5>
          <a:srgbClr val="E2AAAA"/>
        </a:accent5>
        <a:accent6>
          <a:srgbClr val="4F6C83"/>
        </a:accent6>
        <a:hlink>
          <a:srgbClr val="780000"/>
        </a:hlink>
        <a:folHlink>
          <a:srgbClr val="A5A0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Avaya Color</Template>
  <TotalTime>11468</TotalTime>
  <Words>13269</Words>
  <Application>Microsoft Office PowerPoint</Application>
  <PresentationFormat>Custom</PresentationFormat>
  <Paragraphs>2145</Paragraphs>
  <Slides>277</Slides>
  <Notes>114</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277</vt:i4>
      </vt:variant>
    </vt:vector>
  </HeadingPairs>
  <TitlesOfParts>
    <vt:vector size="282" baseType="lpstr">
      <vt:lpstr>Avaya Color</vt:lpstr>
      <vt:lpstr>Avaya Photo Transition</vt:lpstr>
      <vt:lpstr>Avaya Transition</vt:lpstr>
      <vt:lpstr>Avaya Thank You</vt:lpstr>
      <vt:lpstr>Visio</vt:lpstr>
      <vt:lpstr>Avaya Aura™ Midsize Enterprise Pre-Beta Knowledge Transfer </vt:lpstr>
      <vt:lpstr>Agenda</vt:lpstr>
      <vt:lpstr>KT Goal</vt:lpstr>
      <vt:lpstr>ME vs CS – Nutshell level</vt:lpstr>
      <vt:lpstr>ME is big</vt:lpstr>
      <vt:lpstr>Avaya Aura® Solution for Midsize Enterprise r6.1 Release Contents </vt:lpstr>
      <vt:lpstr>Avaya Aura® Solution for Midsize Enterprise (ME)   Key Specifications</vt:lpstr>
      <vt:lpstr>Target Use Cases</vt:lpstr>
      <vt:lpstr>ME Component  LAN Connectivity</vt:lpstr>
      <vt:lpstr>Slide 10</vt:lpstr>
      <vt:lpstr>Slide 11</vt:lpstr>
      <vt:lpstr>Endpoints (Continued)</vt:lpstr>
      <vt:lpstr>Deployment – How do we sell it?</vt:lpstr>
      <vt:lpstr>Maintenance – How do we support it?</vt:lpstr>
      <vt:lpstr>Components – What do you get?</vt:lpstr>
      <vt:lpstr>Components – What do you get?</vt:lpstr>
      <vt:lpstr>Components – What do you get?</vt:lpstr>
      <vt:lpstr>Components – What do you get?</vt:lpstr>
      <vt:lpstr>Components – What do you get?</vt:lpstr>
      <vt:lpstr>Components – What do you get?</vt:lpstr>
      <vt:lpstr>Hardware Platforms – S8800 IBM &amp; HP ProLiant </vt:lpstr>
      <vt:lpstr>Ethernet Port allocation</vt:lpstr>
      <vt:lpstr>Installation – Before you start</vt:lpstr>
      <vt:lpstr>Installation – How do you install and configure?</vt:lpstr>
      <vt:lpstr>ME Topology – System Platform Installation</vt:lpstr>
      <vt:lpstr>ME Topology – SAL Configuration</vt:lpstr>
      <vt:lpstr>ME Topology – Template Installation</vt:lpstr>
      <vt:lpstr>ME Topology – Post-Install Plug-in Execution</vt:lpstr>
      <vt:lpstr>ME Topology – Apply Recent Software Updates</vt:lpstr>
      <vt:lpstr>ME Topology – SMGR Manual Configuration</vt:lpstr>
      <vt:lpstr>ME Topology – License and Authentication Files</vt:lpstr>
      <vt:lpstr>ME Topology – Presence Server Configuration</vt:lpstr>
      <vt:lpstr>ME Topology – Administer New Flare/A175 User</vt:lpstr>
      <vt:lpstr>ME Topology – Manual Flare/A175 Setup</vt:lpstr>
      <vt:lpstr>ME Topology – Flare/A175 DHCP Addressing</vt:lpstr>
      <vt:lpstr>ME Topology – Flare/A175 Software Upgrade</vt:lpstr>
      <vt:lpstr>ME Topology – Flare/A175 Registration with SM</vt:lpstr>
      <vt:lpstr>ME Topology – Add Other Endpoint Types</vt:lpstr>
      <vt:lpstr>Intelligent Workbook</vt:lpstr>
      <vt:lpstr>Intelligent Workbook</vt:lpstr>
      <vt:lpstr>Intelligent Workbook</vt:lpstr>
      <vt:lpstr>Intelligent Workbook</vt:lpstr>
      <vt:lpstr>Intelligent Workbook</vt:lpstr>
      <vt:lpstr>Slide 44</vt:lpstr>
      <vt:lpstr>Slide 45</vt:lpstr>
      <vt:lpstr>Slide 46</vt:lpstr>
      <vt:lpstr>Slide 47</vt:lpstr>
      <vt:lpstr>Installation - Installation Wizard </vt:lpstr>
      <vt:lpstr>Functionality Provided by ME Installation Wizard</vt:lpstr>
      <vt:lpstr>Installation – Step 1</vt:lpstr>
      <vt:lpstr>Configuration Data Worksheet</vt:lpstr>
      <vt:lpstr>Configuration Data Worksheet</vt:lpstr>
      <vt:lpstr>ABIT – Input Station Data</vt:lpstr>
      <vt:lpstr>ABIT – Check station data</vt:lpstr>
      <vt:lpstr>ABIT – Save abit.txt file</vt:lpstr>
      <vt:lpstr>Installation – Step 2</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vt:lpstr>
      <vt:lpstr>ME Installation Wizard – XML Files Download</vt:lpstr>
      <vt:lpstr>ME Installation Wizard – XML Files Download</vt:lpstr>
      <vt:lpstr>ME Installation Wizard – XML Files Download</vt:lpstr>
      <vt:lpstr>ME Installation Wizard – XML Files Download</vt:lpstr>
      <vt:lpstr>ME Installation Wizard – XML Files Download</vt:lpstr>
      <vt:lpstr>ME Installation Wizard </vt:lpstr>
      <vt:lpstr>ME Installation Wizard </vt:lpstr>
      <vt:lpstr>ME Installation Wizard </vt:lpstr>
      <vt:lpstr>ME Installation Wizard </vt:lpstr>
      <vt:lpstr>ME Installation Wizard </vt:lpstr>
      <vt:lpstr>ME Installation Wizard </vt:lpstr>
      <vt:lpstr>Installation – Steps 3 and 4</vt:lpstr>
      <vt:lpstr>Installation – Install Hardware, Configure MG</vt:lpstr>
      <vt:lpstr>Installation – Configure Media Gateway</vt:lpstr>
      <vt:lpstr>Installation – Configure MG</vt:lpstr>
      <vt:lpstr>Installation – Step 5</vt:lpstr>
      <vt:lpstr>Topology View – System Platform Installation</vt:lpstr>
      <vt:lpstr>Installation – Install System Platform 6.0.3.0.2</vt:lpstr>
      <vt:lpstr>Installation – Install System Platform 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Install SP-6.0.3.0.2</vt:lpstr>
      <vt:lpstr>Accessing SP-6.0.3.0.2 </vt:lpstr>
      <vt:lpstr>Accessing SP-6.0.3.0.2</vt:lpstr>
      <vt:lpstr>Accessing SP-6.0.3.0.2</vt:lpstr>
      <vt:lpstr>Accessing SP-6.0.3.0.2</vt:lpstr>
      <vt:lpstr>Accessing SP-6.0.3.0.2</vt:lpstr>
      <vt:lpstr>Accessing SP-6.0.3.0.2</vt:lpstr>
      <vt:lpstr>Accessing SP-6.0.3.0.2</vt:lpstr>
      <vt:lpstr>Installation – Install System Platform 6.0.3.0.2</vt:lpstr>
      <vt:lpstr>Installation – Step 6</vt:lpstr>
      <vt:lpstr>ME Topology View – SAL Configuration</vt:lpstr>
      <vt:lpstr>Installation – Step 7</vt:lpstr>
      <vt:lpstr>Topology View – Template Installation</vt:lpstr>
      <vt:lpstr>ME Installation media</vt:lpstr>
      <vt:lpstr>Installation – Install Template</vt:lpstr>
      <vt:lpstr>Installation – Install Template</vt:lpstr>
      <vt:lpstr>Installation – Install Template</vt:lpstr>
      <vt:lpstr>Installation – Install ME template</vt:lpstr>
      <vt:lpstr>ME Template DVD installation – File Manager</vt:lpstr>
      <vt:lpstr>ME Template DVD installation – File Copy</vt:lpstr>
      <vt:lpstr>ME Template DVD installation – Disk Eject</vt:lpstr>
      <vt:lpstr>ME Template DVD installation – Capacity Control</vt:lpstr>
      <vt:lpstr>Installation – Install ME template</vt:lpstr>
      <vt:lpstr>Installation – Install ME template</vt:lpstr>
      <vt:lpstr>Installation – Install ME template</vt:lpstr>
      <vt:lpstr>Installation – Install ME template</vt:lpstr>
      <vt:lpstr>Installation – Install ME template</vt:lpstr>
      <vt:lpstr>Installation – Install ME template</vt:lpstr>
      <vt:lpstr>Installation – Template Files copied into CDOM</vt:lpstr>
      <vt:lpstr>Installation – Template Manifest File</vt:lpstr>
      <vt:lpstr>Installation – Install ME template</vt:lpstr>
      <vt:lpstr>Installation – Install ME template</vt:lpstr>
      <vt:lpstr>Installation – Install ME template</vt:lpstr>
      <vt:lpstr>Installation – Install ME template</vt:lpstr>
      <vt:lpstr>Installation – Install ME template</vt:lpstr>
      <vt:lpstr>Installation – Install ME template</vt:lpstr>
      <vt:lpstr>Topology View – Post-Install Plug-in Execution</vt:lpstr>
      <vt:lpstr>Installation – Step 8</vt:lpstr>
      <vt:lpstr>Topology View – Apply Recent Software Updates</vt:lpstr>
      <vt:lpstr>Installation – System Platform Upgrade</vt:lpstr>
      <vt:lpstr>Installation – System Platform Upgrade</vt:lpstr>
      <vt:lpstr>Installation – System Platform Upgrade</vt:lpstr>
      <vt:lpstr>Installation – System Platform Upgrade</vt:lpstr>
      <vt:lpstr>Installation – CM Patching</vt:lpstr>
      <vt:lpstr>Installation – SMGR Patch</vt:lpstr>
      <vt:lpstr>Installation – SMGR Patch</vt:lpstr>
      <vt:lpstr>Installation – SMGR Patch</vt:lpstr>
      <vt:lpstr>Installation – SMGR Patch</vt:lpstr>
      <vt:lpstr>Installation – SMGR Patch</vt:lpstr>
      <vt:lpstr>Installation – SMGR Patch</vt:lpstr>
      <vt:lpstr>Installation – SMGR Patch</vt:lpstr>
      <vt:lpstr>Installation – SMGR Patch</vt:lpstr>
      <vt:lpstr>Installation – Step 9</vt:lpstr>
      <vt:lpstr>Topology View – SMGR Manual Configuration</vt:lpstr>
      <vt:lpstr>Installation – Configure SMGR</vt:lpstr>
      <vt:lpstr>Installation – Configure SMGR</vt:lpstr>
      <vt:lpstr>Installation – Configure SMGR</vt:lpstr>
      <vt:lpstr>Installation – Configure SMGR</vt:lpstr>
      <vt:lpstr>ME Installation Wizard – XML Files Download</vt:lpstr>
      <vt:lpstr>Installation – Import SMGR xml files</vt:lpstr>
      <vt:lpstr>Installation – Import SMGR xml files</vt:lpstr>
      <vt:lpstr>Installation – Import SMGR xml files</vt:lpstr>
      <vt:lpstr>Installation – Import SMGR xml files</vt:lpstr>
      <vt:lpstr>Installation – Import SMGR xml files</vt:lpstr>
      <vt:lpstr>Installation – Import SMGR xml files</vt:lpstr>
      <vt:lpstr>Installation – Import SMGR xml files</vt:lpstr>
      <vt:lpstr>Installation – Import SMGR xml files</vt:lpstr>
      <vt:lpstr>Installation – Import SMGR xml files</vt:lpstr>
      <vt:lpstr>Installation – Import SMGR xml files</vt:lpstr>
      <vt:lpstr>Installation – Import SMGR xml files</vt:lpstr>
      <vt:lpstr>Installation – Import SMGR xml files</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Installation – Configure SMGR</vt:lpstr>
      <vt:lpstr>Topology View – Presence Server Configuration</vt:lpstr>
      <vt:lpstr>Installation – Configure Presence Server</vt:lpstr>
      <vt:lpstr>Installation – Configure Presence Server</vt:lpstr>
      <vt:lpstr>Installation – Configure Presence Server</vt:lpstr>
      <vt:lpstr>Installation – Configure Presence Server</vt:lpstr>
      <vt:lpstr>Installation – Configure Presence Server</vt:lpstr>
      <vt:lpstr>Installation – Configure Presence Server</vt:lpstr>
      <vt:lpstr>Installation – Configure Presence Server</vt:lpstr>
      <vt:lpstr>Import  Users</vt:lpstr>
      <vt:lpstr>Import  Users</vt:lpstr>
      <vt:lpstr>Import  Users</vt:lpstr>
      <vt:lpstr>Import  Users</vt:lpstr>
      <vt:lpstr>ME Topology – Administer New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Flare/A175 User</vt:lpstr>
      <vt:lpstr>Installation – Configure Presence Buddy</vt:lpstr>
      <vt:lpstr>Installation – Configure Presence Buddy</vt:lpstr>
      <vt:lpstr>Installation – Configure Presence Buddy</vt:lpstr>
      <vt:lpstr>Installation – Configure Presence Buddy</vt:lpstr>
      <vt:lpstr>Installation – Configure Presence Buddy</vt:lpstr>
      <vt:lpstr>Installation – Configure Presence Buddy</vt:lpstr>
      <vt:lpstr>Installation – Deleting a User </vt:lpstr>
      <vt:lpstr>Installation – Deleting a User </vt:lpstr>
      <vt:lpstr>Installation – Deleting a User </vt:lpstr>
      <vt:lpstr>Installation – Deleting a User </vt:lpstr>
      <vt:lpstr>Installation – Deleting a User </vt:lpstr>
      <vt:lpstr>Installation – Deleting a User </vt:lpstr>
      <vt:lpstr>Installation – Deleting a User </vt:lpstr>
      <vt:lpstr>Installation – Deleting a User </vt:lpstr>
      <vt:lpstr>Installation – Step 10</vt:lpstr>
      <vt:lpstr>Topology View – License and Authentication Files</vt:lpstr>
      <vt:lpstr>Installation – License and Authentication Files</vt:lpstr>
      <vt:lpstr>Installation – License and Authentication Files</vt:lpstr>
      <vt:lpstr>Installation – License and Authentication Files</vt:lpstr>
      <vt:lpstr>Installation – License and Authentication Files</vt:lpstr>
      <vt:lpstr>Installation – License and Authentication Files</vt:lpstr>
      <vt:lpstr>Installation – Step 11</vt:lpstr>
      <vt:lpstr>Troubleshooting/Installation Tips</vt:lpstr>
      <vt:lpstr>Troubleshooting/Installation Tips - traceSM</vt:lpstr>
      <vt:lpstr>Troubleshooting/Installation Tips - traceSM</vt:lpstr>
      <vt:lpstr>Troubleshooting/Installation Tips - traceSM</vt:lpstr>
      <vt:lpstr>Troubleshooting/Installation Tips – Services Port</vt:lpstr>
      <vt:lpstr>Slide 267</vt:lpstr>
      <vt:lpstr>Slide 268</vt:lpstr>
      <vt:lpstr>Slide 269</vt:lpstr>
      <vt:lpstr>Slide 270</vt:lpstr>
      <vt:lpstr>Challenges – What are the common pitfalls?</vt:lpstr>
      <vt:lpstr>Challenges – What are the common pitfalls?</vt:lpstr>
      <vt:lpstr>Challenges – What are the common pitfalls?</vt:lpstr>
      <vt:lpstr>Challenges – What are the common pitfalls?</vt:lpstr>
      <vt:lpstr>Resources</vt:lpstr>
      <vt:lpstr>Q &amp; A</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Pre-Beta KT - 9</dc:title>
  <dc:subject>CS Pre-Beta KT</dc:subject>
  <dc:creator>Chuck Rogers</dc:creator>
  <cp:keywords>CS, Mojo, Video, IM, SIP</cp:keywords>
  <cp:lastModifiedBy>Barannik, Kirill D (Kirill)</cp:lastModifiedBy>
  <cp:revision>459</cp:revision>
  <dcterms:created xsi:type="dcterms:W3CDTF">2010-02-11T05:25:23Z</dcterms:created>
  <dcterms:modified xsi:type="dcterms:W3CDTF">2011-02-28T12:59:16Z</dcterms:modified>
  <cp:contentStatus>Draft</cp:contentStatus>
</cp:coreProperties>
</file>